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5" r:id="rId8"/>
    <p:sldId id="264" r:id="rId9"/>
    <p:sldId id="262" r:id="rId10"/>
    <p:sldId id="263" r:id="rId11"/>
    <p:sldId id="267" r:id="rId12"/>
    <p:sldId id="268" r:id="rId13"/>
    <p:sldId id="269" r:id="rId14"/>
    <p:sldId id="270"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6EBD947-AF07-4571-A06E-AD1C5123F520}" type="datetimeFigureOut">
              <a:rPr lang="en-US" smtClean="0"/>
              <a:t>4/10/2024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B87BDD8-CFBA-4534-97E4-B90ECF6ED8A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EBD947-AF07-4571-A06E-AD1C5123F52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EBD947-AF07-4571-A06E-AD1C5123F52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EBD947-AF07-4571-A06E-AD1C5123F52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EBD947-AF07-4571-A06E-AD1C5123F52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7BDD8-CFBA-4534-97E4-B90ECF6ED8A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EBD947-AF07-4571-A06E-AD1C5123F52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6EBD947-AF07-4571-A06E-AD1C5123F520}"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6EBD947-AF07-4571-A06E-AD1C5123F520}"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EBD947-AF07-4571-A06E-AD1C5123F520}"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EBD947-AF07-4571-A06E-AD1C5123F52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7BDD8-CFBA-4534-97E4-B90ECF6ED8A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EBD947-AF07-4571-A06E-AD1C5123F52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B87BDD8-CFBA-4534-97E4-B90ECF6ED8A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6EBD947-AF07-4571-A06E-AD1C5123F520}" type="datetimeFigureOut">
              <a:rPr lang="en-US" smtClean="0"/>
              <a:t>4/10/2024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87BDD8-CFBA-4534-97E4-B90ECF6ED8A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61;p13">
            <a:extLst>
              <a:ext uri="{FF2B5EF4-FFF2-40B4-BE49-F238E27FC236}">
                <a16:creationId xmlns:a16="http://schemas.microsoft.com/office/drawing/2014/main" xmlns="" id="{8C818BBF-2EBD-9F55-EA9F-5999A4D1C95B}"/>
              </a:ext>
            </a:extLst>
          </p:cNvPr>
          <p:cNvSpPr/>
          <p:nvPr/>
        </p:nvSpPr>
        <p:spPr>
          <a:xfrm>
            <a:off x="357158" y="214290"/>
            <a:ext cx="8429684" cy="4500594"/>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5" name="Google Shape;62;p13">
            <a:extLst>
              <a:ext uri="{FF2B5EF4-FFF2-40B4-BE49-F238E27FC236}">
                <a16:creationId xmlns:a16="http://schemas.microsoft.com/office/drawing/2014/main" xmlns="" id="{36719900-D0D9-09E3-CF83-B953F66E3009}"/>
              </a:ext>
            </a:extLst>
          </p:cNvPr>
          <p:cNvGrpSpPr/>
          <p:nvPr/>
        </p:nvGrpSpPr>
        <p:grpSpPr>
          <a:xfrm>
            <a:off x="1477927" y="584792"/>
            <a:ext cx="5922334" cy="818706"/>
            <a:chOff x="1567263" y="1495382"/>
            <a:chExt cx="6047412" cy="601034"/>
          </a:xfrm>
        </p:grpSpPr>
        <p:pic>
          <p:nvPicPr>
            <p:cNvPr id="6"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2" cstate="print">
              <a:alphaModFix/>
            </a:blip>
            <a:srcRect/>
            <a:stretch/>
          </p:blipFill>
          <p:spPr>
            <a:xfrm>
              <a:off x="4755974" y="1620847"/>
              <a:ext cx="1163978" cy="389110"/>
            </a:xfrm>
            <a:prstGeom prst="rect">
              <a:avLst/>
            </a:prstGeom>
            <a:noFill/>
            <a:ln>
              <a:noFill/>
            </a:ln>
          </p:spPr>
        </p:pic>
        <p:pic>
          <p:nvPicPr>
            <p:cNvPr id="7"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3" cstate="print">
              <a:alphaModFix/>
            </a:blip>
            <a:srcRect t="20551"/>
            <a:stretch/>
          </p:blipFill>
          <p:spPr>
            <a:xfrm>
              <a:off x="3675859" y="1608154"/>
              <a:ext cx="787775" cy="414497"/>
            </a:xfrm>
            <a:prstGeom prst="rect">
              <a:avLst/>
            </a:prstGeom>
            <a:noFill/>
            <a:ln>
              <a:noFill/>
            </a:ln>
          </p:spPr>
        </p:pic>
        <p:cxnSp>
          <p:nvCxnSpPr>
            <p:cNvPr id="8"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9"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4" cstate="print">
              <a:alphaModFix/>
            </a:blip>
            <a:srcRect/>
            <a:stretch/>
          </p:blipFill>
          <p:spPr>
            <a:xfrm>
              <a:off x="6212294" y="1633695"/>
              <a:ext cx="1402381" cy="363414"/>
            </a:xfrm>
            <a:prstGeom prst="rect">
              <a:avLst/>
            </a:prstGeom>
            <a:noFill/>
            <a:ln>
              <a:noFill/>
            </a:ln>
          </p:spPr>
        </p:pic>
        <p:cxnSp>
          <p:nvCxnSpPr>
            <p:cNvPr id="11"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2"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5" cstate="print">
              <a:alphaModFix/>
            </a:blip>
            <a:srcRect/>
            <a:stretch/>
          </p:blipFill>
          <p:spPr>
            <a:xfrm>
              <a:off x="1567263" y="1495382"/>
              <a:ext cx="1816256" cy="454064"/>
            </a:xfrm>
            <a:prstGeom prst="rect">
              <a:avLst/>
            </a:prstGeom>
            <a:noFill/>
            <a:ln>
              <a:noFill/>
            </a:ln>
          </p:spPr>
        </p:pic>
      </p:grpSp>
      <p:pic>
        <p:nvPicPr>
          <p:cNvPr id="13" name="Picture 12">
            <a:extLst>
              <a:ext uri="{FF2B5EF4-FFF2-40B4-BE49-F238E27FC236}">
                <a16:creationId xmlns:a16="http://schemas.microsoft.com/office/drawing/2014/main" xmlns="" id="{C436A02F-1B73-4A21-43B2-A472DD02A911}"/>
              </a:ext>
            </a:extLst>
          </p:cNvPr>
          <p:cNvPicPr>
            <a:picLocks noChangeAspect="1"/>
          </p:cNvPicPr>
          <p:nvPr/>
        </p:nvPicPr>
        <p:blipFill>
          <a:blip r:embed="rId6"/>
          <a:stretch>
            <a:fillRect/>
          </a:stretch>
        </p:blipFill>
        <p:spPr>
          <a:xfrm>
            <a:off x="3716672" y="1509823"/>
            <a:ext cx="1854346" cy="1347673"/>
          </a:xfrm>
          <a:prstGeom prst="rect">
            <a:avLst/>
          </a:prstGeom>
        </p:spPr>
      </p:pic>
      <p:sp>
        <p:nvSpPr>
          <p:cNvPr id="14" name="Rectangle: Rounded Corners 24">
            <a:extLst>
              <a:ext uri="{FF2B5EF4-FFF2-40B4-BE49-F238E27FC236}">
                <a16:creationId xmlns:a16="http://schemas.microsoft.com/office/drawing/2014/main" xmlns="" id="{B8BCF8B7-52AB-B3FB-BD62-ABF520369315}"/>
              </a:ext>
            </a:extLst>
          </p:cNvPr>
          <p:cNvSpPr/>
          <p:nvPr/>
        </p:nvSpPr>
        <p:spPr>
          <a:xfrm>
            <a:off x="1071538" y="3000372"/>
            <a:ext cx="7286676" cy="1428760"/>
          </a:xfrm>
          <a:prstGeom prst="round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smtClean="0">
                <a:solidFill>
                  <a:schemeClr val="tx1"/>
                </a:solidFill>
              </a:rPr>
              <a:t>Agriculture Raw Materials Analysis</a:t>
            </a:r>
            <a:endParaRPr lang="en-US" sz="2400" b="1" dirty="0">
              <a:solidFill>
                <a:schemeClr val="tx1"/>
              </a:solidFill>
            </a:endParaRPr>
          </a:p>
        </p:txBody>
      </p:sp>
      <p:sp>
        <p:nvSpPr>
          <p:cNvPr id="17" name="TextBox 16"/>
          <p:cNvSpPr txBox="1"/>
          <p:nvPr/>
        </p:nvSpPr>
        <p:spPr>
          <a:xfrm>
            <a:off x="714348" y="4929198"/>
            <a:ext cx="2000264" cy="400110"/>
          </a:xfrm>
          <a:prstGeom prst="rect">
            <a:avLst/>
          </a:prstGeom>
          <a:noFill/>
        </p:spPr>
        <p:txBody>
          <a:bodyPr wrap="square" rtlCol="0">
            <a:spAutoFit/>
          </a:bodyPr>
          <a:lstStyle/>
          <a:p>
            <a:pPr algn="just"/>
            <a:r>
              <a:rPr lang="en-IN" dirty="0" smtClean="0"/>
              <a:t>  </a:t>
            </a:r>
            <a:r>
              <a:rPr lang="en-IN" sz="2000" dirty="0" smtClean="0"/>
              <a:t>Student details</a:t>
            </a:r>
            <a:endParaRPr lang="en-US" sz="2000" dirty="0"/>
          </a:p>
        </p:txBody>
      </p:sp>
      <p:sp>
        <p:nvSpPr>
          <p:cNvPr id="19" name="Rectangle 18"/>
          <p:cNvSpPr/>
          <p:nvPr/>
        </p:nvSpPr>
        <p:spPr>
          <a:xfrm>
            <a:off x="785786" y="5286388"/>
            <a:ext cx="7286676" cy="1831271"/>
          </a:xfrm>
          <a:prstGeom prst="rect">
            <a:avLst/>
          </a:prstGeom>
        </p:spPr>
        <p:txBody>
          <a:bodyPr wrap="square">
            <a:spAutoFit/>
          </a:bodyPr>
          <a:lstStyle/>
          <a:p>
            <a:pPr lvl="0">
              <a:lnSpc>
                <a:spcPct val="150000"/>
              </a:lnSpc>
              <a:spcAft>
                <a:spcPts val="200"/>
              </a:spcAft>
            </a:pPr>
            <a:r>
              <a:rPr lang="en-IN" b="0" i="0" u="none" strike="noStrike" cap="none" dirty="0" smtClean="0">
                <a:solidFill>
                  <a:schemeClr val="bg1"/>
                </a:solidFill>
                <a:latin typeface="Arial"/>
                <a:ea typeface="Arial"/>
                <a:cs typeface="Arial"/>
                <a:sym typeface="Arial"/>
              </a:rPr>
              <a:t>Name : BAKKIYALAKSHMI V</a:t>
            </a:r>
          </a:p>
          <a:p>
            <a:pPr lvl="0">
              <a:lnSpc>
                <a:spcPct val="150000"/>
              </a:lnSpc>
              <a:spcAft>
                <a:spcPts val="200"/>
              </a:spcAft>
            </a:pPr>
            <a:r>
              <a:rPr lang="en-IN" dirty="0" smtClean="0">
                <a:solidFill>
                  <a:schemeClr val="bg1"/>
                </a:solidFill>
                <a:latin typeface="Arial"/>
                <a:ea typeface="Arial"/>
                <a:cs typeface="Arial"/>
                <a:sym typeface="Arial"/>
              </a:rPr>
              <a:t>NM ID : CEE241C68431149B3EC47C4C1A3F429D</a:t>
            </a:r>
          </a:p>
          <a:p>
            <a:pPr lvl="0">
              <a:lnSpc>
                <a:spcPct val="150000"/>
              </a:lnSpc>
              <a:spcAft>
                <a:spcPts val="200"/>
              </a:spcAft>
            </a:pPr>
            <a:r>
              <a:rPr lang="en-IN" b="0" i="0" u="none" strike="noStrike" cap="none" dirty="0" smtClean="0">
                <a:solidFill>
                  <a:schemeClr val="bg1"/>
                </a:solidFill>
                <a:latin typeface="Arial"/>
                <a:ea typeface="Arial"/>
                <a:cs typeface="Arial"/>
                <a:sym typeface="Arial"/>
              </a:rPr>
              <a:t>College Name : College of Engineering Guindy , Anna University</a:t>
            </a:r>
          </a:p>
          <a:p>
            <a:pPr lvl="0">
              <a:lnSpc>
                <a:spcPct val="150000"/>
              </a:lnSpc>
              <a:spcAft>
                <a:spcPts val="200"/>
              </a:spcAft>
            </a:pPr>
            <a:endParaRPr lang="en-US" b="0" i="0" u="none" strike="noStrike" cap="none"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US" dirty="0"/>
          </a:p>
        </p:txBody>
      </p:sp>
      <p:sp>
        <p:nvSpPr>
          <p:cNvPr id="20481" name="Rectangle 1"/>
          <p:cNvSpPr>
            <a:spLocks noChangeArrowheads="1"/>
          </p:cNvSpPr>
          <p:nvPr/>
        </p:nvSpPr>
        <p:spPr bwMode="auto">
          <a:xfrm>
            <a:off x="428596" y="1928802"/>
            <a:ext cx="8715404"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 Acquisition:</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Retrieve raw data from diverse sources such as government agencies, commodity exchanges, and research institutions.</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 Storage:</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Store raw data in a centralized repository like a data lake or warehouse for efficient management.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Data Preprocessing:</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Clean, transform, and normalize the data to ensure quality and consistency.</a:t>
            </a:r>
          </a:p>
          <a:p>
            <a:pPr lvl="0" algn="just">
              <a:lnSpc>
                <a:spcPct val="150000"/>
              </a:lnSpc>
            </a:pPr>
            <a:r>
              <a:rPr lang="en-US" b="1" dirty="0"/>
              <a:t>Predictive Modeling</a:t>
            </a:r>
            <a:r>
              <a:rPr lang="en-US" dirty="0"/>
              <a:t>: Develop machine learning models to predict future prices or detect anomalies.</a:t>
            </a:r>
          </a:p>
          <a:p>
            <a:pPr lvl="0" algn="just">
              <a:lnSpc>
                <a:spcPct val="150000"/>
              </a:lnSpc>
            </a:pPr>
            <a:r>
              <a:rPr lang="en-US" b="1" dirty="0"/>
              <a:t>Insights Generation:</a:t>
            </a:r>
            <a:r>
              <a:rPr lang="en-US" dirty="0"/>
              <a:t> Extract actionable insights from the analyzed data to inform decision-making.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Workflow</a:t>
            </a:r>
            <a:endParaRPr lang="en-US" dirty="0"/>
          </a:p>
        </p:txBody>
      </p:sp>
      <p:sp>
        <p:nvSpPr>
          <p:cNvPr id="3" name="Content Placeholder 2"/>
          <p:cNvSpPr>
            <a:spLocks noGrp="1"/>
          </p:cNvSpPr>
          <p:nvPr>
            <p:ph idx="1"/>
          </p:nvPr>
        </p:nvSpPr>
        <p:spPr>
          <a:xfrm>
            <a:off x="642910" y="1935480"/>
            <a:ext cx="8043890" cy="4389120"/>
          </a:xfrm>
        </p:spPr>
        <p:txBody>
          <a:bodyPr/>
          <a:lstStyle/>
          <a:p>
            <a:r>
              <a:rPr lang="en-US" dirty="0" smtClean="0"/>
              <a:t> Import </a:t>
            </a:r>
            <a:r>
              <a:rPr lang="en-US" dirty="0" smtClean="0"/>
              <a:t>libraries</a:t>
            </a:r>
          </a:p>
          <a:p>
            <a:r>
              <a:rPr lang="en-US" dirty="0" smtClean="0"/>
              <a:t>Load </a:t>
            </a:r>
            <a:r>
              <a:rPr lang="en-US" dirty="0" smtClean="0"/>
              <a:t>data</a:t>
            </a:r>
          </a:p>
          <a:p>
            <a:r>
              <a:rPr lang="en-US" dirty="0" smtClean="0"/>
              <a:t>Data </a:t>
            </a:r>
            <a:r>
              <a:rPr lang="en-US" dirty="0" smtClean="0"/>
              <a:t>exploration </a:t>
            </a:r>
          </a:p>
          <a:p>
            <a:r>
              <a:rPr lang="en-US" dirty="0" smtClean="0"/>
              <a:t>Data </a:t>
            </a:r>
            <a:r>
              <a:rPr lang="en-US" dirty="0" smtClean="0"/>
              <a:t>cleaning </a:t>
            </a:r>
          </a:p>
          <a:p>
            <a:r>
              <a:rPr lang="en-US" dirty="0" smtClean="0"/>
              <a:t>Data </a:t>
            </a:r>
            <a:r>
              <a:rPr lang="en-US" dirty="0" smtClean="0"/>
              <a:t>visualization</a:t>
            </a:r>
          </a:p>
          <a:p>
            <a:r>
              <a:rPr lang="en-US" dirty="0" smtClean="0"/>
              <a:t>Correlation </a:t>
            </a:r>
            <a:r>
              <a:rPr lang="en-US" dirty="0" smtClean="0"/>
              <a:t>analysis </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Execution</a:t>
            </a:r>
            <a:endParaRPr lang="en-US" dirty="0"/>
          </a:p>
        </p:txBody>
      </p:sp>
      <p:sp>
        <p:nvSpPr>
          <p:cNvPr id="3" name="Content Placeholder 2"/>
          <p:cNvSpPr>
            <a:spLocks noGrp="1"/>
          </p:cNvSpPr>
          <p:nvPr>
            <p:ph idx="1"/>
          </p:nvPr>
        </p:nvSpPr>
        <p:spPr/>
        <p:txBody>
          <a:bodyPr/>
          <a:lstStyle/>
          <a:p>
            <a:r>
              <a:rPr lang="en-US" b="1" dirty="0" smtClean="0"/>
              <a:t>Importing the Dataset in Google Colab</a:t>
            </a:r>
            <a:endParaRPr lang="en-US" dirty="0"/>
          </a:p>
        </p:txBody>
      </p:sp>
      <p:pic>
        <p:nvPicPr>
          <p:cNvPr id="4" name="Picture 3"/>
          <p:cNvPicPr/>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1214414" y="2500306"/>
            <a:ext cx="5302619" cy="43576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 Analyzing agricultural-raw-material-prices dataset:</a:t>
            </a:r>
            <a:endParaRPr lang="en-US" dirty="0"/>
          </a:p>
        </p:txBody>
      </p:sp>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28653" y="1935163"/>
            <a:ext cx="8086694" cy="438943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457200" y="2428869"/>
            <a:ext cx="8229600" cy="264389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Future scope</a:t>
            </a:r>
            <a:endParaRPr lang="en-US" dirty="0"/>
          </a:p>
        </p:txBody>
      </p:sp>
      <p:sp>
        <p:nvSpPr>
          <p:cNvPr id="3" name="Content Placeholder 2"/>
          <p:cNvSpPr>
            <a:spLocks noGrp="1"/>
          </p:cNvSpPr>
          <p:nvPr>
            <p:ph idx="1"/>
          </p:nvPr>
        </p:nvSpPr>
        <p:spPr>
          <a:xfrm>
            <a:off x="714348" y="1935480"/>
            <a:ext cx="7972452" cy="4389120"/>
          </a:xfrm>
        </p:spPr>
        <p:txBody>
          <a:bodyPr>
            <a:normAutofit/>
          </a:bodyPr>
          <a:lstStyle/>
          <a:p>
            <a:pPr algn="just">
              <a:lnSpc>
                <a:spcPct val="150000"/>
              </a:lnSpc>
              <a:buNone/>
            </a:pPr>
            <a:r>
              <a:rPr lang="en-IN" sz="1800" dirty="0" smtClean="0">
                <a:latin typeface="Times New Roman" pitchFamily="18" charset="0"/>
                <a:cs typeface="Times New Roman" pitchFamily="18" charset="0"/>
              </a:rPr>
              <a:t>    Agricultural </a:t>
            </a:r>
            <a:r>
              <a:rPr lang="en-IN" sz="1800" dirty="0" smtClean="0">
                <a:latin typeface="Times New Roman" pitchFamily="18" charset="0"/>
                <a:cs typeface="Times New Roman" pitchFamily="18" charset="0"/>
              </a:rPr>
              <a:t>Raw Material Analysis includes implementing real-time data analytics for dynamic pricing strategies, integrating IoT and remote sensing technologies for precise yield forecasting, and leveraging blockchain for transparent supply chain management to ensure sustainability and traceability in agricultural production. Additionally, advancements in AI and machine learning can offer predictive models for risk management and adaptive decision-making in response to evolving market conditions and climate change impacts.</a:t>
            </a:r>
            <a:endParaRPr lang="en-US" sz="18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US" dirty="0"/>
          </a:p>
        </p:txBody>
      </p:sp>
      <p:sp>
        <p:nvSpPr>
          <p:cNvPr id="3" name="Content Placeholder 2"/>
          <p:cNvSpPr>
            <a:spLocks noGrp="1"/>
          </p:cNvSpPr>
          <p:nvPr>
            <p:ph idx="1"/>
          </p:nvPr>
        </p:nvSpPr>
        <p:spPr/>
        <p:txBody>
          <a:bodyPr/>
          <a:lstStyle/>
          <a:p>
            <a:pPr algn="just">
              <a:lnSpc>
                <a:spcPct val="150000"/>
              </a:lnSpc>
              <a:buNone/>
            </a:pPr>
            <a:r>
              <a:rPr lang="en-IN" dirty="0" smtClean="0"/>
              <a:t>   </a:t>
            </a:r>
            <a:r>
              <a:rPr lang="en-IN" sz="1800" dirty="0" smtClean="0">
                <a:latin typeface="Times New Roman" pitchFamily="18" charset="0"/>
                <a:cs typeface="Times New Roman" pitchFamily="18" charset="0"/>
              </a:rPr>
              <a:t>The </a:t>
            </a:r>
            <a:r>
              <a:rPr lang="en-IN" sz="1800" dirty="0" smtClean="0">
                <a:latin typeface="Times New Roman" pitchFamily="18" charset="0"/>
                <a:cs typeface="Times New Roman" pitchFamily="18" charset="0"/>
              </a:rPr>
              <a:t>Exploratory Data Analysis (EDA) of Agricultural Raw Material provides valuable insights into pricing dynamics and relationships among commodities, enabling informed decision-making for stakeholders in the agricultural sector. Further analysis and refinement of strategies based on these insights can enhance market competitiveness and sustainability.</a:t>
            </a:r>
          </a:p>
          <a:p>
            <a:pPr algn="just">
              <a:lnSpc>
                <a:spcPct val="150000"/>
              </a:lnSpc>
              <a:buNone/>
            </a:pPr>
            <a:r>
              <a:rPr lang="en-IN" sz="1800" dirty="0" smtClean="0">
                <a:latin typeface="Times New Roman" pitchFamily="18" charset="0"/>
                <a:cs typeface="Times New Roman" pitchFamily="18" charset="0"/>
              </a:rPr>
              <a:t/>
            </a:r>
            <a:br>
              <a:rPr lang="en-IN"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US" dirty="0"/>
          </a:p>
        </p:txBody>
      </p:sp>
      <p:sp>
        <p:nvSpPr>
          <p:cNvPr id="3" name="Content Placeholder 2"/>
          <p:cNvSpPr>
            <a:spLocks noGrp="1"/>
          </p:cNvSpPr>
          <p:nvPr>
            <p:ph idx="1"/>
          </p:nvPr>
        </p:nvSpPr>
        <p:spPr/>
        <p:txBody>
          <a:bodyPr/>
          <a:lstStyle/>
          <a:p>
            <a:r>
              <a:rPr lang="en-US" dirty="0" smtClean="0"/>
              <a:t>https://typeset.io/questions/what-is-agricultural-raw-materials-provide-with-citation-and-3ii9drfd1b</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OUTLINE</a:t>
            </a:r>
            <a:endParaRPr lang="en-US" dirty="0"/>
          </a:p>
        </p:txBody>
      </p:sp>
      <p:sp>
        <p:nvSpPr>
          <p:cNvPr id="3" name="Rectangle 2"/>
          <p:cNvSpPr/>
          <p:nvPr/>
        </p:nvSpPr>
        <p:spPr>
          <a:xfrm>
            <a:off x="714348" y="2357430"/>
            <a:ext cx="6143652" cy="3683060"/>
          </a:xfrm>
          <a:prstGeom prst="rect">
            <a:avLst/>
          </a:prstGeom>
        </p:spPr>
        <p:txBody>
          <a:bodyPr wrap="square">
            <a:spAutoFit/>
          </a:bodyPr>
          <a:lstStyle/>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Abstract</a:t>
            </a: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Problem Statement</a:t>
            </a: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Aims, Objective &amp; Proposed Solution</a:t>
            </a: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Service used</a:t>
            </a:r>
            <a:r>
              <a:rPr lang="en-US" sz="2000" dirty="0" smtClean="0">
                <a:latin typeface="Times New Roman" pitchFamily="18" charset="0"/>
                <a:cs typeface="Times New Roman" pitchFamily="18" charset="0"/>
              </a:rPr>
              <a:t> &amp; Tools</a:t>
            </a:r>
          </a:p>
          <a:p>
            <a:pPr marL="173736" indent="-173736">
              <a:spcAft>
                <a:spcPts val="800"/>
              </a:spcAft>
              <a:buClr>
                <a:srgbClr val="213163"/>
              </a:buClr>
              <a:buFont typeface="Arial" panose="020B0604020202020204" pitchFamily="34" charset="0"/>
              <a:buChar char="•"/>
            </a:pPr>
            <a:r>
              <a:rPr lang="en-IN" sz="2000" dirty="0" smtClean="0">
                <a:latin typeface="Times New Roman" pitchFamily="18" charset="0"/>
                <a:cs typeface="Times New Roman" pitchFamily="18" charset="0"/>
              </a:rPr>
              <a:t>Architecture</a:t>
            </a:r>
          </a:p>
          <a:p>
            <a:pPr marL="173736" indent="-173736">
              <a:spcAft>
                <a:spcPts val="800"/>
              </a:spcAft>
              <a:buClr>
                <a:srgbClr val="213163"/>
              </a:buClr>
              <a:buFont typeface="Arial" panose="020B0604020202020204" pitchFamily="34" charset="0"/>
              <a:buChar char="•"/>
            </a:pPr>
            <a:r>
              <a:rPr lang="en-IN" sz="2000" dirty="0" smtClean="0">
                <a:latin typeface="Times New Roman" pitchFamily="18" charset="0"/>
                <a:cs typeface="Times New Roman" pitchFamily="18" charset="0"/>
              </a:rPr>
              <a:t>Code &amp; Execution</a:t>
            </a:r>
            <a:endParaRPr lang="en-US" sz="2000" dirty="0" smtClean="0">
              <a:latin typeface="Times New Roman" pitchFamily="18" charset="0"/>
              <a:cs typeface="Times New Roman" pitchFamily="18" charset="0"/>
            </a:endParaRP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Future Scope</a:t>
            </a: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Conclusion</a:t>
            </a:r>
          </a:p>
          <a:p>
            <a:pPr marL="173736" indent="-173736">
              <a:spcAft>
                <a:spcPts val="800"/>
              </a:spcAft>
              <a:buClr>
                <a:srgbClr val="213163"/>
              </a:buClr>
              <a:buFont typeface="Arial" panose="020B0604020202020204" pitchFamily="34" charset="0"/>
              <a:buChar char="•"/>
            </a:pPr>
            <a:r>
              <a:rPr lang="en-US" sz="2000" dirty="0" smtClean="0">
                <a:latin typeface="Times New Roman" pitchFamily="18" charset="0"/>
                <a:cs typeface="Times New Roman" pitchFamily="18" charset="0"/>
              </a:rPr>
              <a:t>Referenc</a:t>
            </a:r>
            <a:r>
              <a:rPr lang="en-US" dirty="0" smtClean="0"/>
              <a:t>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Abstract</a:t>
            </a:r>
            <a:endParaRPr lang="en-US" dirty="0"/>
          </a:p>
        </p:txBody>
      </p:sp>
      <p:sp>
        <p:nvSpPr>
          <p:cNvPr id="2053" name="Rectangle 5"/>
          <p:cNvSpPr>
            <a:spLocks noChangeArrowheads="1"/>
          </p:cNvSpPr>
          <p:nvPr/>
        </p:nvSpPr>
        <p:spPr bwMode="auto">
          <a:xfrm>
            <a:off x="500034" y="2214553"/>
            <a:ext cx="7867679"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The study conducts Exploratory Data Analysis (EDA) on agricultural raw material prices to understand fluctuations, trends, and relationships among commodities. It involves steps like data loading, exploration, calculating high and low-range materials, computing percentage changes, identifying materials with highest and lowest changes, determining price range variations over years, and mapping correlations using a heatmap. This analysis aims to provide insights into agricultural raw material price dynamics for improved decision-making in the sector.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0" y="0"/>
            <a:ext cx="4237038"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Problem statement </a:t>
            </a:r>
            <a:endParaRPr lang="en-US" dirty="0"/>
          </a:p>
        </p:txBody>
      </p:sp>
      <p:sp>
        <p:nvSpPr>
          <p:cNvPr id="1025" name="Rectangle 1"/>
          <p:cNvSpPr>
            <a:spLocks noChangeArrowheads="1"/>
          </p:cNvSpPr>
          <p:nvPr/>
        </p:nvSpPr>
        <p:spPr bwMode="auto">
          <a:xfrm>
            <a:off x="714347" y="2285992"/>
            <a:ext cx="6357983"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In today’s environment, analyzing agricultural raw material prices addresses challenges and opportunities in the agricultural sector. Understanding trends, fluctuations, and implications of prices is crucial given the volatility influenced by factors like weather conditions, market demand, trade policies, and technological advancements.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26" name="Rectangle 2"/>
          <p:cNvSpPr>
            <a:spLocks noChangeArrowheads="1"/>
          </p:cNvSpPr>
          <p:nvPr/>
        </p:nvSpPr>
        <p:spPr bwMode="auto">
          <a:xfrm>
            <a:off x="0" y="0"/>
            <a:ext cx="43243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Aim and Objective</a:t>
            </a:r>
            <a:endParaRPr lang="en-US" dirty="0"/>
          </a:p>
        </p:txBody>
      </p:sp>
      <p:sp>
        <p:nvSpPr>
          <p:cNvPr id="17409" name="Rectangle 1"/>
          <p:cNvSpPr>
            <a:spLocks noChangeArrowheads="1"/>
          </p:cNvSpPr>
          <p:nvPr/>
        </p:nvSpPr>
        <p:spPr bwMode="auto">
          <a:xfrm>
            <a:off x="928662" y="2214554"/>
            <a:ext cx="7439051" cy="24468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cs typeface="Times New Roman" pitchFamily="18" charset="0"/>
              </a:rPr>
              <a:t>The aim of analyzing agricultural raw materials is to comprehensively understand their pricing behavior, including fluctuations, trends, and influencing factors. This analysis aims to provide valuable insights into the dynamics of agricultural raw material prices, enabling better understanding and decision-making in the agricultural sector.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410" name="Rectangle 2"/>
          <p:cNvSpPr>
            <a:spLocks noChangeArrowheads="1"/>
          </p:cNvSpPr>
          <p:nvPr/>
        </p:nvSpPr>
        <p:spPr bwMode="auto">
          <a:xfrm>
            <a:off x="0" y="0"/>
            <a:ext cx="4430713"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rgbClr val="000000"/>
                </a:solidFill>
                <a:effectLst/>
                <a:latin typeface="Söhne"/>
                <a:cs typeface="Arial" pitchFamily="34" charset="0"/>
              </a:rPr>
              <a:t/>
            </a:r>
            <a:br>
              <a:rPr kumimoji="0" lang="en-US" sz="1800" b="0" i="0" u="none" strike="noStrike" cap="none" normalizeH="0" baseline="0" smtClean="0">
                <a:ln>
                  <a:noFill/>
                </a:ln>
                <a:solidFill>
                  <a:srgbClr val="000000"/>
                </a:solidFill>
                <a:effectLst/>
                <a:latin typeface="Söhne"/>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objectives</a:t>
            </a:r>
            <a:endParaRPr lang="en-US" dirty="0"/>
          </a:p>
        </p:txBody>
      </p:sp>
      <p:sp>
        <p:nvSpPr>
          <p:cNvPr id="3" name="Rectangle 2"/>
          <p:cNvSpPr/>
          <p:nvPr/>
        </p:nvSpPr>
        <p:spPr>
          <a:xfrm>
            <a:off x="714348" y="2136339"/>
            <a:ext cx="7643866" cy="4939814"/>
          </a:xfrm>
          <a:prstGeom prst="rect">
            <a:avLst/>
          </a:prstGeom>
        </p:spPr>
        <p:txBody>
          <a:bodyPr wrap="square">
            <a:spAutoFit/>
          </a:bodyPr>
          <a:lstStyle/>
          <a:p>
            <a:pPr>
              <a:lnSpc>
                <a:spcPct val="150000"/>
              </a:lnSpc>
            </a:pPr>
            <a:r>
              <a:rPr lang="en-IN" b="1" dirty="0">
                <a:latin typeface="Times New Roman" pitchFamily="18" charset="0"/>
                <a:cs typeface="Times New Roman" pitchFamily="18" charset="0"/>
              </a:rPr>
              <a:t>Understanding Price Dynamics</a:t>
            </a:r>
            <a:r>
              <a:rPr lang="en-IN" dirty="0">
                <a:latin typeface="Times New Roman" pitchFamily="18" charset="0"/>
                <a:cs typeface="Times New Roman" pitchFamily="18" charset="0"/>
              </a:rPr>
              <a:t>: Examine the fluctuations, trends, and patterns in agricultural raw material prices over time to identify underlying factors driving changes.</a:t>
            </a:r>
          </a:p>
          <a:p>
            <a:pPr>
              <a:lnSpc>
                <a:spcPct val="150000"/>
              </a:lnSpc>
            </a:pPr>
            <a:r>
              <a:rPr lang="en-IN" b="1" dirty="0">
                <a:latin typeface="Times New Roman" pitchFamily="18" charset="0"/>
                <a:cs typeface="Times New Roman" pitchFamily="18" charset="0"/>
              </a:rPr>
              <a:t>Identifying Key Drivers: </a:t>
            </a:r>
            <a:r>
              <a:rPr lang="en-IN" dirty="0">
                <a:latin typeface="Times New Roman" pitchFamily="18" charset="0"/>
                <a:cs typeface="Times New Roman" pitchFamily="18" charset="0"/>
              </a:rPr>
              <a:t>Determine the primary factors influencing price volatility, such as weather conditions, market demand, trade policies, and technological advancements</a:t>
            </a:r>
            <a:r>
              <a:rPr lang="en-IN" dirty="0" smtClean="0">
                <a:latin typeface="Times New Roman" pitchFamily="18" charset="0"/>
                <a:cs typeface="Times New Roman" pitchFamily="18" charset="0"/>
              </a:rPr>
              <a:t>.</a:t>
            </a:r>
          </a:p>
          <a:p>
            <a:pPr>
              <a:lnSpc>
                <a:spcPct val="150000"/>
              </a:lnSpc>
            </a:pPr>
            <a:r>
              <a:rPr lang="en-IN" b="1" dirty="0">
                <a:latin typeface="Times New Roman" pitchFamily="18" charset="0"/>
                <a:cs typeface="Times New Roman" pitchFamily="18" charset="0"/>
              </a:rPr>
              <a:t>Environmental Impact Assessment: </a:t>
            </a:r>
            <a:r>
              <a:rPr lang="en-IN" dirty="0">
                <a:latin typeface="Times New Roman" pitchFamily="18" charset="0"/>
                <a:cs typeface="Times New Roman" pitchFamily="18" charset="0"/>
              </a:rPr>
              <a:t>Evaluate the environmental impact of agricultural raw material production and recommend sustainable practices to promote environmental conservation.</a:t>
            </a:r>
          </a:p>
          <a:p>
            <a:pPr>
              <a:lnSpc>
                <a:spcPct val="150000"/>
              </a:lnSpc>
            </a:pPr>
            <a:r>
              <a:rPr lang="en-IN" b="1" dirty="0">
                <a:latin typeface="Times New Roman" pitchFamily="18" charset="0"/>
                <a:cs typeface="Times New Roman" pitchFamily="18" charset="0"/>
              </a:rPr>
              <a:t>Policy Recommendations</a:t>
            </a:r>
            <a:r>
              <a:rPr lang="en-IN" dirty="0">
                <a:latin typeface="Times New Roman" pitchFamily="18" charset="0"/>
                <a:cs typeface="Times New Roman" pitchFamily="18" charset="0"/>
              </a:rPr>
              <a:t>: Propose policy reforms to support market stability, sustainability, and equitable distribution of resources in the agricultural sector.</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Proposed solution</a:t>
            </a:r>
            <a:endParaRPr lang="en-US" dirty="0"/>
          </a:p>
        </p:txBody>
      </p:sp>
      <p:sp>
        <p:nvSpPr>
          <p:cNvPr id="3" name="Content Placeholder 2"/>
          <p:cNvSpPr>
            <a:spLocks noGrp="1"/>
          </p:cNvSpPr>
          <p:nvPr>
            <p:ph idx="1"/>
          </p:nvPr>
        </p:nvSpPr>
        <p:spPr>
          <a:xfrm>
            <a:off x="500034" y="2285992"/>
            <a:ext cx="7715304" cy="4038608"/>
          </a:xfrm>
        </p:spPr>
        <p:txBody>
          <a:bodyPr/>
          <a:lstStyle/>
          <a:p>
            <a:pPr algn="just">
              <a:lnSpc>
                <a:spcPct val="150000"/>
              </a:lnSpc>
              <a:buNone/>
            </a:pPr>
            <a:r>
              <a:rPr lang="en-IN" dirty="0" smtClean="0"/>
              <a:t>   </a:t>
            </a:r>
            <a:r>
              <a:rPr lang="en-IN" sz="1800" dirty="0" smtClean="0">
                <a:latin typeface="Times New Roman" pitchFamily="18" charset="0"/>
                <a:cs typeface="Times New Roman" pitchFamily="18" charset="0"/>
              </a:rPr>
              <a:t>Implementing </a:t>
            </a:r>
            <a:r>
              <a:rPr lang="en-IN" sz="1800" dirty="0" smtClean="0">
                <a:latin typeface="Times New Roman" pitchFamily="18" charset="0"/>
                <a:cs typeface="Times New Roman" pitchFamily="18" charset="0"/>
              </a:rPr>
              <a:t>advanced data analytics techniques to forecast price trends, developing risk management strategies tailored to specific commodities, and fostering collaboration among stakeholders to address supply chain inefficiencies and promote sustainability.</a:t>
            </a:r>
            <a:endParaRPr lang="en-US" sz="18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Service used</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60000"/>
              </a:lnSpc>
            </a:pPr>
            <a:r>
              <a:rPr lang="en-US" sz="2100" dirty="0" smtClean="0">
                <a:latin typeface="Times New Roman" pitchFamily="18" charset="0"/>
                <a:cs typeface="Times New Roman" pitchFamily="18" charset="0"/>
              </a:rPr>
              <a:t>Data visualization platforms for trend analysis.</a:t>
            </a:r>
          </a:p>
          <a:p>
            <a:pPr algn="just">
              <a:lnSpc>
                <a:spcPct val="160000"/>
              </a:lnSpc>
            </a:pPr>
            <a:r>
              <a:rPr lang="en-US" sz="2100" dirty="0" smtClean="0">
                <a:latin typeface="Times New Roman" pitchFamily="18" charset="0"/>
                <a:cs typeface="Times New Roman" pitchFamily="18" charset="0"/>
              </a:rPr>
              <a:t>Statistical software for price fluctuation calculations.</a:t>
            </a:r>
          </a:p>
          <a:p>
            <a:pPr algn="just">
              <a:lnSpc>
                <a:spcPct val="160000"/>
              </a:lnSpc>
            </a:pPr>
            <a:r>
              <a:rPr lang="en-US" sz="2100" dirty="0" smtClean="0">
                <a:latin typeface="Times New Roman" pitchFamily="18" charset="0"/>
                <a:cs typeface="Times New Roman" pitchFamily="18" charset="0"/>
              </a:rPr>
              <a:t>Geographic Information Systems (GIS) for spatial analysis of agricultural data.</a:t>
            </a:r>
          </a:p>
          <a:p>
            <a:pPr algn="just">
              <a:lnSpc>
                <a:spcPct val="160000"/>
              </a:lnSpc>
            </a:pPr>
            <a:r>
              <a:rPr lang="en-US" sz="2100" dirty="0" smtClean="0">
                <a:latin typeface="Times New Roman" pitchFamily="18" charset="0"/>
                <a:cs typeface="Times New Roman" pitchFamily="18" charset="0"/>
              </a:rPr>
              <a:t>Machine learning algorithms for predictive modeling.</a:t>
            </a:r>
          </a:p>
          <a:p>
            <a:pPr algn="just">
              <a:lnSpc>
                <a:spcPct val="160000"/>
              </a:lnSpc>
            </a:pPr>
            <a:r>
              <a:rPr lang="en-US" sz="2100" dirty="0" smtClean="0">
                <a:latin typeface="Times New Roman" pitchFamily="18" charset="0"/>
                <a:cs typeface="Times New Roman" pitchFamily="18" charset="0"/>
              </a:rPr>
              <a:t>Market intelligence platforms for competitive analysis.</a:t>
            </a:r>
          </a:p>
          <a:p>
            <a:pPr algn="just">
              <a:lnSpc>
                <a:spcPct val="160000"/>
              </a:lnSpc>
            </a:pPr>
            <a:r>
              <a:rPr lang="en-US" sz="2100" dirty="0" smtClean="0">
                <a:latin typeface="Times New Roman" pitchFamily="18" charset="0"/>
                <a:cs typeface="Times New Roman" pitchFamily="18" charset="0"/>
              </a:rPr>
              <a:t>Supply chain management software for tracking raw material flows.</a:t>
            </a:r>
          </a:p>
          <a:p>
            <a:pPr algn="just">
              <a:lnSpc>
                <a:spcPct val="160000"/>
              </a:lnSpc>
            </a:pPr>
            <a:r>
              <a:rPr lang="en-US" sz="2100" dirty="0" smtClean="0">
                <a:latin typeface="Times New Roman" pitchFamily="18" charset="0"/>
                <a:cs typeface="Times New Roman" pitchFamily="18" charset="0"/>
              </a:rPr>
              <a:t>Environmental impact assessment tools for sustainability analysis.</a:t>
            </a:r>
          </a:p>
          <a:p>
            <a:pPr algn="just">
              <a:lnSpc>
                <a:spcPct val="160000"/>
              </a:lnSpc>
            </a:pPr>
            <a:r>
              <a:rPr lang="en-US" sz="2100" dirty="0" smtClean="0">
                <a:latin typeface="Times New Roman" pitchFamily="18" charset="0"/>
                <a:cs typeface="Times New Roman" pitchFamily="18" charset="0"/>
              </a:rPr>
              <a:t>Economic modeling software for policy evaluation and scenario planning.</a:t>
            </a:r>
          </a:p>
          <a:p>
            <a:pPr>
              <a:buNone/>
            </a:pPr>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Tools</a:t>
            </a:r>
            <a:endParaRPr lang="en-US" dirty="0"/>
          </a:p>
        </p:txBody>
      </p:sp>
      <p:sp>
        <p:nvSpPr>
          <p:cNvPr id="21505" name="Rectangle 1"/>
          <p:cNvSpPr>
            <a:spLocks noChangeArrowheads="1"/>
          </p:cNvSpPr>
          <p:nvPr/>
        </p:nvSpPr>
        <p:spPr bwMode="auto">
          <a:xfrm>
            <a:off x="642910" y="1934528"/>
            <a:ext cx="7286676" cy="31239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Google Colab:</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Google Colab is a cloud-based platform that provides free access to Jupyter notebooks and computing resources. It supports Python programming and allows for collaborative data analysis and visualization.</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Jupyter Notebooks:</a:t>
            </a: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Jupyter Notebooks are interactive computing environments that support various programming languages, including Python and R. They allow users to write code, visualize data, and document analysis steps in a single document</a:t>
            </a:r>
            <a:r>
              <a:rPr kumimoji="0" lang="en-US" b="0" i="0" u="none" strike="noStrike" cap="none" normalizeH="0" baseline="0" dirty="0" smtClean="0">
                <a:ln>
                  <a:noFill/>
                </a:ln>
                <a:solidFill>
                  <a:srgbClr val="111111"/>
                </a:solidFill>
                <a:effectLst/>
                <a:latin typeface="Times New Roman" pitchFamily="18" charset="0"/>
                <a:ea typeface="Roboto"/>
                <a:cs typeface="Times New Roman" pitchFamily="18" charset="0"/>
              </a:rPr>
              <a:t>.</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313</TotalTime>
  <Words>763</Words>
  <Application>Microsoft Office PowerPoint</Application>
  <PresentationFormat>On-screen Show (4:3)</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Flow</vt:lpstr>
      <vt:lpstr>Slide 1</vt:lpstr>
      <vt:lpstr>COURSE OUTLINE</vt:lpstr>
      <vt:lpstr>Abstract</vt:lpstr>
      <vt:lpstr>  Problem statement </vt:lpstr>
      <vt:lpstr>    Aim and Objective</vt:lpstr>
      <vt:lpstr>  objectives</vt:lpstr>
      <vt:lpstr>   Proposed solution</vt:lpstr>
      <vt:lpstr>   Service used</vt:lpstr>
      <vt:lpstr> Tools</vt:lpstr>
      <vt:lpstr>Architecture</vt:lpstr>
      <vt:lpstr>   Workflow</vt:lpstr>
      <vt:lpstr>Execution</vt:lpstr>
      <vt:lpstr>  Analyzing agricultural-raw-material-prices dataset:</vt:lpstr>
      <vt:lpstr>Slide 14</vt:lpstr>
      <vt:lpstr>   Future scope</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2</cp:revision>
  <dcterms:created xsi:type="dcterms:W3CDTF">2024-04-10T13:06:33Z</dcterms:created>
  <dcterms:modified xsi:type="dcterms:W3CDTF">2024-04-10T18:20:27Z</dcterms:modified>
</cp:coreProperties>
</file>