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2" r:id="rId7"/>
    <p:sldId id="263" r:id="rId8"/>
    <p:sldId id="296" r:id="rId9"/>
    <p:sldId id="260" r:id="rId10"/>
    <p:sldId id="264" r:id="rId11"/>
    <p:sldId id="261" r:id="rId12"/>
    <p:sldId id="294" r:id="rId13"/>
    <p:sldId id="267" r:id="rId14"/>
    <p:sldId id="271" r:id="rId15"/>
    <p:sldId id="274" r:id="rId16"/>
    <p:sldId id="275" r:id="rId17"/>
    <p:sldId id="291" r:id="rId18"/>
    <p:sldId id="268" r:id="rId19"/>
    <p:sldId id="269" r:id="rId20"/>
    <p:sldId id="283" r:id="rId21"/>
    <p:sldId id="284" r:id="rId22"/>
    <p:sldId id="286" r:id="rId23"/>
    <p:sldId id="285" r:id="rId24"/>
    <p:sldId id="293" r:id="rId25"/>
    <p:sldId id="265" r:id="rId26"/>
    <p:sldId id="287" r:id="rId27"/>
    <p:sldId id="276" r:id="rId28"/>
    <p:sldId id="290" r:id="rId29"/>
    <p:sldId id="278" r:id="rId30"/>
    <p:sldId id="289" r:id="rId31"/>
    <p:sldId id="295" r:id="rId32"/>
    <p:sldId id="292" r:id="rId33"/>
    <p:sldId id="279" r:id="rId34"/>
    <p:sldId id="281" r:id="rId3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64779-819F-714D-F767-198EBF317651}" v="1289" dt="2024-02-01T09:39:08.008"/>
    <p1510:client id="{3DD1B24F-68A2-8A14-9433-4818BEBB2196}" v="9776" dt="2024-02-01T03:25:47.084"/>
    <p1510:client id="{3DF62E2A-FFA8-45AD-4DCB-A1BC89108B1D}" v="777" dt="2024-02-01T09:43:08.507"/>
    <p1510:client id="{4B71900F-DB63-9B8A-FC05-CF381D660666}" v="3257" dt="2024-02-01T01:26:43.126"/>
    <p1510:client id="{A917809C-28BA-5567-A042-91F3541DD4C6}" v="6929" dt="2024-01-31T20:24:08.646"/>
    <p1510:client id="{B5A9D3C2-3073-FBDC-06AB-EB9D17319BBE}" v="4172" dt="2024-02-01T03:01:52.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8B78A5-92C8-17DE-2C9C-D5B9AFB909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2ED306D-392A-B73A-B8D8-E562CCD13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CD8CC36-0400-D9C7-792B-821DC8989A40}"/>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5" name="Segnaposto piè di pagina 4">
            <a:extLst>
              <a:ext uri="{FF2B5EF4-FFF2-40B4-BE49-F238E27FC236}">
                <a16:creationId xmlns:a16="http://schemas.microsoft.com/office/drawing/2014/main" id="{AEF58A4A-9D4F-0AA9-5FC4-D8FDA94898D1}"/>
              </a:ext>
            </a:extLst>
          </p:cNvPr>
          <p:cNvSpPr>
            <a:spLocks noGrp="1"/>
          </p:cNvSpPr>
          <p:nvPr>
            <p:ph type="ftr" sz="quarter" idx="11"/>
          </p:nvPr>
        </p:nvSpPr>
        <p:spPr/>
        <p:txBody>
          <a:bodyPr/>
          <a:lstStyle/>
          <a:p>
            <a:r>
              <a:rPr lang="it-IT"/>
              <a:t>Baccheschi, Chelhi, Panzani</a:t>
            </a:r>
          </a:p>
        </p:txBody>
      </p:sp>
      <p:sp>
        <p:nvSpPr>
          <p:cNvPr id="6" name="Segnaposto numero diapositiva 5">
            <a:extLst>
              <a:ext uri="{FF2B5EF4-FFF2-40B4-BE49-F238E27FC236}">
                <a16:creationId xmlns:a16="http://schemas.microsoft.com/office/drawing/2014/main" id="{11A4DEC7-7AD9-7F39-0FEA-0B4E30A1DEAA}"/>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32912645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651F08-F2C8-15B6-29EB-1E21D9E9BD7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71E532D-794E-0F4C-B18A-C863CD6454D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34A01B-1CC9-6613-8FF8-B8F1504A12A5}"/>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5" name="Segnaposto piè di pagina 4">
            <a:extLst>
              <a:ext uri="{FF2B5EF4-FFF2-40B4-BE49-F238E27FC236}">
                <a16:creationId xmlns:a16="http://schemas.microsoft.com/office/drawing/2014/main" id="{31A997B2-6200-720D-AD3C-A69557CA0C83}"/>
              </a:ext>
            </a:extLst>
          </p:cNvPr>
          <p:cNvSpPr>
            <a:spLocks noGrp="1"/>
          </p:cNvSpPr>
          <p:nvPr>
            <p:ph type="ftr" sz="quarter" idx="11"/>
          </p:nvPr>
        </p:nvSpPr>
        <p:spPr/>
        <p:txBody>
          <a:bodyPr/>
          <a:lstStyle/>
          <a:p>
            <a:r>
              <a:rPr lang="it-IT"/>
              <a:t>Baccheschi, Chelhi, Panzani</a:t>
            </a:r>
          </a:p>
        </p:txBody>
      </p:sp>
      <p:sp>
        <p:nvSpPr>
          <p:cNvPr id="6" name="Segnaposto numero diapositiva 5">
            <a:extLst>
              <a:ext uri="{FF2B5EF4-FFF2-40B4-BE49-F238E27FC236}">
                <a16:creationId xmlns:a16="http://schemas.microsoft.com/office/drawing/2014/main" id="{E11084AB-4F74-9955-908C-1E443496E252}"/>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294617224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DAE2F84-AE76-3375-BD92-A8CEE497BB9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29812E7-85B7-C2ED-5F8E-C08A0C16878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E489858-0A82-C859-3F4D-359A01983D32}"/>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5" name="Segnaposto piè di pagina 4">
            <a:extLst>
              <a:ext uri="{FF2B5EF4-FFF2-40B4-BE49-F238E27FC236}">
                <a16:creationId xmlns:a16="http://schemas.microsoft.com/office/drawing/2014/main" id="{A69906FB-B9E4-84F5-8189-972FE174D372}"/>
              </a:ext>
            </a:extLst>
          </p:cNvPr>
          <p:cNvSpPr>
            <a:spLocks noGrp="1"/>
          </p:cNvSpPr>
          <p:nvPr>
            <p:ph type="ftr" sz="quarter" idx="11"/>
          </p:nvPr>
        </p:nvSpPr>
        <p:spPr/>
        <p:txBody>
          <a:bodyPr/>
          <a:lstStyle/>
          <a:p>
            <a:r>
              <a:rPr lang="it-IT"/>
              <a:t>Baccheschi, Chelhi, Panzani</a:t>
            </a:r>
          </a:p>
        </p:txBody>
      </p:sp>
      <p:sp>
        <p:nvSpPr>
          <p:cNvPr id="6" name="Segnaposto numero diapositiva 5">
            <a:extLst>
              <a:ext uri="{FF2B5EF4-FFF2-40B4-BE49-F238E27FC236}">
                <a16:creationId xmlns:a16="http://schemas.microsoft.com/office/drawing/2014/main" id="{0D36B773-7A91-A9A8-BCE5-DA742A749A05}"/>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20088589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0B9B7-4953-FCF2-7A62-BDAB564C342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EF940F6-2C3A-EA64-B61A-B82B3446C24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961FDE-14BD-A7FB-7073-06C676124BAE}"/>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5" name="Segnaposto piè di pagina 4">
            <a:extLst>
              <a:ext uri="{FF2B5EF4-FFF2-40B4-BE49-F238E27FC236}">
                <a16:creationId xmlns:a16="http://schemas.microsoft.com/office/drawing/2014/main" id="{A0FD531C-B854-7407-9300-5F86266298E7}"/>
              </a:ext>
            </a:extLst>
          </p:cNvPr>
          <p:cNvSpPr>
            <a:spLocks noGrp="1"/>
          </p:cNvSpPr>
          <p:nvPr>
            <p:ph type="ftr" sz="quarter" idx="11"/>
          </p:nvPr>
        </p:nvSpPr>
        <p:spPr/>
        <p:txBody>
          <a:bodyPr/>
          <a:lstStyle/>
          <a:p>
            <a:r>
              <a:rPr lang="it-IT"/>
              <a:t>Baccheschi, Chelhi, Panzani</a:t>
            </a:r>
          </a:p>
        </p:txBody>
      </p:sp>
      <p:sp>
        <p:nvSpPr>
          <p:cNvPr id="6" name="Segnaposto numero diapositiva 5">
            <a:extLst>
              <a:ext uri="{FF2B5EF4-FFF2-40B4-BE49-F238E27FC236}">
                <a16:creationId xmlns:a16="http://schemas.microsoft.com/office/drawing/2014/main" id="{727AF51F-5F7F-8B07-3D19-EBB660AE851F}"/>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221267364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B835C1-5B8C-E314-19F6-47F91375117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87C38B5-9C36-CC5E-51B4-D2A7D21ED5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9ADE8B3-0926-1FA1-7185-30C0DA4034B1}"/>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5" name="Segnaposto piè di pagina 4">
            <a:extLst>
              <a:ext uri="{FF2B5EF4-FFF2-40B4-BE49-F238E27FC236}">
                <a16:creationId xmlns:a16="http://schemas.microsoft.com/office/drawing/2014/main" id="{98B93DC6-F98B-4F8D-69D3-E1481792DB40}"/>
              </a:ext>
            </a:extLst>
          </p:cNvPr>
          <p:cNvSpPr>
            <a:spLocks noGrp="1"/>
          </p:cNvSpPr>
          <p:nvPr>
            <p:ph type="ftr" sz="quarter" idx="11"/>
          </p:nvPr>
        </p:nvSpPr>
        <p:spPr/>
        <p:txBody>
          <a:bodyPr/>
          <a:lstStyle/>
          <a:p>
            <a:r>
              <a:rPr lang="it-IT"/>
              <a:t>Baccheschi, Chelhi, Panzani</a:t>
            </a:r>
          </a:p>
        </p:txBody>
      </p:sp>
      <p:sp>
        <p:nvSpPr>
          <p:cNvPr id="6" name="Segnaposto numero diapositiva 5">
            <a:extLst>
              <a:ext uri="{FF2B5EF4-FFF2-40B4-BE49-F238E27FC236}">
                <a16:creationId xmlns:a16="http://schemas.microsoft.com/office/drawing/2014/main" id="{E14438E3-423F-44D8-2045-9592CA0BD4AF}"/>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371648802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5D3F7-4046-9473-C0D7-8CE3EC42CA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E26031C-65F7-F7BF-AE1A-37FED1792B0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69CC1BB-0BD5-3C61-615C-AF9DD367C41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13C54F6-56BB-88BE-460C-FFF489797145}"/>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6" name="Segnaposto piè di pagina 5">
            <a:extLst>
              <a:ext uri="{FF2B5EF4-FFF2-40B4-BE49-F238E27FC236}">
                <a16:creationId xmlns:a16="http://schemas.microsoft.com/office/drawing/2014/main" id="{7A9AA334-FD6E-9CB7-B73B-158D61DA4C19}"/>
              </a:ext>
            </a:extLst>
          </p:cNvPr>
          <p:cNvSpPr>
            <a:spLocks noGrp="1"/>
          </p:cNvSpPr>
          <p:nvPr>
            <p:ph type="ftr" sz="quarter" idx="11"/>
          </p:nvPr>
        </p:nvSpPr>
        <p:spPr/>
        <p:txBody>
          <a:bodyPr/>
          <a:lstStyle/>
          <a:p>
            <a:r>
              <a:rPr lang="it-IT"/>
              <a:t>Baccheschi, Chelhi, Panzani</a:t>
            </a:r>
          </a:p>
        </p:txBody>
      </p:sp>
      <p:sp>
        <p:nvSpPr>
          <p:cNvPr id="7" name="Segnaposto numero diapositiva 6">
            <a:extLst>
              <a:ext uri="{FF2B5EF4-FFF2-40B4-BE49-F238E27FC236}">
                <a16:creationId xmlns:a16="http://schemas.microsoft.com/office/drawing/2014/main" id="{3D179F2D-AC82-7D0A-78F0-E795833FE633}"/>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426386891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186F6-A1C8-058D-ADE8-87C0A825BCD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868A716-B33B-F8DD-F5DC-64615EA6D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2E4618F-11DD-0EF5-89C1-BD27AA6B53A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C850A7D-68BF-E69A-EBD3-B18286F27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BA961CB-488E-433D-8EE5-18008EBE53C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30A666D-F883-7AA1-7F16-2526F6AC44AA}"/>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8" name="Segnaposto piè di pagina 7">
            <a:extLst>
              <a:ext uri="{FF2B5EF4-FFF2-40B4-BE49-F238E27FC236}">
                <a16:creationId xmlns:a16="http://schemas.microsoft.com/office/drawing/2014/main" id="{742FACD6-E56F-0232-D591-66E489A5AE55}"/>
              </a:ext>
            </a:extLst>
          </p:cNvPr>
          <p:cNvSpPr>
            <a:spLocks noGrp="1"/>
          </p:cNvSpPr>
          <p:nvPr>
            <p:ph type="ftr" sz="quarter" idx="11"/>
          </p:nvPr>
        </p:nvSpPr>
        <p:spPr/>
        <p:txBody>
          <a:bodyPr/>
          <a:lstStyle/>
          <a:p>
            <a:r>
              <a:rPr lang="it-IT"/>
              <a:t>Baccheschi, Chelhi, Panzani</a:t>
            </a:r>
          </a:p>
        </p:txBody>
      </p:sp>
      <p:sp>
        <p:nvSpPr>
          <p:cNvPr id="9" name="Segnaposto numero diapositiva 8">
            <a:extLst>
              <a:ext uri="{FF2B5EF4-FFF2-40B4-BE49-F238E27FC236}">
                <a16:creationId xmlns:a16="http://schemas.microsoft.com/office/drawing/2014/main" id="{85157775-59EC-D585-5130-EC184706E959}"/>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14010696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93994E-A3AD-FE8B-0C32-9EC0925C96D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1616E1B-2B11-6B45-3F2E-312BCF642D23}"/>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4" name="Segnaposto piè di pagina 3">
            <a:extLst>
              <a:ext uri="{FF2B5EF4-FFF2-40B4-BE49-F238E27FC236}">
                <a16:creationId xmlns:a16="http://schemas.microsoft.com/office/drawing/2014/main" id="{BF86ED83-25DB-8898-07B9-99EEE01FBA2E}"/>
              </a:ext>
            </a:extLst>
          </p:cNvPr>
          <p:cNvSpPr>
            <a:spLocks noGrp="1"/>
          </p:cNvSpPr>
          <p:nvPr>
            <p:ph type="ftr" sz="quarter" idx="11"/>
          </p:nvPr>
        </p:nvSpPr>
        <p:spPr/>
        <p:txBody>
          <a:bodyPr/>
          <a:lstStyle/>
          <a:p>
            <a:r>
              <a:rPr lang="it-IT"/>
              <a:t>Baccheschi, Chelhi, Panzani</a:t>
            </a:r>
          </a:p>
        </p:txBody>
      </p:sp>
      <p:sp>
        <p:nvSpPr>
          <p:cNvPr id="5" name="Segnaposto numero diapositiva 4">
            <a:extLst>
              <a:ext uri="{FF2B5EF4-FFF2-40B4-BE49-F238E27FC236}">
                <a16:creationId xmlns:a16="http://schemas.microsoft.com/office/drawing/2014/main" id="{670691C6-9FD1-3888-7E6C-06CDA4930634}"/>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214358215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8DF8DD3-ECF7-BAD0-4519-96A024742CD7}"/>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3" name="Segnaposto piè di pagina 2">
            <a:extLst>
              <a:ext uri="{FF2B5EF4-FFF2-40B4-BE49-F238E27FC236}">
                <a16:creationId xmlns:a16="http://schemas.microsoft.com/office/drawing/2014/main" id="{9689BF26-A483-B4E9-BABC-C9F3778F48E2}"/>
              </a:ext>
            </a:extLst>
          </p:cNvPr>
          <p:cNvSpPr>
            <a:spLocks noGrp="1"/>
          </p:cNvSpPr>
          <p:nvPr>
            <p:ph type="ftr" sz="quarter" idx="11"/>
          </p:nvPr>
        </p:nvSpPr>
        <p:spPr/>
        <p:txBody>
          <a:bodyPr/>
          <a:lstStyle/>
          <a:p>
            <a:r>
              <a:rPr lang="it-IT"/>
              <a:t>Baccheschi, Chelhi, Panzani</a:t>
            </a:r>
          </a:p>
        </p:txBody>
      </p:sp>
      <p:sp>
        <p:nvSpPr>
          <p:cNvPr id="4" name="Segnaposto numero diapositiva 3">
            <a:extLst>
              <a:ext uri="{FF2B5EF4-FFF2-40B4-BE49-F238E27FC236}">
                <a16:creationId xmlns:a16="http://schemas.microsoft.com/office/drawing/2014/main" id="{415C4C44-D8D0-9487-8CCA-D53D308ABED0}"/>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358091224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A0B55-340D-4B06-A601-90C3427D50F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2FA0E96-BFEA-FB87-B7AD-55288962A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3F31BDE-F0C3-360D-8E6F-7E948B1B6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042D3C-AFF3-1042-1079-7C939A662AA6}"/>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6" name="Segnaposto piè di pagina 5">
            <a:extLst>
              <a:ext uri="{FF2B5EF4-FFF2-40B4-BE49-F238E27FC236}">
                <a16:creationId xmlns:a16="http://schemas.microsoft.com/office/drawing/2014/main" id="{B609F02E-93C4-2793-F6C9-8A147D577600}"/>
              </a:ext>
            </a:extLst>
          </p:cNvPr>
          <p:cNvSpPr>
            <a:spLocks noGrp="1"/>
          </p:cNvSpPr>
          <p:nvPr>
            <p:ph type="ftr" sz="quarter" idx="11"/>
          </p:nvPr>
        </p:nvSpPr>
        <p:spPr/>
        <p:txBody>
          <a:bodyPr/>
          <a:lstStyle/>
          <a:p>
            <a:r>
              <a:rPr lang="it-IT"/>
              <a:t>Baccheschi, Chelhi, Panzani</a:t>
            </a:r>
          </a:p>
        </p:txBody>
      </p:sp>
      <p:sp>
        <p:nvSpPr>
          <p:cNvPr id="7" name="Segnaposto numero diapositiva 6">
            <a:extLst>
              <a:ext uri="{FF2B5EF4-FFF2-40B4-BE49-F238E27FC236}">
                <a16:creationId xmlns:a16="http://schemas.microsoft.com/office/drawing/2014/main" id="{9A11CE5B-8B35-BBB9-9133-7BE2C8F6CE58}"/>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464344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A4095-BBC7-067B-DC82-A408D0C38D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7E578FF-262A-1722-CF2D-8500EE412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D7FC30B-81DB-ED1D-4C98-9D956878E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A9A750D-0B27-FE39-E110-905339E6A48F}"/>
              </a:ext>
            </a:extLst>
          </p:cNvPr>
          <p:cNvSpPr>
            <a:spLocks noGrp="1"/>
          </p:cNvSpPr>
          <p:nvPr>
            <p:ph type="dt" sz="half" idx="10"/>
          </p:nvPr>
        </p:nvSpPr>
        <p:spPr/>
        <p:txBody>
          <a:bodyPr/>
          <a:lstStyle/>
          <a:p>
            <a:fld id="{F3C12748-9CF7-40FB-B056-853AA7099FB9}" type="datetimeFigureOut">
              <a:rPr lang="it-IT" smtClean="0"/>
              <a:t>31/01/2024</a:t>
            </a:fld>
            <a:endParaRPr lang="it-IT"/>
          </a:p>
        </p:txBody>
      </p:sp>
      <p:sp>
        <p:nvSpPr>
          <p:cNvPr id="6" name="Segnaposto piè di pagina 5">
            <a:extLst>
              <a:ext uri="{FF2B5EF4-FFF2-40B4-BE49-F238E27FC236}">
                <a16:creationId xmlns:a16="http://schemas.microsoft.com/office/drawing/2014/main" id="{292D68AB-9B14-2038-5826-7EC13276B19C}"/>
              </a:ext>
            </a:extLst>
          </p:cNvPr>
          <p:cNvSpPr>
            <a:spLocks noGrp="1"/>
          </p:cNvSpPr>
          <p:nvPr>
            <p:ph type="ftr" sz="quarter" idx="11"/>
          </p:nvPr>
        </p:nvSpPr>
        <p:spPr/>
        <p:txBody>
          <a:bodyPr/>
          <a:lstStyle/>
          <a:p>
            <a:r>
              <a:rPr lang="it-IT"/>
              <a:t>Baccheschi, Chelhi, Panzani</a:t>
            </a:r>
          </a:p>
        </p:txBody>
      </p:sp>
      <p:sp>
        <p:nvSpPr>
          <p:cNvPr id="7" name="Segnaposto numero diapositiva 6">
            <a:extLst>
              <a:ext uri="{FF2B5EF4-FFF2-40B4-BE49-F238E27FC236}">
                <a16:creationId xmlns:a16="http://schemas.microsoft.com/office/drawing/2014/main" id="{B029010D-F325-C599-5C79-D9BADECF54A2}"/>
              </a:ext>
            </a:extLst>
          </p:cNvPr>
          <p:cNvSpPr>
            <a:spLocks noGrp="1"/>
          </p:cNvSpPr>
          <p:nvPr>
            <p:ph type="sldNum" sz="quarter" idx="12"/>
          </p:nvPr>
        </p:nvSpPr>
        <p:spPr/>
        <p:txBody>
          <a:bodyPr/>
          <a:lstStyle/>
          <a:p>
            <a:fld id="{5C669C2E-F782-43EC-BC06-482C7270B9FB}" type="slidenum">
              <a:rPr lang="it-IT" smtClean="0"/>
              <a:t>‹#›</a:t>
            </a:fld>
            <a:endParaRPr lang="it-IT"/>
          </a:p>
        </p:txBody>
      </p:sp>
    </p:spTree>
    <p:extLst>
      <p:ext uri="{BB962C8B-B14F-4D97-AF65-F5344CB8AC3E}">
        <p14:creationId xmlns:p14="http://schemas.microsoft.com/office/powerpoint/2010/main" val="382092894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7D22BD7-9416-6E05-0CE4-9903ED7EBC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697EDBD-4858-0585-BAA1-92CAC8428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DA56EF-498D-8561-C52D-D41D40342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C12748-9CF7-40FB-B056-853AA7099FB9}" type="datetimeFigureOut">
              <a:rPr lang="it-IT" smtClean="0"/>
              <a:t>31/01/2024</a:t>
            </a:fld>
            <a:endParaRPr lang="it-IT"/>
          </a:p>
        </p:txBody>
      </p:sp>
      <p:sp>
        <p:nvSpPr>
          <p:cNvPr id="5" name="Segnaposto piè di pagina 4">
            <a:extLst>
              <a:ext uri="{FF2B5EF4-FFF2-40B4-BE49-F238E27FC236}">
                <a16:creationId xmlns:a16="http://schemas.microsoft.com/office/drawing/2014/main" id="{4FA7C9FA-EC05-E8E0-034D-E72DA79D6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Baccheschi, Chelhi, Panzani</a:t>
            </a:r>
          </a:p>
        </p:txBody>
      </p:sp>
      <p:sp>
        <p:nvSpPr>
          <p:cNvPr id="6" name="Segnaposto numero diapositiva 5">
            <a:extLst>
              <a:ext uri="{FF2B5EF4-FFF2-40B4-BE49-F238E27FC236}">
                <a16:creationId xmlns:a16="http://schemas.microsoft.com/office/drawing/2014/main" id="{EDD5AB8E-10CE-B32A-7435-E0A0EE66DB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669C2E-F782-43EC-BC06-482C7270B9FB}" type="slidenum">
              <a:rPr lang="it-IT" smtClean="0"/>
              <a:t>‹#›</a:t>
            </a:fld>
            <a:endParaRPr lang="it-IT"/>
          </a:p>
        </p:txBody>
      </p:sp>
    </p:spTree>
    <p:extLst>
      <p:ext uri="{BB962C8B-B14F-4D97-AF65-F5344CB8AC3E}">
        <p14:creationId xmlns:p14="http://schemas.microsoft.com/office/powerpoint/2010/main" val="21253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chelhi@studenti.unipi.it" TargetMode="External"/><Relationship Id="rId2" Type="http://schemas.openxmlformats.org/officeDocument/2006/relationships/hyperlink" Target="mailto:g.panzani@studenti.unipi.it" TargetMode="Externa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ttps/keras.io/api/"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2.xml"/><Relationship Id="rId5" Type="http://schemas.openxmlformats.org/officeDocument/2006/relationships/hyperlink" Target="http://[4https:/scikit-learn.org/" TargetMode="External"/><Relationship Id="rId4" Type="http://schemas.openxmlformats.org/officeDocument/2006/relationships/hyperlink" Target="https://pytorch.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084841-2063-71AD-4C93-9D5490776333}"/>
              </a:ext>
            </a:extLst>
          </p:cNvPr>
          <p:cNvSpPr>
            <a:spLocks noGrp="1"/>
          </p:cNvSpPr>
          <p:nvPr>
            <p:ph type="ctrTitle"/>
          </p:nvPr>
        </p:nvSpPr>
        <p:spPr>
          <a:xfrm>
            <a:off x="1482811" y="-42"/>
            <a:ext cx="9144000" cy="2387600"/>
          </a:xfrm>
        </p:spPr>
        <p:txBody>
          <a:bodyPr/>
          <a:lstStyle/>
          <a:p>
            <a:r>
              <a:rPr lang="it-IT">
                <a:latin typeface="Times New Roman"/>
                <a:cs typeface="Times New Roman"/>
              </a:rPr>
              <a:t>Machine Learning 2023 Project</a:t>
            </a:r>
          </a:p>
        </p:txBody>
      </p:sp>
      <p:sp>
        <p:nvSpPr>
          <p:cNvPr id="3" name="Sottotitolo 2">
            <a:extLst>
              <a:ext uri="{FF2B5EF4-FFF2-40B4-BE49-F238E27FC236}">
                <a16:creationId xmlns:a16="http://schemas.microsoft.com/office/drawing/2014/main" id="{D1698FB8-A629-CBA6-7A0B-9FBDCF30A9C8}"/>
              </a:ext>
            </a:extLst>
          </p:cNvPr>
          <p:cNvSpPr>
            <a:spLocks noGrp="1"/>
          </p:cNvSpPr>
          <p:nvPr>
            <p:ph type="subTitle" idx="1"/>
          </p:nvPr>
        </p:nvSpPr>
        <p:spPr>
          <a:xfrm>
            <a:off x="1524000" y="2870930"/>
            <a:ext cx="9144000" cy="1655762"/>
          </a:xfrm>
        </p:spPr>
        <p:txBody>
          <a:bodyPr vert="horz" lIns="91440" tIns="45720" rIns="91440" bIns="45720" rtlCol="0" anchor="t">
            <a:normAutofit fontScale="55000" lnSpcReduction="20000"/>
          </a:bodyPr>
          <a:lstStyle/>
          <a:p>
            <a:r>
              <a:rPr lang="it-IT" err="1">
                <a:latin typeface="Times New Roman"/>
                <a:cs typeface="Times New Roman"/>
              </a:rPr>
              <a:t>Authors</a:t>
            </a:r>
            <a:r>
              <a:rPr lang="it-IT" dirty="0">
                <a:latin typeface="Times New Roman"/>
                <a:cs typeface="Times New Roman"/>
              </a:rPr>
              <a:t>: (</a:t>
            </a:r>
            <a:r>
              <a:rPr lang="it-IT" i="1">
                <a:latin typeface="Times New Roman"/>
                <a:cs typeface="Times New Roman"/>
              </a:rPr>
              <a:t>Gianluca Panzani(1), Emad </a:t>
            </a:r>
            <a:r>
              <a:rPr lang="it-IT" i="1" err="1">
                <a:latin typeface="Times New Roman"/>
                <a:cs typeface="Times New Roman"/>
              </a:rPr>
              <a:t>Chelhi</a:t>
            </a:r>
            <a:r>
              <a:rPr lang="it-IT" i="1">
                <a:latin typeface="Times New Roman"/>
                <a:cs typeface="Times New Roman"/>
              </a:rPr>
              <a:t>, Corrado </a:t>
            </a:r>
            <a:r>
              <a:rPr lang="it-IT" i="1" err="1">
                <a:latin typeface="Times New Roman"/>
                <a:cs typeface="Times New Roman"/>
              </a:rPr>
              <a:t>Baccheschi</a:t>
            </a:r>
            <a:r>
              <a:rPr lang="it-IT" dirty="0">
                <a:latin typeface="Times New Roman"/>
                <a:cs typeface="Times New Roman"/>
              </a:rPr>
              <a:t>)</a:t>
            </a:r>
          </a:p>
          <a:p>
            <a:r>
              <a:rPr lang="it-IT" err="1">
                <a:latin typeface="Times New Roman"/>
                <a:cs typeface="Times New Roman"/>
              </a:rPr>
              <a:t>EmMelle</a:t>
            </a:r>
            <a:r>
              <a:rPr lang="it-IT">
                <a:latin typeface="Times New Roman"/>
                <a:cs typeface="Times New Roman"/>
              </a:rPr>
              <a:t> Team</a:t>
            </a:r>
            <a:endParaRPr lang="it-IT">
              <a:latin typeface="Times New Roman" panose="02020603050405020304" pitchFamily="18" charset="0"/>
              <a:cs typeface="Times New Roman" panose="02020603050405020304" pitchFamily="18" charset="0"/>
            </a:endParaRPr>
          </a:p>
          <a:p>
            <a:r>
              <a:rPr lang="it-IT">
                <a:latin typeface="Times New Roman"/>
                <a:cs typeface="Times New Roman"/>
              </a:rPr>
              <a:t>Master Degree curriculum: Computer Science (AI), Data Science and BI, Informatica Umanistica</a:t>
            </a:r>
            <a:endParaRPr lang="it-IT">
              <a:latin typeface="Times New Roman" panose="02020603050405020304" pitchFamily="18" charset="0"/>
              <a:cs typeface="Times New Roman" panose="02020603050405020304" pitchFamily="18" charset="0"/>
            </a:endParaRPr>
          </a:p>
          <a:p>
            <a:r>
              <a:rPr lang="it-IT">
                <a:latin typeface="Times New Roman"/>
                <a:cs typeface="Times New Roman"/>
              </a:rPr>
              <a:t> emails </a:t>
            </a:r>
            <a:r>
              <a:rPr lang="it-IT">
                <a:latin typeface="Aptos"/>
                <a:cs typeface="Times New Roman"/>
                <a:hlinkClick r:id="rId2"/>
              </a:rPr>
              <a:t>g</a:t>
            </a:r>
            <a:r>
              <a:rPr lang="it-IT">
                <a:ea typeface="+mn-lt"/>
                <a:cs typeface="+mn-lt"/>
                <a:hlinkClick r:id="rId2"/>
              </a:rPr>
              <a:t>.panzani@studenti.unipi.it</a:t>
            </a:r>
            <a:r>
              <a:rPr lang="it-IT">
                <a:ea typeface="+mn-lt"/>
                <a:cs typeface="+mn-lt"/>
              </a:rPr>
              <a:t> / </a:t>
            </a:r>
            <a:r>
              <a:rPr lang="it-IT">
                <a:latin typeface="Times New Roman"/>
                <a:ea typeface="+mn-lt"/>
                <a:cs typeface="Times New Roman"/>
                <a:hlinkClick r:id="rId3"/>
              </a:rPr>
              <a:t>e.chelhi@studenti.unipi.it</a:t>
            </a:r>
            <a:r>
              <a:rPr lang="it-IT">
                <a:latin typeface="Times New Roman"/>
                <a:ea typeface="+mn-lt"/>
                <a:cs typeface="Times New Roman"/>
              </a:rPr>
              <a:t> / c.baccheschi@studenti.unipi.it</a:t>
            </a:r>
            <a:endParaRPr lang="it-IT"/>
          </a:p>
          <a:p>
            <a:r>
              <a:rPr lang="it-IT">
                <a:latin typeface="Times New Roman"/>
                <a:cs typeface="Times New Roman"/>
              </a:rPr>
              <a:t>Date 01/02/2024</a:t>
            </a:r>
          </a:p>
          <a:p>
            <a:r>
              <a:rPr lang="it-IT" err="1">
                <a:latin typeface="Times New Roman"/>
                <a:cs typeface="Times New Roman"/>
              </a:rPr>
              <a:t>Type</a:t>
            </a:r>
            <a:r>
              <a:rPr lang="it-IT">
                <a:latin typeface="Times New Roman"/>
                <a:cs typeface="Times New Roman"/>
              </a:rPr>
              <a:t> of Project: B</a:t>
            </a:r>
          </a:p>
          <a:p>
            <a:endParaRPr lang="it-I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B32216-0BFA-3FA0-C66E-277D9BEA5F2D}"/>
              </a:ext>
            </a:extLst>
          </p:cNvPr>
          <p:cNvSpPr>
            <a:spLocks noGrp="1"/>
          </p:cNvSpPr>
          <p:nvPr>
            <p:ph type="sldNum" sz="quarter" idx="12"/>
          </p:nvPr>
        </p:nvSpPr>
        <p:spPr/>
        <p:txBody>
          <a:bodyPr/>
          <a:lstStyle/>
          <a:p>
            <a:fld id="{5C669C2E-F782-43EC-BC06-482C7270B9FB}" type="slidenum">
              <a:rPr lang="it-IT" dirty="0" smtClean="0"/>
              <a:t>1</a:t>
            </a:fld>
            <a:endParaRPr lang="en-GB"/>
          </a:p>
        </p:txBody>
      </p:sp>
      <p:sp>
        <p:nvSpPr>
          <p:cNvPr id="5" name="Footer Placeholder 4">
            <a:extLst>
              <a:ext uri="{FF2B5EF4-FFF2-40B4-BE49-F238E27FC236}">
                <a16:creationId xmlns:a16="http://schemas.microsoft.com/office/drawing/2014/main" id="{12A39589-117C-740D-45CC-19F442FCCDC4}"/>
              </a:ext>
            </a:extLst>
          </p:cNvPr>
          <p:cNvSpPr>
            <a:spLocks noGrp="1"/>
          </p:cNvSpPr>
          <p:nvPr>
            <p:ph type="ftr" sz="quarter" idx="11"/>
          </p:nvPr>
        </p:nvSpPr>
        <p:spPr/>
        <p:txBody>
          <a:bodyPr/>
          <a:lstStyle/>
          <a:p>
            <a:r>
              <a:rPr lang="en-GB"/>
              <a:t>Baccheschi, Chelhi, Panzani</a:t>
            </a:r>
          </a:p>
        </p:txBody>
      </p:sp>
      <p:pic>
        <p:nvPicPr>
          <p:cNvPr id="6" name="Picture 5" descr="A logo with a child&amp;#39;s face and wings&#10;&#10;Description automatically generated">
            <a:extLst>
              <a:ext uri="{FF2B5EF4-FFF2-40B4-BE49-F238E27FC236}">
                <a16:creationId xmlns:a16="http://schemas.microsoft.com/office/drawing/2014/main" id="{1B2D915C-9816-7634-6096-8051C7E15589}"/>
              </a:ext>
            </a:extLst>
          </p:cNvPr>
          <p:cNvPicPr>
            <a:picLocks noChangeAspect="1"/>
          </p:cNvPicPr>
          <p:nvPr/>
        </p:nvPicPr>
        <p:blipFill>
          <a:blip r:embed="rId4"/>
          <a:stretch>
            <a:fillRect/>
          </a:stretch>
        </p:blipFill>
        <p:spPr>
          <a:xfrm>
            <a:off x="10469853" y="528705"/>
            <a:ext cx="1276350" cy="1314450"/>
          </a:xfrm>
          <a:prstGeom prst="rect">
            <a:avLst/>
          </a:prstGeom>
        </p:spPr>
      </p:pic>
      <p:pic>
        <p:nvPicPr>
          <p:cNvPr id="7" name="Picture 6" descr="A blue and white logo&#10;&#10;Description automatically generated">
            <a:extLst>
              <a:ext uri="{FF2B5EF4-FFF2-40B4-BE49-F238E27FC236}">
                <a16:creationId xmlns:a16="http://schemas.microsoft.com/office/drawing/2014/main" id="{145AC47F-BCEE-D9DC-419A-DDC7FEAFBEB9}"/>
              </a:ext>
            </a:extLst>
          </p:cNvPr>
          <p:cNvPicPr>
            <a:picLocks noChangeAspect="1"/>
          </p:cNvPicPr>
          <p:nvPr/>
        </p:nvPicPr>
        <p:blipFill>
          <a:blip r:embed="rId5"/>
          <a:stretch>
            <a:fillRect/>
          </a:stretch>
        </p:blipFill>
        <p:spPr>
          <a:xfrm>
            <a:off x="10977429" y="143077"/>
            <a:ext cx="948073" cy="948073"/>
          </a:xfrm>
          <a:prstGeom prst="rect">
            <a:avLst/>
          </a:prstGeom>
        </p:spPr>
      </p:pic>
    </p:spTree>
    <p:extLst>
      <p:ext uri="{BB962C8B-B14F-4D97-AF65-F5344CB8AC3E}">
        <p14:creationId xmlns:p14="http://schemas.microsoft.com/office/powerpoint/2010/main" val="409382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3B279-8822-B8CE-C8BE-F5FF11848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C4150-A90D-7897-3BB9-08A1337877C2}"/>
              </a:ext>
            </a:extLst>
          </p:cNvPr>
          <p:cNvSpPr>
            <a:spLocks noGrp="1"/>
          </p:cNvSpPr>
          <p:nvPr>
            <p:ph type="title"/>
          </p:nvPr>
        </p:nvSpPr>
        <p:spPr>
          <a:xfrm>
            <a:off x="838200" y="365125"/>
            <a:ext cx="10515600" cy="1265406"/>
          </a:xfrm>
        </p:spPr>
        <p:txBody>
          <a:bodyPr>
            <a:normAutofit/>
          </a:bodyPr>
          <a:lstStyle/>
          <a:p>
            <a:pPr>
              <a:spcBef>
                <a:spcPts val="1000"/>
              </a:spcBef>
            </a:pPr>
            <a:r>
              <a:rPr lang="en-GB"/>
              <a:t>Monk Results 1  - Scikit-Learn</a:t>
            </a:r>
          </a:p>
        </p:txBody>
      </p:sp>
      <p:sp>
        <p:nvSpPr>
          <p:cNvPr id="3" name="Content Placeholder 2">
            <a:extLst>
              <a:ext uri="{FF2B5EF4-FFF2-40B4-BE49-F238E27FC236}">
                <a16:creationId xmlns:a16="http://schemas.microsoft.com/office/drawing/2014/main" id="{C3556D2D-6C92-493A-88D2-4AE6511EAA97}"/>
              </a:ext>
            </a:extLst>
          </p:cNvPr>
          <p:cNvSpPr>
            <a:spLocks noGrp="1"/>
          </p:cNvSpPr>
          <p:nvPr>
            <p:ph idx="1"/>
          </p:nvPr>
        </p:nvSpPr>
        <p:spPr>
          <a:xfrm>
            <a:off x="757989" y="1454651"/>
            <a:ext cx="10515600" cy="4351338"/>
          </a:xfrm>
        </p:spPr>
        <p:txBody>
          <a:bodyPr vert="horz" lIns="91440" tIns="45720" rIns="91440" bIns="45720" rtlCol="0" anchor="t">
            <a:normAutofit/>
          </a:bodyPr>
          <a:lstStyle/>
          <a:p>
            <a:r>
              <a:rPr lang="en-GB" sz="1700">
                <a:latin typeface="Times New Roman"/>
                <a:cs typeface="Times New Roman"/>
              </a:rPr>
              <a:t>We implemented a Scikit-Learn </a:t>
            </a:r>
            <a:r>
              <a:rPr lang="en-GB" sz="1700" err="1">
                <a:latin typeface="Times New Roman"/>
                <a:cs typeface="Times New Roman"/>
              </a:rPr>
              <a:t>MLPClassifier</a:t>
            </a:r>
            <a:r>
              <a:rPr lang="en-GB" sz="1700">
                <a:latin typeface="Times New Roman"/>
                <a:cs typeface="Times New Roman"/>
              </a:rPr>
              <a:t> with one hidden layer and 3-4 hidden units using </a:t>
            </a:r>
            <a:r>
              <a:rPr lang="en-GB" sz="1700" i="1">
                <a:latin typeface="Times New Roman"/>
                <a:cs typeface="Times New Roman"/>
              </a:rPr>
              <a:t>tanh </a:t>
            </a:r>
            <a:r>
              <a:rPr lang="en-GB" sz="1700">
                <a:latin typeface="Times New Roman"/>
                <a:cs typeface="Times New Roman"/>
              </a:rPr>
              <a:t>as activation function. </a:t>
            </a:r>
            <a:endParaRPr lang="en-GB" sz="1700">
              <a:solidFill>
                <a:srgbClr val="000000"/>
              </a:solidFill>
              <a:latin typeface="Times New Roman"/>
              <a:cs typeface="Times New Roman"/>
            </a:endParaRPr>
          </a:p>
          <a:p>
            <a:r>
              <a:rPr lang="en-GB" sz="1700">
                <a:latin typeface="Times New Roman"/>
                <a:cs typeface="Times New Roman"/>
              </a:rPr>
              <a:t>For each model we used</a:t>
            </a:r>
            <a:r>
              <a:rPr lang="en-GB" sz="1700" i="1">
                <a:latin typeface="Times New Roman"/>
                <a:cs typeface="Times New Roman"/>
              </a:rPr>
              <a:t> </a:t>
            </a:r>
            <a:r>
              <a:rPr lang="en-GB" sz="1700" i="1" err="1">
                <a:latin typeface="Times New Roman"/>
                <a:cs typeface="Times New Roman"/>
              </a:rPr>
              <a:t>nesterov</a:t>
            </a:r>
            <a:r>
              <a:rPr lang="en-GB" sz="1700" i="1">
                <a:latin typeface="Times New Roman"/>
                <a:cs typeface="Times New Roman"/>
              </a:rPr>
              <a:t> momentum, </a:t>
            </a:r>
            <a:r>
              <a:rPr lang="en-GB" sz="1700">
                <a:latin typeface="Times New Roman"/>
                <a:cs typeface="Times New Roman"/>
              </a:rPr>
              <a:t>batch size equal to 16 for monk 1 and 2 while equal to 64 for monks 3, and as solver the best was "</a:t>
            </a:r>
            <a:r>
              <a:rPr lang="en-GB" sz="1700" err="1">
                <a:latin typeface="Times New Roman"/>
                <a:cs typeface="Times New Roman"/>
              </a:rPr>
              <a:t>sgd</a:t>
            </a:r>
            <a:r>
              <a:rPr lang="en-GB" sz="1700">
                <a:latin typeface="Times New Roman"/>
                <a:cs typeface="Times New Roman"/>
              </a:rPr>
              <a:t>" in monk 1, 2 and 3 reg. , while in the last one, monk 3 not reg. "</a:t>
            </a:r>
            <a:r>
              <a:rPr lang="en-GB" sz="1700" err="1">
                <a:latin typeface="Times New Roman"/>
                <a:cs typeface="Times New Roman"/>
              </a:rPr>
              <a:t>adam</a:t>
            </a:r>
            <a:r>
              <a:rPr lang="en-GB" sz="1700">
                <a:latin typeface="Times New Roman"/>
                <a:cs typeface="Times New Roman"/>
              </a:rPr>
              <a:t>" was returned as best. </a:t>
            </a:r>
          </a:p>
          <a:p>
            <a:endParaRPr lang="en-GB" sz="1700">
              <a:solidFill>
                <a:srgbClr val="000000"/>
              </a:solidFill>
              <a:latin typeface="Times New Roman"/>
              <a:cs typeface="Times New Roman"/>
            </a:endParaRPr>
          </a:p>
          <a:p>
            <a:pPr marL="0" indent="0">
              <a:buNone/>
            </a:pPr>
            <a:r>
              <a:rPr lang="en-GB" sz="1700">
                <a:latin typeface="Times New Roman"/>
                <a:cs typeface="Times New Roman"/>
              </a:rPr>
              <a:t>                                    Table 7. Average predictions results obtained on MONK's tasks.</a:t>
            </a:r>
          </a:p>
          <a:p>
            <a:pPr marL="0" indent="0">
              <a:buNone/>
            </a:pPr>
            <a:br>
              <a:rPr lang="en-GB" sz="1100">
                <a:latin typeface="Consolas"/>
                <a:cs typeface="Times New Roman"/>
              </a:rPr>
            </a:br>
            <a:endParaRPr lang="en-GB" sz="1100">
              <a:solidFill>
                <a:srgbClr val="333333"/>
              </a:solidFill>
              <a:latin typeface="Times New Roman"/>
              <a:cs typeface="Times New Roman"/>
            </a:endParaRPr>
          </a:p>
          <a:p>
            <a:pPr marL="0" indent="0">
              <a:buNone/>
            </a:pPr>
            <a:endParaRPr lang="en-GB" sz="1100">
              <a:solidFill>
                <a:srgbClr val="333333"/>
              </a:solidFill>
              <a:latin typeface="Times New Roman"/>
              <a:cs typeface="Times New Roman"/>
            </a:endParaRPr>
          </a:p>
          <a:p>
            <a:pPr marL="0" indent="0">
              <a:buNone/>
            </a:pPr>
            <a:endParaRPr lang="en-GB" sz="1100">
              <a:solidFill>
                <a:srgbClr val="333333"/>
              </a:solidFill>
              <a:latin typeface="Times New Roman"/>
              <a:cs typeface="Times New Roman"/>
            </a:endParaRPr>
          </a:p>
          <a:p>
            <a:endParaRPr lang="en-GB" sz="1700">
              <a:latin typeface="Times New Roman"/>
              <a:cs typeface="Times New Roman"/>
            </a:endParaRPr>
          </a:p>
        </p:txBody>
      </p:sp>
      <p:sp>
        <p:nvSpPr>
          <p:cNvPr id="4" name="Footer Placeholder 3">
            <a:extLst>
              <a:ext uri="{FF2B5EF4-FFF2-40B4-BE49-F238E27FC236}">
                <a16:creationId xmlns:a16="http://schemas.microsoft.com/office/drawing/2014/main" id="{30E16408-7879-D4CE-3BFC-DC9076E1E16A}"/>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367B3855-348A-6E92-7998-D1534052A923}"/>
              </a:ext>
            </a:extLst>
          </p:cNvPr>
          <p:cNvSpPr>
            <a:spLocks noGrp="1"/>
          </p:cNvSpPr>
          <p:nvPr>
            <p:ph type="sldNum" sz="quarter" idx="12"/>
          </p:nvPr>
        </p:nvSpPr>
        <p:spPr/>
        <p:txBody>
          <a:bodyPr/>
          <a:lstStyle/>
          <a:p>
            <a:fld id="{5C669C2E-F782-43EC-BC06-482C7270B9FB}" type="slidenum">
              <a:rPr lang="it-IT" smtClean="0"/>
              <a:t>10</a:t>
            </a:fld>
            <a:endParaRPr lang="it-IT"/>
          </a:p>
        </p:txBody>
      </p:sp>
      <p:graphicFrame>
        <p:nvGraphicFramePr>
          <p:cNvPr id="6" name="Table 5">
            <a:extLst>
              <a:ext uri="{FF2B5EF4-FFF2-40B4-BE49-F238E27FC236}">
                <a16:creationId xmlns:a16="http://schemas.microsoft.com/office/drawing/2014/main" id="{0AA7ABE3-B8BA-94EC-23DD-D9932F7ABC3C}"/>
              </a:ext>
            </a:extLst>
          </p:cNvPr>
          <p:cNvGraphicFramePr>
            <a:graphicFrameLocks noGrp="1"/>
          </p:cNvGraphicFramePr>
          <p:nvPr>
            <p:extLst>
              <p:ext uri="{D42A27DB-BD31-4B8C-83A1-F6EECF244321}">
                <p14:modId xmlns:p14="http://schemas.microsoft.com/office/powerpoint/2010/main" val="3736570776"/>
              </p:ext>
            </p:extLst>
          </p:nvPr>
        </p:nvGraphicFramePr>
        <p:xfrm>
          <a:off x="196003" y="3581649"/>
          <a:ext cx="11636947" cy="2781261"/>
        </p:xfrm>
        <a:graphic>
          <a:graphicData uri="http://schemas.openxmlformats.org/drawingml/2006/table">
            <a:tbl>
              <a:tblPr firstRow="1" bandRow="1">
                <a:tableStyleId>{5C22544A-7EE6-4342-B048-85BDC9FD1C3A}</a:tableStyleId>
              </a:tblPr>
              <a:tblGrid>
                <a:gridCol w="1786101">
                  <a:extLst>
                    <a:ext uri="{9D8B030D-6E8A-4147-A177-3AD203B41FA5}">
                      <a16:colId xmlns:a16="http://schemas.microsoft.com/office/drawing/2014/main" val="335569724"/>
                    </a:ext>
                  </a:extLst>
                </a:gridCol>
                <a:gridCol w="3497035">
                  <a:extLst>
                    <a:ext uri="{9D8B030D-6E8A-4147-A177-3AD203B41FA5}">
                      <a16:colId xmlns:a16="http://schemas.microsoft.com/office/drawing/2014/main" val="3577650085"/>
                    </a:ext>
                  </a:extLst>
                </a:gridCol>
                <a:gridCol w="4574145">
                  <a:extLst>
                    <a:ext uri="{9D8B030D-6E8A-4147-A177-3AD203B41FA5}">
                      <a16:colId xmlns:a16="http://schemas.microsoft.com/office/drawing/2014/main" val="3771427224"/>
                    </a:ext>
                  </a:extLst>
                </a:gridCol>
                <a:gridCol w="1779666">
                  <a:extLst>
                    <a:ext uri="{9D8B030D-6E8A-4147-A177-3AD203B41FA5}">
                      <a16:colId xmlns:a16="http://schemas.microsoft.com/office/drawing/2014/main" val="2716736730"/>
                    </a:ext>
                  </a:extLst>
                </a:gridCol>
              </a:tblGrid>
              <a:tr h="662205">
                <a:tc>
                  <a:txBody>
                    <a:bodyPr/>
                    <a:lstStyle/>
                    <a:p>
                      <a:pPr lvl="0">
                        <a:buNone/>
                      </a:pPr>
                      <a:r>
                        <a:rPr lang="en-GB" sz="1600" b="1">
                          <a:solidFill>
                            <a:schemeClr val="tx1"/>
                          </a:solidFill>
                          <a:latin typeface="Times New Roman"/>
                        </a:rPr>
                        <a:t>Task</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1">
                          <a:solidFill>
                            <a:schemeClr val="tx1"/>
                          </a:solidFill>
                          <a:latin typeface="Times New Roman"/>
                        </a:rPr>
                        <a:t>Parameters</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GB" sz="1600" b="1" i="0" u="none" strike="noStrike" noProof="0">
                          <a:solidFill>
                            <a:schemeClr val="tx1"/>
                          </a:solidFill>
                          <a:latin typeface="Times New Roman"/>
                        </a:rPr>
                        <a:t>MSE(TR/TS)</a:t>
                      </a:r>
                    </a:p>
                    <a:p>
                      <a:pPr lvl="0">
                        <a:buNone/>
                      </a:pPr>
                      <a:endParaRPr lang="en-GB" sz="1600" b="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1">
                          <a:solidFill>
                            <a:schemeClr val="tx1"/>
                          </a:solidFill>
                          <a:latin typeface="Times New Roman"/>
                        </a:rPr>
                        <a:t>Accuracy(TR/TS)</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30523960"/>
                  </a:ext>
                </a:extLst>
              </a:tr>
              <a:tr h="662205">
                <a:tc>
                  <a:txBody>
                    <a:bodyPr/>
                    <a:lstStyle/>
                    <a:p>
                      <a:r>
                        <a:rPr lang="en-GB" sz="1600" b="0">
                          <a:solidFill>
                            <a:schemeClr val="tx1"/>
                          </a:solidFill>
                          <a:latin typeface="Times New Roman"/>
                        </a:rPr>
                        <a:t>Monk1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GB" sz="1600" b="0">
                          <a:solidFill>
                            <a:schemeClr val="tx1"/>
                          </a:solidFill>
                          <a:latin typeface="Times New Roman"/>
                        </a:rPr>
                        <a:t>3 units, </a:t>
                      </a:r>
                      <a:r>
                        <a:rPr lang="en-GB" sz="1700" b="0" i="0" u="none" strike="noStrike" noProof="0">
                          <a:solidFill>
                            <a:srgbClr val="202122"/>
                          </a:solidFill>
                          <a:latin typeface="Times New Roman"/>
                        </a:rPr>
                        <a:t>η</a:t>
                      </a:r>
                      <a:r>
                        <a:rPr lang="en-GB" sz="1600" b="0">
                          <a:solidFill>
                            <a:schemeClr val="tx1"/>
                          </a:solidFill>
                          <a:latin typeface="Times New Roman"/>
                        </a:rPr>
                        <a:t>=0.3, α=0.6, epochs=340</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600" b="0" i="0" u="none" strike="noStrike" noProof="0">
                          <a:solidFill>
                            <a:schemeClr val="tx1"/>
                          </a:solidFill>
                        </a:rPr>
                        <a:t>0.01313788079072283 </a:t>
                      </a:r>
                      <a:r>
                        <a:rPr lang="en-GB" sz="1600" b="0" i="0" u="none" strike="noStrike" noProof="0">
                          <a:solidFill>
                            <a:schemeClr val="tx1"/>
                          </a:solidFill>
                          <a:latin typeface="Times New Roman"/>
                        </a:rPr>
                        <a:t>/ 0</a:t>
                      </a:r>
                      <a:endParaRPr lang="en-GB" sz="1600" b="0" i="0" u="none" strike="noStrike" noProof="0">
                        <a:solidFill>
                          <a:srgbClr val="333333"/>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b="0">
                          <a:solidFill>
                            <a:schemeClr val="tx1"/>
                          </a:solidFill>
                          <a:latin typeface="Times New Roman"/>
                        </a:rPr>
                        <a:t>99%  /100%</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5546453"/>
                  </a:ext>
                </a:extLst>
              </a:tr>
              <a:tr h="456186">
                <a:tc>
                  <a:txBody>
                    <a:bodyPr/>
                    <a:lstStyle/>
                    <a:p>
                      <a:r>
                        <a:rPr lang="en-GB" sz="1600">
                          <a:latin typeface="Times New Roman"/>
                        </a:rPr>
                        <a:t>Monk2</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GB" sz="1600" b="0">
                          <a:latin typeface="Times New Roman"/>
                        </a:rPr>
                        <a:t>4 units, </a:t>
                      </a:r>
                      <a:r>
                        <a:rPr lang="en-GB" sz="1700" b="0" i="0" u="none" strike="noStrike" noProof="0">
                          <a:solidFill>
                            <a:srgbClr val="202122"/>
                          </a:solidFill>
                          <a:latin typeface="Times New Roman"/>
                        </a:rPr>
                        <a:t>η</a:t>
                      </a:r>
                      <a:r>
                        <a:rPr lang="en-GB" sz="1600" b="0">
                          <a:latin typeface="Times New Roman"/>
                        </a:rPr>
                        <a:t>=0.9, </a:t>
                      </a:r>
                      <a:r>
                        <a:rPr lang="en-GB" sz="1700" b="0" i="0" u="none" strike="noStrike" noProof="0">
                          <a:solidFill>
                            <a:srgbClr val="202122"/>
                          </a:solidFill>
                          <a:latin typeface="Times New Roman"/>
                        </a:rPr>
                        <a:t>α</a:t>
                      </a:r>
                      <a:r>
                        <a:rPr lang="en-GB" sz="1600" b="0">
                          <a:latin typeface="Times New Roman"/>
                        </a:rPr>
                        <a:t>=0.6, </a:t>
                      </a:r>
                      <a:r>
                        <a:rPr lang="en-GB" sz="1600" b="0" i="0" u="none" strike="noStrike" noProof="0">
                          <a:solidFill>
                            <a:schemeClr val="tx1"/>
                          </a:solidFill>
                          <a:latin typeface="Times New Roman"/>
                        </a:rPr>
                        <a:t>epochs=340</a:t>
                      </a:r>
                      <a:endParaRPr lang="en-GB" sz="1600" b="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0" i="0" u="none" strike="noStrike" noProof="0">
                          <a:solidFill>
                            <a:srgbClr val="333333"/>
                          </a:solidFill>
                        </a:rPr>
                        <a:t>0.005998467469776581 </a:t>
                      </a:r>
                      <a:r>
                        <a:rPr lang="en-GB" sz="1600" b="0" i="0" u="none" strike="noStrike" noProof="0">
                          <a:solidFill>
                            <a:srgbClr val="333333"/>
                          </a:solidFill>
                          <a:latin typeface="Times New Roman"/>
                        </a:rPr>
                        <a:t>/ 0</a:t>
                      </a:r>
                      <a:endParaRPr lang="en-GB" sz="1600" b="0" i="0" u="none" strike="noStrike" noProof="0">
                        <a:solidFill>
                          <a:srgbClr val="333333"/>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a:latin typeface="Times New Roman"/>
                        </a:rPr>
                        <a:t>99% / 100%</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46858006"/>
                  </a:ext>
                </a:extLst>
              </a:tr>
              <a:tr h="500333">
                <a:tc>
                  <a:txBody>
                    <a:bodyPr/>
                    <a:lstStyle/>
                    <a:p>
                      <a:r>
                        <a:rPr lang="en-GB" sz="1600">
                          <a:latin typeface="Times New Roman"/>
                        </a:rPr>
                        <a:t>Monk3(reg)</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r>
                        <a:rPr lang="en-GB" sz="1600" b="0">
                          <a:latin typeface="Times New Roman"/>
                        </a:rPr>
                        <a:t>4 units, </a:t>
                      </a:r>
                      <a:r>
                        <a:rPr lang="en-GB" sz="1700" b="0" i="0" u="none" strike="noStrike" noProof="0">
                          <a:solidFill>
                            <a:srgbClr val="202122"/>
                          </a:solidFill>
                          <a:latin typeface="Times New Roman"/>
                        </a:rPr>
                        <a:t>η</a:t>
                      </a:r>
                      <a:r>
                        <a:rPr lang="en-GB" sz="1600" b="0">
                          <a:latin typeface="Times New Roman"/>
                        </a:rPr>
                        <a:t>=0.3, </a:t>
                      </a:r>
                      <a:r>
                        <a:rPr lang="en-GB" sz="1700" b="0" i="0" u="none" strike="noStrike" noProof="0">
                          <a:solidFill>
                            <a:srgbClr val="202122"/>
                          </a:solidFill>
                          <a:latin typeface="Times New Roman"/>
                        </a:rPr>
                        <a:t>α</a:t>
                      </a:r>
                      <a:r>
                        <a:rPr lang="en-GB" sz="1600" b="0">
                          <a:latin typeface="Times New Roman"/>
                        </a:rPr>
                        <a:t>=0.2, </a:t>
                      </a:r>
                      <a:r>
                        <a:rPr lang="en-GB" sz="1600" b="0" i="0" u="none" strike="noStrike" noProof="0">
                          <a:solidFill>
                            <a:schemeClr val="tx1"/>
                          </a:solidFill>
                          <a:latin typeface="Times New Roman"/>
                        </a:rPr>
                        <a:t>epochs=500</a:t>
                      </a:r>
                      <a:endParaRPr lang="en-GB" sz="1600" b="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0" i="0" u="none" strike="noStrike" noProof="0">
                          <a:solidFill>
                            <a:srgbClr val="333333"/>
                          </a:solidFill>
                        </a:rPr>
                        <a:t>0.07518616636343771 / </a:t>
                      </a:r>
                      <a:r>
                        <a:rPr lang="en-GB" sz="1600" b="0" i="0" u="none" strike="noStrike" noProof="0">
                          <a:solidFill>
                            <a:srgbClr val="333333"/>
                          </a:solidFill>
                          <a:latin typeface="Aptos"/>
                        </a:rPr>
                        <a:t>0.046296296296296294</a:t>
                      </a:r>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a:latin typeface="Times New Roman"/>
                        </a:rPr>
                        <a:t>93% / 97%</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25472"/>
                  </a:ext>
                </a:extLst>
              </a:tr>
              <a:tr h="500332">
                <a:tc>
                  <a:txBody>
                    <a:bodyPr/>
                    <a:lstStyle/>
                    <a:p>
                      <a:pPr lvl="0">
                        <a:buNone/>
                      </a:pPr>
                      <a:r>
                        <a:rPr lang="en-GB" sz="1600">
                          <a:latin typeface="Times New Roman"/>
                        </a:rPr>
                        <a:t>Monk3(no reg)</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0" i="0" u="none" strike="noStrike" noProof="0">
                          <a:solidFill>
                            <a:schemeClr val="tx1"/>
                          </a:solidFill>
                          <a:latin typeface="Times New Roman"/>
                        </a:rPr>
                        <a:t>4 units, </a:t>
                      </a:r>
                      <a:r>
                        <a:rPr lang="en-GB" sz="1700" b="0" i="0" u="none" strike="noStrike" noProof="0">
                          <a:solidFill>
                            <a:srgbClr val="202122"/>
                          </a:solidFill>
                          <a:latin typeface="Times New Roman"/>
                        </a:rPr>
                        <a:t>η</a:t>
                      </a:r>
                      <a:r>
                        <a:rPr lang="en-GB" sz="1600" b="0" i="0" u="none" strike="noStrike" noProof="0">
                          <a:solidFill>
                            <a:schemeClr val="tx1"/>
                          </a:solidFill>
                          <a:latin typeface="Times New Roman"/>
                        </a:rPr>
                        <a:t>=0.8, </a:t>
                      </a:r>
                      <a:r>
                        <a:rPr lang="en-GB" sz="1700" b="0" i="0" u="none" strike="noStrike" noProof="0">
                          <a:solidFill>
                            <a:srgbClr val="202122"/>
                          </a:solidFill>
                          <a:latin typeface="Times New Roman"/>
                        </a:rPr>
                        <a:t>α</a:t>
                      </a:r>
                      <a:r>
                        <a:rPr lang="en-GB" sz="1600" b="0" i="0" u="none" strike="noStrike" noProof="0">
                          <a:solidFill>
                            <a:schemeClr val="tx1"/>
                          </a:solidFill>
                          <a:latin typeface="Times New Roman"/>
                        </a:rPr>
                        <a:t>=0.6, epochs=500</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0" i="0" u="none" strike="noStrike" baseline="0" noProof="0">
                          <a:solidFill>
                            <a:srgbClr val="333333"/>
                          </a:solidFill>
                          <a:latin typeface="Aptos"/>
                        </a:rPr>
                        <a:t>0.0608396770472895 / 0.037037037037037035</a:t>
                      </a:r>
                      <a:endParaRPr lang="it-IT"/>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a:latin typeface="Times New Roman"/>
                        </a:rPr>
                        <a:t>95% / 96%</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183071183"/>
                  </a:ext>
                </a:extLst>
              </a:tr>
            </a:tbl>
          </a:graphicData>
        </a:graphic>
      </p:graphicFrame>
      <p:sp>
        <p:nvSpPr>
          <p:cNvPr id="7" name="TextBox 6">
            <a:extLst>
              <a:ext uri="{FF2B5EF4-FFF2-40B4-BE49-F238E27FC236}">
                <a16:creationId xmlns:a16="http://schemas.microsoft.com/office/drawing/2014/main" id="{194ACBA0-E6D6-1270-2893-4D622CBABE96}"/>
              </a:ext>
            </a:extLst>
          </p:cNvPr>
          <p:cNvSpPr txBox="1"/>
          <p:nvPr/>
        </p:nvSpPr>
        <p:spPr>
          <a:xfrm>
            <a:off x="4724400" y="3200400"/>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a:solidFill>
                  <a:srgbClr val="202122"/>
                </a:solidFill>
                <a:latin typeface="Times New Roman"/>
              </a:rPr>
              <a:t>α</a:t>
            </a:r>
            <a:endParaRPr lang="en-GB"/>
          </a:p>
        </p:txBody>
      </p:sp>
    </p:spTree>
    <p:extLst>
      <p:ext uri="{BB962C8B-B14F-4D97-AF65-F5344CB8AC3E}">
        <p14:creationId xmlns:p14="http://schemas.microsoft.com/office/powerpoint/2010/main" val="178038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D7189-0A54-FCEA-95D8-6F262DE03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1C721-9B3B-1BC7-E029-EBA594249338}"/>
              </a:ext>
            </a:extLst>
          </p:cNvPr>
          <p:cNvSpPr>
            <a:spLocks noGrp="1"/>
          </p:cNvSpPr>
          <p:nvPr>
            <p:ph type="title"/>
          </p:nvPr>
        </p:nvSpPr>
        <p:spPr>
          <a:xfrm>
            <a:off x="838200" y="365125"/>
            <a:ext cx="10515600" cy="563563"/>
          </a:xfrm>
        </p:spPr>
        <p:txBody>
          <a:bodyPr>
            <a:normAutofit fontScale="90000"/>
          </a:bodyPr>
          <a:lstStyle/>
          <a:p>
            <a:r>
              <a:rPr lang="en-GB"/>
              <a:t>Monk Results 1 – Scikit-Learn</a:t>
            </a:r>
            <a:br>
              <a:rPr lang="en-GB"/>
            </a:br>
            <a:r>
              <a:rPr lang="en-GB"/>
              <a:t>                        </a:t>
            </a:r>
            <a:r>
              <a:rPr lang="en-GB" sz="1700">
                <a:latin typeface="Times New Roman"/>
                <a:cs typeface="Times New Roman"/>
              </a:rPr>
              <a:t>MSE</a:t>
            </a:r>
            <a:r>
              <a:rPr lang="en-GB" sz="1700"/>
              <a:t>                                                                                                                                          </a:t>
            </a:r>
            <a:r>
              <a:rPr lang="en-GB" sz="1700">
                <a:latin typeface="Times New Roman"/>
                <a:cs typeface="Times New Roman"/>
              </a:rPr>
              <a:t>Accuracy</a:t>
            </a:r>
            <a:endParaRPr lang="en-US" sz="1700" err="1">
              <a:latin typeface="Times New Roman"/>
              <a:cs typeface="Times New Roman"/>
            </a:endParaRPr>
          </a:p>
        </p:txBody>
      </p:sp>
      <p:sp>
        <p:nvSpPr>
          <p:cNvPr id="3" name="Slide Number Placeholder 2">
            <a:extLst>
              <a:ext uri="{FF2B5EF4-FFF2-40B4-BE49-F238E27FC236}">
                <a16:creationId xmlns:a16="http://schemas.microsoft.com/office/drawing/2014/main" id="{58824FC7-6EB1-F7AE-B07D-74A28D6DC9BC}"/>
              </a:ext>
            </a:extLst>
          </p:cNvPr>
          <p:cNvSpPr>
            <a:spLocks noGrp="1"/>
          </p:cNvSpPr>
          <p:nvPr>
            <p:ph type="sldNum" sz="quarter" idx="12"/>
          </p:nvPr>
        </p:nvSpPr>
        <p:spPr/>
        <p:txBody>
          <a:bodyPr/>
          <a:lstStyle/>
          <a:p>
            <a:fld id="{5C669C2E-F782-43EC-BC06-482C7270B9FB}" type="slidenum">
              <a:rPr lang="it-IT" smtClean="0"/>
              <a:t>11</a:t>
            </a:fld>
            <a:endParaRPr lang="en-GB"/>
          </a:p>
        </p:txBody>
      </p:sp>
      <p:sp>
        <p:nvSpPr>
          <p:cNvPr id="5" name="Footer Placeholder 4">
            <a:extLst>
              <a:ext uri="{FF2B5EF4-FFF2-40B4-BE49-F238E27FC236}">
                <a16:creationId xmlns:a16="http://schemas.microsoft.com/office/drawing/2014/main" id="{399F8CB4-A3DA-728A-02D3-DC29E99790DE}"/>
              </a:ext>
            </a:extLst>
          </p:cNvPr>
          <p:cNvSpPr>
            <a:spLocks noGrp="1"/>
          </p:cNvSpPr>
          <p:nvPr>
            <p:ph type="ftr" sz="quarter" idx="11"/>
          </p:nvPr>
        </p:nvSpPr>
        <p:spPr/>
        <p:txBody>
          <a:bodyPr/>
          <a:lstStyle/>
          <a:p>
            <a:r>
              <a:rPr lang="en-GB"/>
              <a:t>Baccheschi, Chelhi, Panzani</a:t>
            </a:r>
          </a:p>
        </p:txBody>
      </p:sp>
      <p:graphicFrame>
        <p:nvGraphicFramePr>
          <p:cNvPr id="11" name="Content Placeholder 10">
            <a:extLst>
              <a:ext uri="{FF2B5EF4-FFF2-40B4-BE49-F238E27FC236}">
                <a16:creationId xmlns:a16="http://schemas.microsoft.com/office/drawing/2014/main" id="{FB829F5C-26C7-88A1-B148-421B0FFDF323}"/>
              </a:ext>
            </a:extLst>
          </p:cNvPr>
          <p:cNvGraphicFramePr>
            <a:graphicFrameLocks noGrp="1"/>
          </p:cNvGraphicFramePr>
          <p:nvPr>
            <p:ph idx="1"/>
            <p:extLst>
              <p:ext uri="{D42A27DB-BD31-4B8C-83A1-F6EECF244321}">
                <p14:modId xmlns:p14="http://schemas.microsoft.com/office/powerpoint/2010/main" val="1338942676"/>
              </p:ext>
            </p:extLst>
          </p:nvPr>
        </p:nvGraphicFramePr>
        <p:xfrm>
          <a:off x="842210" y="1333500"/>
          <a:ext cx="10477997" cy="3960394"/>
        </p:xfrm>
        <a:graphic>
          <a:graphicData uri="http://schemas.openxmlformats.org/drawingml/2006/table">
            <a:tbl>
              <a:tblPr firstRow="1" bandRow="1">
                <a:tableStyleId>{5C22544A-7EE6-4342-B048-85BDC9FD1C3A}</a:tableStyleId>
              </a:tblPr>
              <a:tblGrid>
                <a:gridCol w="5263815">
                  <a:extLst>
                    <a:ext uri="{9D8B030D-6E8A-4147-A177-3AD203B41FA5}">
                      <a16:colId xmlns:a16="http://schemas.microsoft.com/office/drawing/2014/main" val="3083308785"/>
                    </a:ext>
                  </a:extLst>
                </a:gridCol>
                <a:gridCol w="5214182">
                  <a:extLst>
                    <a:ext uri="{9D8B030D-6E8A-4147-A177-3AD203B41FA5}">
                      <a16:colId xmlns:a16="http://schemas.microsoft.com/office/drawing/2014/main" val="296555907"/>
                    </a:ext>
                  </a:extLst>
                </a:gridCol>
              </a:tblGrid>
              <a:tr h="3960394">
                <a:tc>
                  <a:txBody>
                    <a:bodyPr/>
                    <a:lstStyle/>
                    <a:p>
                      <a:r>
                        <a:rPr lang="en-GB" sz="1600">
                          <a:solidFill>
                            <a:schemeClr val="tx1"/>
                          </a:solidFill>
                          <a:latin typeface="Times New Roman"/>
                        </a:rPr>
                        <a:t>Monk1</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4" name="Immagine 3" descr="Immagine che contiene testo, schermata, linea, diagramma&#10;&#10;Descrizione generata automaticamente">
            <a:extLst>
              <a:ext uri="{FF2B5EF4-FFF2-40B4-BE49-F238E27FC236}">
                <a16:creationId xmlns:a16="http://schemas.microsoft.com/office/drawing/2014/main" id="{E01674A5-2371-BC87-E501-DAC9A1FE44CE}"/>
              </a:ext>
            </a:extLst>
          </p:cNvPr>
          <p:cNvPicPr>
            <a:picLocks noChangeAspect="1"/>
          </p:cNvPicPr>
          <p:nvPr/>
        </p:nvPicPr>
        <p:blipFill>
          <a:blip r:embed="rId2"/>
          <a:stretch>
            <a:fillRect/>
          </a:stretch>
        </p:blipFill>
        <p:spPr>
          <a:xfrm>
            <a:off x="6425325" y="1652830"/>
            <a:ext cx="4075611" cy="3496574"/>
          </a:xfrm>
          <a:prstGeom prst="rect">
            <a:avLst/>
          </a:prstGeom>
        </p:spPr>
      </p:pic>
      <p:pic>
        <p:nvPicPr>
          <p:cNvPr id="6" name="Immagine 5" descr="Immagine che contiene testo, schermata, schermo, diagramma&#10;&#10;Descrizione generata automaticamente">
            <a:extLst>
              <a:ext uri="{FF2B5EF4-FFF2-40B4-BE49-F238E27FC236}">
                <a16:creationId xmlns:a16="http://schemas.microsoft.com/office/drawing/2014/main" id="{600F5CA2-1B07-AE45-A3DB-58C06E05C5F3}"/>
              </a:ext>
            </a:extLst>
          </p:cNvPr>
          <p:cNvPicPr>
            <a:picLocks noChangeAspect="1"/>
          </p:cNvPicPr>
          <p:nvPr/>
        </p:nvPicPr>
        <p:blipFill>
          <a:blip r:embed="rId3"/>
          <a:stretch>
            <a:fillRect/>
          </a:stretch>
        </p:blipFill>
        <p:spPr>
          <a:xfrm>
            <a:off x="1394221" y="1649284"/>
            <a:ext cx="4122638" cy="3554084"/>
          </a:xfrm>
          <a:prstGeom prst="rect">
            <a:avLst/>
          </a:prstGeom>
        </p:spPr>
      </p:pic>
      <p:sp>
        <p:nvSpPr>
          <p:cNvPr id="7" name="CasellaDiTesto 6">
            <a:extLst>
              <a:ext uri="{FF2B5EF4-FFF2-40B4-BE49-F238E27FC236}">
                <a16:creationId xmlns:a16="http://schemas.microsoft.com/office/drawing/2014/main" id="{E5BEDC9C-1500-6D1C-43AE-40BCF146BFF7}"/>
              </a:ext>
            </a:extLst>
          </p:cNvPr>
          <p:cNvSpPr txBox="1"/>
          <p:nvPr/>
        </p:nvSpPr>
        <p:spPr>
          <a:xfrm>
            <a:off x="2642680" y="5479915"/>
            <a:ext cx="65499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latin typeface="Times New Roman"/>
                <a:cs typeface="Times New Roman"/>
              </a:rPr>
              <a:t>Table</a:t>
            </a:r>
            <a:r>
              <a:rPr lang="it-IT" dirty="0">
                <a:latin typeface="Times New Roman"/>
                <a:cs typeface="Times New Roman"/>
              </a:rPr>
              <a:t> 8: </a:t>
            </a:r>
            <a:r>
              <a:rPr lang="en-GB" sz="1700" dirty="0">
                <a:latin typeface="Times New Roman"/>
                <a:cs typeface="Times New Roman"/>
              </a:rPr>
              <a:t>Learning Curves and Accuracy on MONK 1</a:t>
            </a:r>
            <a:endParaRPr lang="it-IT" dirty="0"/>
          </a:p>
        </p:txBody>
      </p:sp>
    </p:spTree>
    <p:extLst>
      <p:ext uri="{BB962C8B-B14F-4D97-AF65-F5344CB8AC3E}">
        <p14:creationId xmlns:p14="http://schemas.microsoft.com/office/powerpoint/2010/main" val="188530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C2D62-7214-658B-3C3F-A7AE730E1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ECB9C-9854-B7A7-97F8-BF63CD65D590}"/>
              </a:ext>
            </a:extLst>
          </p:cNvPr>
          <p:cNvSpPr>
            <a:spLocks noGrp="1"/>
          </p:cNvSpPr>
          <p:nvPr>
            <p:ph type="title"/>
          </p:nvPr>
        </p:nvSpPr>
        <p:spPr>
          <a:xfrm>
            <a:off x="838200" y="365125"/>
            <a:ext cx="10515600" cy="563563"/>
          </a:xfrm>
        </p:spPr>
        <p:txBody>
          <a:bodyPr>
            <a:normAutofit fontScale="90000"/>
          </a:bodyPr>
          <a:lstStyle/>
          <a:p>
            <a:r>
              <a:rPr lang="en-GB"/>
              <a:t>Monk Results 2 – Scikit-Learn</a:t>
            </a:r>
            <a:br>
              <a:rPr lang="en-GB"/>
            </a:br>
            <a:r>
              <a:rPr lang="en-GB"/>
              <a:t>                        </a:t>
            </a:r>
            <a:r>
              <a:rPr lang="en-GB" sz="1700">
                <a:latin typeface="Times New Roman"/>
                <a:cs typeface="Times New Roman"/>
              </a:rPr>
              <a:t>MSE</a:t>
            </a:r>
            <a:r>
              <a:rPr lang="en-GB" sz="1700"/>
              <a:t>                                                                                                                                          </a:t>
            </a:r>
            <a:r>
              <a:rPr lang="en-GB" sz="1700">
                <a:latin typeface="Times New Roman"/>
                <a:cs typeface="Times New Roman"/>
              </a:rPr>
              <a:t>Accuracy</a:t>
            </a:r>
            <a:endParaRPr lang="en-US" sz="1700" err="1">
              <a:latin typeface="Times New Roman"/>
              <a:cs typeface="Times New Roman"/>
            </a:endParaRPr>
          </a:p>
        </p:txBody>
      </p:sp>
      <p:sp>
        <p:nvSpPr>
          <p:cNvPr id="3" name="Slide Number Placeholder 2">
            <a:extLst>
              <a:ext uri="{FF2B5EF4-FFF2-40B4-BE49-F238E27FC236}">
                <a16:creationId xmlns:a16="http://schemas.microsoft.com/office/drawing/2014/main" id="{94D1B23F-FEC1-865B-602F-4073E82A0288}"/>
              </a:ext>
            </a:extLst>
          </p:cNvPr>
          <p:cNvSpPr>
            <a:spLocks noGrp="1"/>
          </p:cNvSpPr>
          <p:nvPr>
            <p:ph type="sldNum" sz="quarter" idx="12"/>
          </p:nvPr>
        </p:nvSpPr>
        <p:spPr/>
        <p:txBody>
          <a:bodyPr/>
          <a:lstStyle/>
          <a:p>
            <a:fld id="{5C669C2E-F782-43EC-BC06-482C7270B9FB}" type="slidenum">
              <a:rPr lang="it-IT" smtClean="0"/>
              <a:t>12</a:t>
            </a:fld>
            <a:endParaRPr lang="en-GB"/>
          </a:p>
        </p:txBody>
      </p:sp>
      <p:sp>
        <p:nvSpPr>
          <p:cNvPr id="5" name="Footer Placeholder 4">
            <a:extLst>
              <a:ext uri="{FF2B5EF4-FFF2-40B4-BE49-F238E27FC236}">
                <a16:creationId xmlns:a16="http://schemas.microsoft.com/office/drawing/2014/main" id="{57215AF7-4671-D800-3C99-25114ED760EA}"/>
              </a:ext>
            </a:extLst>
          </p:cNvPr>
          <p:cNvSpPr>
            <a:spLocks noGrp="1"/>
          </p:cNvSpPr>
          <p:nvPr>
            <p:ph type="ftr" sz="quarter" idx="11"/>
          </p:nvPr>
        </p:nvSpPr>
        <p:spPr/>
        <p:txBody>
          <a:bodyPr/>
          <a:lstStyle/>
          <a:p>
            <a:r>
              <a:rPr lang="en-GB"/>
              <a:t>Baccheschi, Chelhi, Panzani</a:t>
            </a:r>
          </a:p>
        </p:txBody>
      </p:sp>
      <p:graphicFrame>
        <p:nvGraphicFramePr>
          <p:cNvPr id="11" name="Content Placeholder 10">
            <a:extLst>
              <a:ext uri="{FF2B5EF4-FFF2-40B4-BE49-F238E27FC236}">
                <a16:creationId xmlns:a16="http://schemas.microsoft.com/office/drawing/2014/main" id="{9A732084-7A80-76E2-862C-8E53DA66ADEE}"/>
              </a:ext>
            </a:extLst>
          </p:cNvPr>
          <p:cNvGraphicFramePr>
            <a:graphicFrameLocks noGrp="1"/>
          </p:cNvGraphicFramePr>
          <p:nvPr>
            <p:ph idx="1"/>
            <p:extLst>
              <p:ext uri="{D42A27DB-BD31-4B8C-83A1-F6EECF244321}">
                <p14:modId xmlns:p14="http://schemas.microsoft.com/office/powerpoint/2010/main" val="519060039"/>
              </p:ext>
            </p:extLst>
          </p:nvPr>
        </p:nvGraphicFramePr>
        <p:xfrm>
          <a:off x="842210" y="1333500"/>
          <a:ext cx="10477997" cy="3960394"/>
        </p:xfrm>
        <a:graphic>
          <a:graphicData uri="http://schemas.openxmlformats.org/drawingml/2006/table">
            <a:tbl>
              <a:tblPr firstRow="1" bandRow="1">
                <a:tableStyleId>{5C22544A-7EE6-4342-B048-85BDC9FD1C3A}</a:tableStyleId>
              </a:tblPr>
              <a:tblGrid>
                <a:gridCol w="5263815">
                  <a:extLst>
                    <a:ext uri="{9D8B030D-6E8A-4147-A177-3AD203B41FA5}">
                      <a16:colId xmlns:a16="http://schemas.microsoft.com/office/drawing/2014/main" val="3083308785"/>
                    </a:ext>
                  </a:extLst>
                </a:gridCol>
                <a:gridCol w="5214182">
                  <a:extLst>
                    <a:ext uri="{9D8B030D-6E8A-4147-A177-3AD203B41FA5}">
                      <a16:colId xmlns:a16="http://schemas.microsoft.com/office/drawing/2014/main" val="296555907"/>
                    </a:ext>
                  </a:extLst>
                </a:gridCol>
              </a:tblGrid>
              <a:tr h="3960394">
                <a:tc>
                  <a:txBody>
                    <a:bodyPr/>
                    <a:lstStyle/>
                    <a:p>
                      <a:r>
                        <a:rPr lang="en-GB" sz="1600">
                          <a:solidFill>
                            <a:schemeClr val="tx1"/>
                          </a:solidFill>
                          <a:latin typeface="Times New Roman"/>
                        </a:rPr>
                        <a:t>Monk2</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4" name="Immagine 3" descr="Immagine che contiene testo, schermata, Rettangolo, linea&#10;&#10;Descrizione generata automaticamente">
            <a:extLst>
              <a:ext uri="{FF2B5EF4-FFF2-40B4-BE49-F238E27FC236}">
                <a16:creationId xmlns:a16="http://schemas.microsoft.com/office/drawing/2014/main" id="{1E76F503-CD03-16C0-35B2-90484354BE10}"/>
              </a:ext>
            </a:extLst>
          </p:cNvPr>
          <p:cNvPicPr>
            <a:picLocks noChangeAspect="1"/>
          </p:cNvPicPr>
          <p:nvPr/>
        </p:nvPicPr>
        <p:blipFill>
          <a:blip r:embed="rId2"/>
          <a:stretch>
            <a:fillRect/>
          </a:stretch>
        </p:blipFill>
        <p:spPr>
          <a:xfrm>
            <a:off x="6334289" y="1657349"/>
            <a:ext cx="4122638" cy="3611336"/>
          </a:xfrm>
          <a:prstGeom prst="rect">
            <a:avLst/>
          </a:prstGeom>
        </p:spPr>
      </p:pic>
      <p:pic>
        <p:nvPicPr>
          <p:cNvPr id="6" name="Immagine 5" descr="Immagine che contiene testo, schermata, schermo, Rettangolo&#10;&#10;Descrizione generata automaticamente">
            <a:extLst>
              <a:ext uri="{FF2B5EF4-FFF2-40B4-BE49-F238E27FC236}">
                <a16:creationId xmlns:a16="http://schemas.microsoft.com/office/drawing/2014/main" id="{97A4BCB3-0991-4032-C5E5-8D3FB24EBDD8}"/>
              </a:ext>
            </a:extLst>
          </p:cNvPr>
          <p:cNvPicPr>
            <a:picLocks noChangeAspect="1"/>
          </p:cNvPicPr>
          <p:nvPr/>
        </p:nvPicPr>
        <p:blipFill>
          <a:blip r:embed="rId3"/>
          <a:stretch>
            <a:fillRect/>
          </a:stretch>
        </p:blipFill>
        <p:spPr>
          <a:xfrm>
            <a:off x="1449978" y="1657350"/>
            <a:ext cx="3944438" cy="3611336"/>
          </a:xfrm>
          <a:prstGeom prst="rect">
            <a:avLst/>
          </a:prstGeom>
        </p:spPr>
      </p:pic>
      <p:sp>
        <p:nvSpPr>
          <p:cNvPr id="7" name="CasellaDiTesto 6">
            <a:extLst>
              <a:ext uri="{FF2B5EF4-FFF2-40B4-BE49-F238E27FC236}">
                <a16:creationId xmlns:a16="http://schemas.microsoft.com/office/drawing/2014/main" id="{5E7E904D-4FB7-20A2-44B3-BAAABD12CF8F}"/>
              </a:ext>
            </a:extLst>
          </p:cNvPr>
          <p:cNvSpPr txBox="1"/>
          <p:nvPr/>
        </p:nvSpPr>
        <p:spPr>
          <a:xfrm>
            <a:off x="2172510" y="5496127"/>
            <a:ext cx="81388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latin typeface="Times New Roman"/>
                <a:cs typeface="Times New Roman"/>
              </a:rPr>
              <a:t>Table</a:t>
            </a:r>
            <a:r>
              <a:rPr lang="it-IT" dirty="0">
                <a:latin typeface="Times New Roman"/>
                <a:cs typeface="Times New Roman"/>
              </a:rPr>
              <a:t> 9. </a:t>
            </a:r>
            <a:r>
              <a:rPr lang="en-GB" sz="1700" dirty="0">
                <a:latin typeface="Times New Roman"/>
                <a:cs typeface="Times New Roman"/>
              </a:rPr>
              <a:t>Learning Curves and Accuracy on MONK 2</a:t>
            </a:r>
            <a:endParaRPr lang="it-IT" dirty="0">
              <a:latin typeface="Times New Roman"/>
              <a:cs typeface="Times New Roman"/>
            </a:endParaRPr>
          </a:p>
        </p:txBody>
      </p:sp>
    </p:spTree>
    <p:extLst>
      <p:ext uri="{BB962C8B-B14F-4D97-AF65-F5344CB8AC3E}">
        <p14:creationId xmlns:p14="http://schemas.microsoft.com/office/powerpoint/2010/main" val="398454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2501-BE02-7ACA-70F4-6F93700B2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ABD57-A447-4DE9-4318-4560FF7C4522}"/>
              </a:ext>
            </a:extLst>
          </p:cNvPr>
          <p:cNvSpPr>
            <a:spLocks noGrp="1"/>
          </p:cNvSpPr>
          <p:nvPr>
            <p:ph type="title"/>
          </p:nvPr>
        </p:nvSpPr>
        <p:spPr>
          <a:xfrm>
            <a:off x="838200" y="365125"/>
            <a:ext cx="10515600" cy="563563"/>
          </a:xfrm>
        </p:spPr>
        <p:txBody>
          <a:bodyPr>
            <a:normAutofit fontScale="90000"/>
          </a:bodyPr>
          <a:lstStyle/>
          <a:p>
            <a:r>
              <a:rPr lang="en-GB"/>
              <a:t>Monk Results 3 – Scikit-Learn</a:t>
            </a:r>
            <a:br>
              <a:rPr lang="en-GB"/>
            </a:br>
            <a:r>
              <a:rPr lang="en-GB"/>
              <a:t>                        </a:t>
            </a:r>
            <a:r>
              <a:rPr lang="en-GB" sz="1700">
                <a:latin typeface="Times New Roman"/>
                <a:cs typeface="Times New Roman"/>
              </a:rPr>
              <a:t>MSE</a:t>
            </a:r>
            <a:r>
              <a:rPr lang="en-GB" sz="1700"/>
              <a:t>                                                                                                                                          </a:t>
            </a:r>
            <a:r>
              <a:rPr lang="en-GB" sz="1700">
                <a:latin typeface="Times New Roman"/>
                <a:cs typeface="Times New Roman"/>
              </a:rPr>
              <a:t>Accuracy</a:t>
            </a:r>
            <a:endParaRPr lang="en-US" sz="1700" err="1">
              <a:latin typeface="Times New Roman"/>
              <a:cs typeface="Times New Roman"/>
            </a:endParaRPr>
          </a:p>
        </p:txBody>
      </p:sp>
      <p:sp>
        <p:nvSpPr>
          <p:cNvPr id="3" name="Slide Number Placeholder 2">
            <a:extLst>
              <a:ext uri="{FF2B5EF4-FFF2-40B4-BE49-F238E27FC236}">
                <a16:creationId xmlns:a16="http://schemas.microsoft.com/office/drawing/2014/main" id="{1E3AD9A8-30E9-4439-D326-02BE1BD10D8A}"/>
              </a:ext>
            </a:extLst>
          </p:cNvPr>
          <p:cNvSpPr>
            <a:spLocks noGrp="1"/>
          </p:cNvSpPr>
          <p:nvPr>
            <p:ph type="sldNum" sz="quarter" idx="12"/>
          </p:nvPr>
        </p:nvSpPr>
        <p:spPr/>
        <p:txBody>
          <a:bodyPr/>
          <a:lstStyle/>
          <a:p>
            <a:fld id="{5C669C2E-F782-43EC-BC06-482C7270B9FB}" type="slidenum">
              <a:rPr lang="it-IT" smtClean="0"/>
              <a:t>13</a:t>
            </a:fld>
            <a:endParaRPr lang="en-GB"/>
          </a:p>
        </p:txBody>
      </p:sp>
      <p:sp>
        <p:nvSpPr>
          <p:cNvPr id="5" name="Footer Placeholder 4">
            <a:extLst>
              <a:ext uri="{FF2B5EF4-FFF2-40B4-BE49-F238E27FC236}">
                <a16:creationId xmlns:a16="http://schemas.microsoft.com/office/drawing/2014/main" id="{7F3C5C3F-30C1-5C93-1197-627E37914807}"/>
              </a:ext>
            </a:extLst>
          </p:cNvPr>
          <p:cNvSpPr>
            <a:spLocks noGrp="1"/>
          </p:cNvSpPr>
          <p:nvPr>
            <p:ph type="ftr" sz="quarter" idx="11"/>
          </p:nvPr>
        </p:nvSpPr>
        <p:spPr/>
        <p:txBody>
          <a:bodyPr/>
          <a:lstStyle/>
          <a:p>
            <a:r>
              <a:rPr lang="en-GB"/>
              <a:t>Baccheschi, Chelhi, Panzani</a:t>
            </a:r>
          </a:p>
        </p:txBody>
      </p:sp>
      <p:graphicFrame>
        <p:nvGraphicFramePr>
          <p:cNvPr id="11" name="Content Placeholder 10">
            <a:extLst>
              <a:ext uri="{FF2B5EF4-FFF2-40B4-BE49-F238E27FC236}">
                <a16:creationId xmlns:a16="http://schemas.microsoft.com/office/drawing/2014/main" id="{F18BE084-C4A7-BB23-BDD2-16B3A542EDF6}"/>
              </a:ext>
            </a:extLst>
          </p:cNvPr>
          <p:cNvGraphicFramePr>
            <a:graphicFrameLocks noGrp="1"/>
          </p:cNvGraphicFramePr>
          <p:nvPr>
            <p:ph idx="1"/>
            <p:extLst>
              <p:ext uri="{D42A27DB-BD31-4B8C-83A1-F6EECF244321}">
                <p14:modId xmlns:p14="http://schemas.microsoft.com/office/powerpoint/2010/main" val="1596937561"/>
              </p:ext>
            </p:extLst>
          </p:nvPr>
        </p:nvGraphicFramePr>
        <p:xfrm>
          <a:off x="842210" y="1333500"/>
          <a:ext cx="10477997" cy="3960394"/>
        </p:xfrm>
        <a:graphic>
          <a:graphicData uri="http://schemas.openxmlformats.org/drawingml/2006/table">
            <a:tbl>
              <a:tblPr firstRow="1" bandRow="1">
                <a:tableStyleId>{5C22544A-7EE6-4342-B048-85BDC9FD1C3A}</a:tableStyleId>
              </a:tblPr>
              <a:tblGrid>
                <a:gridCol w="5263815">
                  <a:extLst>
                    <a:ext uri="{9D8B030D-6E8A-4147-A177-3AD203B41FA5}">
                      <a16:colId xmlns:a16="http://schemas.microsoft.com/office/drawing/2014/main" val="3083308785"/>
                    </a:ext>
                  </a:extLst>
                </a:gridCol>
                <a:gridCol w="5214182">
                  <a:extLst>
                    <a:ext uri="{9D8B030D-6E8A-4147-A177-3AD203B41FA5}">
                      <a16:colId xmlns:a16="http://schemas.microsoft.com/office/drawing/2014/main" val="296555907"/>
                    </a:ext>
                  </a:extLst>
                </a:gridCol>
              </a:tblGrid>
              <a:tr h="3960394">
                <a:tc>
                  <a:txBody>
                    <a:bodyPr/>
                    <a:lstStyle/>
                    <a:p>
                      <a:r>
                        <a:rPr lang="en-GB" sz="1600">
                          <a:solidFill>
                            <a:schemeClr val="tx1"/>
                          </a:solidFill>
                          <a:latin typeface="Times New Roman"/>
                        </a:rPr>
                        <a:t>Monk3(REG)</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4" name="Immagine 3" descr="Immagine che contiene testo, schermata, linea, diagramma&#10;&#10;Descrizione generata automaticamente">
            <a:extLst>
              <a:ext uri="{FF2B5EF4-FFF2-40B4-BE49-F238E27FC236}">
                <a16:creationId xmlns:a16="http://schemas.microsoft.com/office/drawing/2014/main" id="{C3CC8957-0BE0-EE84-BB10-5760EE3E4CB9}"/>
              </a:ext>
            </a:extLst>
          </p:cNvPr>
          <p:cNvPicPr>
            <a:picLocks noChangeAspect="1"/>
          </p:cNvPicPr>
          <p:nvPr/>
        </p:nvPicPr>
        <p:blipFill>
          <a:blip r:embed="rId2"/>
          <a:stretch>
            <a:fillRect/>
          </a:stretch>
        </p:blipFill>
        <p:spPr>
          <a:xfrm>
            <a:off x="6771330" y="1656581"/>
            <a:ext cx="3921835" cy="3529692"/>
          </a:xfrm>
          <a:prstGeom prst="rect">
            <a:avLst/>
          </a:prstGeom>
        </p:spPr>
      </p:pic>
      <p:pic>
        <p:nvPicPr>
          <p:cNvPr id="6" name="Immagine 5" descr="Immagine che contiene testo, schermata, Rettangolo, diagramma&#10;&#10;Descrizione generata automaticamente">
            <a:extLst>
              <a:ext uri="{FF2B5EF4-FFF2-40B4-BE49-F238E27FC236}">
                <a16:creationId xmlns:a16="http://schemas.microsoft.com/office/drawing/2014/main" id="{9D232B2A-7732-C6C1-C76D-82CAB986FB71}"/>
              </a:ext>
            </a:extLst>
          </p:cNvPr>
          <p:cNvPicPr>
            <a:picLocks noChangeAspect="1"/>
          </p:cNvPicPr>
          <p:nvPr/>
        </p:nvPicPr>
        <p:blipFill>
          <a:blip r:embed="rId3"/>
          <a:stretch>
            <a:fillRect/>
          </a:stretch>
        </p:blipFill>
        <p:spPr>
          <a:xfrm>
            <a:off x="1661093" y="1699712"/>
            <a:ext cx="3731963" cy="3454726"/>
          </a:xfrm>
          <a:prstGeom prst="rect">
            <a:avLst/>
          </a:prstGeom>
        </p:spPr>
      </p:pic>
      <p:sp>
        <p:nvSpPr>
          <p:cNvPr id="7" name="CasellaDiTesto 6">
            <a:extLst>
              <a:ext uri="{FF2B5EF4-FFF2-40B4-BE49-F238E27FC236}">
                <a16:creationId xmlns:a16="http://schemas.microsoft.com/office/drawing/2014/main" id="{079F8EF4-BA96-4301-A609-8CFAB72C47F2}"/>
              </a:ext>
            </a:extLst>
          </p:cNvPr>
          <p:cNvSpPr txBox="1"/>
          <p:nvPr/>
        </p:nvSpPr>
        <p:spPr>
          <a:xfrm>
            <a:off x="2123872" y="5625829"/>
            <a:ext cx="8527914" cy="372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latin typeface="Times New Roman"/>
                <a:cs typeface="Times New Roman"/>
              </a:rPr>
              <a:t>Table</a:t>
            </a:r>
            <a:r>
              <a:rPr lang="it-IT" dirty="0">
                <a:latin typeface="Times New Roman"/>
                <a:cs typeface="Times New Roman"/>
              </a:rPr>
              <a:t> 10. </a:t>
            </a:r>
            <a:r>
              <a:rPr lang="en-GB" sz="1700" dirty="0">
                <a:latin typeface="Times New Roman"/>
                <a:cs typeface="Times New Roman"/>
              </a:rPr>
              <a:t>Learning Curves and Accuracy on MONK 3 with L2 regularisation</a:t>
            </a:r>
            <a:endParaRPr lang="it-IT" dirty="0">
              <a:latin typeface="Times New Roman"/>
              <a:cs typeface="Times New Roman"/>
            </a:endParaRPr>
          </a:p>
        </p:txBody>
      </p:sp>
    </p:spTree>
    <p:extLst>
      <p:ext uri="{BB962C8B-B14F-4D97-AF65-F5344CB8AC3E}">
        <p14:creationId xmlns:p14="http://schemas.microsoft.com/office/powerpoint/2010/main" val="241761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1C4AC-51DD-74A8-D4F0-BDBD6FF92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EDC79-B4B2-AE00-DB6A-9AFCEF11BB29}"/>
              </a:ext>
            </a:extLst>
          </p:cNvPr>
          <p:cNvSpPr>
            <a:spLocks noGrp="1"/>
          </p:cNvSpPr>
          <p:nvPr>
            <p:ph type="title"/>
          </p:nvPr>
        </p:nvSpPr>
        <p:spPr>
          <a:xfrm>
            <a:off x="838200" y="365125"/>
            <a:ext cx="10515600" cy="563563"/>
          </a:xfrm>
        </p:spPr>
        <p:txBody>
          <a:bodyPr>
            <a:normAutofit fontScale="90000"/>
          </a:bodyPr>
          <a:lstStyle/>
          <a:p>
            <a:r>
              <a:rPr lang="en-GB"/>
              <a:t>Monk Results 3 – Scikit-Learn</a:t>
            </a:r>
            <a:br>
              <a:rPr lang="en-GB"/>
            </a:br>
            <a:r>
              <a:rPr lang="en-GB"/>
              <a:t>                        </a:t>
            </a:r>
            <a:r>
              <a:rPr lang="en-GB" sz="1700">
                <a:latin typeface="Times New Roman"/>
                <a:cs typeface="Times New Roman"/>
              </a:rPr>
              <a:t>MSE</a:t>
            </a:r>
            <a:r>
              <a:rPr lang="en-GB" sz="1700"/>
              <a:t>                                                                                                                                          </a:t>
            </a:r>
            <a:r>
              <a:rPr lang="en-GB" sz="1700">
                <a:latin typeface="Times New Roman"/>
                <a:cs typeface="Times New Roman"/>
              </a:rPr>
              <a:t>Accuracy</a:t>
            </a:r>
            <a:endParaRPr lang="en-US" sz="1700" err="1">
              <a:latin typeface="Times New Roman"/>
              <a:cs typeface="Times New Roman"/>
            </a:endParaRPr>
          </a:p>
        </p:txBody>
      </p:sp>
      <p:sp>
        <p:nvSpPr>
          <p:cNvPr id="3" name="Slide Number Placeholder 2">
            <a:extLst>
              <a:ext uri="{FF2B5EF4-FFF2-40B4-BE49-F238E27FC236}">
                <a16:creationId xmlns:a16="http://schemas.microsoft.com/office/drawing/2014/main" id="{40CC99F3-EA49-B7C2-DF85-2DEAAE3ECDA2}"/>
              </a:ext>
            </a:extLst>
          </p:cNvPr>
          <p:cNvSpPr>
            <a:spLocks noGrp="1"/>
          </p:cNvSpPr>
          <p:nvPr>
            <p:ph type="sldNum" sz="quarter" idx="12"/>
          </p:nvPr>
        </p:nvSpPr>
        <p:spPr/>
        <p:txBody>
          <a:bodyPr/>
          <a:lstStyle/>
          <a:p>
            <a:fld id="{5C669C2E-F782-43EC-BC06-482C7270B9FB}" type="slidenum">
              <a:rPr lang="it-IT" smtClean="0"/>
              <a:t>14</a:t>
            </a:fld>
            <a:endParaRPr lang="en-GB"/>
          </a:p>
        </p:txBody>
      </p:sp>
      <p:sp>
        <p:nvSpPr>
          <p:cNvPr id="5" name="Footer Placeholder 4">
            <a:extLst>
              <a:ext uri="{FF2B5EF4-FFF2-40B4-BE49-F238E27FC236}">
                <a16:creationId xmlns:a16="http://schemas.microsoft.com/office/drawing/2014/main" id="{40EBAF08-41FC-7502-74B7-0EB672516068}"/>
              </a:ext>
            </a:extLst>
          </p:cNvPr>
          <p:cNvSpPr>
            <a:spLocks noGrp="1"/>
          </p:cNvSpPr>
          <p:nvPr>
            <p:ph type="ftr" sz="quarter" idx="11"/>
          </p:nvPr>
        </p:nvSpPr>
        <p:spPr/>
        <p:txBody>
          <a:bodyPr/>
          <a:lstStyle/>
          <a:p>
            <a:r>
              <a:rPr lang="en-GB"/>
              <a:t>Baccheschi, Chelhi, Panzani</a:t>
            </a:r>
          </a:p>
        </p:txBody>
      </p:sp>
      <p:graphicFrame>
        <p:nvGraphicFramePr>
          <p:cNvPr id="11" name="Content Placeholder 10">
            <a:extLst>
              <a:ext uri="{FF2B5EF4-FFF2-40B4-BE49-F238E27FC236}">
                <a16:creationId xmlns:a16="http://schemas.microsoft.com/office/drawing/2014/main" id="{DA5BE3B7-BF26-97A6-39C4-0CDDB996E551}"/>
              </a:ext>
            </a:extLst>
          </p:cNvPr>
          <p:cNvGraphicFramePr>
            <a:graphicFrameLocks noGrp="1"/>
          </p:cNvGraphicFramePr>
          <p:nvPr>
            <p:ph idx="1"/>
            <p:extLst>
              <p:ext uri="{D42A27DB-BD31-4B8C-83A1-F6EECF244321}">
                <p14:modId xmlns:p14="http://schemas.microsoft.com/office/powerpoint/2010/main" val="1225631060"/>
              </p:ext>
            </p:extLst>
          </p:nvPr>
        </p:nvGraphicFramePr>
        <p:xfrm>
          <a:off x="842210" y="1333500"/>
          <a:ext cx="10477997" cy="3960394"/>
        </p:xfrm>
        <a:graphic>
          <a:graphicData uri="http://schemas.openxmlformats.org/drawingml/2006/table">
            <a:tbl>
              <a:tblPr firstRow="1" bandRow="1">
                <a:tableStyleId>{5C22544A-7EE6-4342-B048-85BDC9FD1C3A}</a:tableStyleId>
              </a:tblPr>
              <a:tblGrid>
                <a:gridCol w="5263815">
                  <a:extLst>
                    <a:ext uri="{9D8B030D-6E8A-4147-A177-3AD203B41FA5}">
                      <a16:colId xmlns:a16="http://schemas.microsoft.com/office/drawing/2014/main" val="3083308785"/>
                    </a:ext>
                  </a:extLst>
                </a:gridCol>
                <a:gridCol w="5214182">
                  <a:extLst>
                    <a:ext uri="{9D8B030D-6E8A-4147-A177-3AD203B41FA5}">
                      <a16:colId xmlns:a16="http://schemas.microsoft.com/office/drawing/2014/main" val="296555907"/>
                    </a:ext>
                  </a:extLst>
                </a:gridCol>
              </a:tblGrid>
              <a:tr h="3960394">
                <a:tc>
                  <a:txBody>
                    <a:bodyPr/>
                    <a:lstStyle/>
                    <a:p>
                      <a:r>
                        <a:rPr lang="en-GB" sz="1600">
                          <a:solidFill>
                            <a:schemeClr val="tx1"/>
                          </a:solidFill>
                          <a:latin typeface="Times New Roman"/>
                        </a:rPr>
                        <a:t>Monk3(NO REG)</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6" name="Immagine 5" descr="Immagine che contiene testo, schermata, diagramma, linea&#10;&#10;Descrizione generata automaticamente">
            <a:extLst>
              <a:ext uri="{FF2B5EF4-FFF2-40B4-BE49-F238E27FC236}">
                <a16:creationId xmlns:a16="http://schemas.microsoft.com/office/drawing/2014/main" id="{1D9D9524-4734-951B-44DE-79D26170A3C1}"/>
              </a:ext>
            </a:extLst>
          </p:cNvPr>
          <p:cNvPicPr>
            <a:picLocks noChangeAspect="1"/>
          </p:cNvPicPr>
          <p:nvPr/>
        </p:nvPicPr>
        <p:blipFill>
          <a:blip r:embed="rId2"/>
          <a:stretch>
            <a:fillRect/>
          </a:stretch>
        </p:blipFill>
        <p:spPr>
          <a:xfrm>
            <a:off x="6969450" y="1563759"/>
            <a:ext cx="3656058" cy="3670169"/>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3733A22A-575E-F28A-5DB7-F2844D9DD3A8}"/>
              </a:ext>
            </a:extLst>
          </p:cNvPr>
          <p:cNvPicPr>
            <a:picLocks noChangeAspect="1"/>
          </p:cNvPicPr>
          <p:nvPr/>
        </p:nvPicPr>
        <p:blipFill>
          <a:blip r:embed="rId3"/>
          <a:stretch>
            <a:fillRect/>
          </a:stretch>
        </p:blipFill>
        <p:spPr>
          <a:xfrm>
            <a:off x="1671313" y="1642834"/>
            <a:ext cx="3554083" cy="3582838"/>
          </a:xfrm>
          <a:prstGeom prst="rect">
            <a:avLst/>
          </a:prstGeom>
        </p:spPr>
      </p:pic>
      <p:sp>
        <p:nvSpPr>
          <p:cNvPr id="9" name="Title 1">
            <a:extLst>
              <a:ext uri="{FF2B5EF4-FFF2-40B4-BE49-F238E27FC236}">
                <a16:creationId xmlns:a16="http://schemas.microsoft.com/office/drawing/2014/main" id="{A4826719-465A-063E-53AF-AAFED1F474D2}"/>
              </a:ext>
            </a:extLst>
          </p:cNvPr>
          <p:cNvSpPr txBox="1">
            <a:spLocks/>
          </p:cNvSpPr>
          <p:nvPr/>
        </p:nvSpPr>
        <p:spPr>
          <a:xfrm>
            <a:off x="847603" y="5628871"/>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11. Learning Curves and Accuracy on MONK3 not regularised. Evident overfitting starting from the 10th epoch.</a:t>
            </a:r>
          </a:p>
        </p:txBody>
      </p:sp>
    </p:spTree>
    <p:extLst>
      <p:ext uri="{BB962C8B-B14F-4D97-AF65-F5344CB8AC3E}">
        <p14:creationId xmlns:p14="http://schemas.microsoft.com/office/powerpoint/2010/main" val="296776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5EF74-EDA1-99E7-EBE6-A975C9CB4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26BAC-D2D4-07F8-ABEB-DB1849733FCF}"/>
              </a:ext>
            </a:extLst>
          </p:cNvPr>
          <p:cNvSpPr>
            <a:spLocks noGrp="1"/>
          </p:cNvSpPr>
          <p:nvPr>
            <p:ph type="title"/>
          </p:nvPr>
        </p:nvSpPr>
        <p:spPr>
          <a:xfrm>
            <a:off x="838200" y="365125"/>
            <a:ext cx="10515600" cy="1265406"/>
          </a:xfrm>
        </p:spPr>
        <p:txBody>
          <a:bodyPr>
            <a:normAutofit/>
          </a:bodyPr>
          <a:lstStyle/>
          <a:p>
            <a:pPr>
              <a:spcBef>
                <a:spcPts val="1000"/>
              </a:spcBef>
            </a:pPr>
            <a:r>
              <a:rPr lang="en-GB"/>
              <a:t>Monk Results - </a:t>
            </a:r>
            <a:r>
              <a:rPr lang="en-GB" err="1"/>
              <a:t>Pytorch</a:t>
            </a:r>
            <a:endParaRPr lang="en-GB"/>
          </a:p>
        </p:txBody>
      </p:sp>
      <p:sp>
        <p:nvSpPr>
          <p:cNvPr id="3" name="Content Placeholder 2">
            <a:extLst>
              <a:ext uri="{FF2B5EF4-FFF2-40B4-BE49-F238E27FC236}">
                <a16:creationId xmlns:a16="http://schemas.microsoft.com/office/drawing/2014/main" id="{B75E1264-A9A5-211F-B145-5628549E1841}"/>
              </a:ext>
            </a:extLst>
          </p:cNvPr>
          <p:cNvSpPr>
            <a:spLocks noGrp="1"/>
          </p:cNvSpPr>
          <p:nvPr>
            <p:ph idx="1"/>
          </p:nvPr>
        </p:nvSpPr>
        <p:spPr>
          <a:xfrm>
            <a:off x="787871" y="1818220"/>
            <a:ext cx="10515600" cy="3871000"/>
          </a:xfrm>
        </p:spPr>
        <p:txBody>
          <a:bodyPr vert="horz" lIns="91440" tIns="45720" rIns="91440" bIns="45720" rtlCol="0" anchor="t">
            <a:normAutofit/>
          </a:bodyPr>
          <a:lstStyle/>
          <a:p>
            <a:r>
              <a:rPr lang="en-GB" sz="1800" dirty="0">
                <a:latin typeface="Times New Roman"/>
                <a:cs typeface="Times New Roman"/>
              </a:rPr>
              <a:t>We implemented a </a:t>
            </a:r>
            <a:r>
              <a:rPr lang="en-GB" sz="1800" dirty="0" err="1">
                <a:latin typeface="Times New Roman"/>
                <a:cs typeface="Times New Roman"/>
              </a:rPr>
              <a:t>Pytorch</a:t>
            </a:r>
            <a:r>
              <a:rPr lang="en-GB" sz="1800" dirty="0">
                <a:latin typeface="Times New Roman"/>
                <a:cs typeface="Times New Roman"/>
              </a:rPr>
              <a:t> MLP with one hidden layer and 3-4 hidden units in a single hidden layer.</a:t>
            </a:r>
            <a:endParaRPr lang="en-GB" sz="1800" i="1">
              <a:solidFill>
                <a:srgbClr val="777777"/>
              </a:solidFill>
              <a:latin typeface="Times New Roman"/>
              <a:cs typeface="Times New Roman"/>
            </a:endParaRPr>
          </a:p>
          <a:p>
            <a:r>
              <a:rPr lang="en-GB" sz="1800" dirty="0">
                <a:latin typeface="Times New Roman"/>
                <a:cs typeface="Times New Roman"/>
              </a:rPr>
              <a:t>We got 0.99 on validation set for MONK1, MONK2 in about 2/3 trials with an </a:t>
            </a:r>
            <a:r>
              <a:rPr lang="en-GB" sz="1800" i="1" dirty="0">
                <a:latin typeface="Times New Roman"/>
                <a:cs typeface="Times New Roman"/>
              </a:rPr>
              <a:t>Exhaustive Grid Search</a:t>
            </a:r>
            <a:r>
              <a:rPr lang="en-GB" sz="1800" dirty="0">
                <a:latin typeface="Times New Roman"/>
                <a:cs typeface="Times New Roman"/>
              </a:rPr>
              <a:t>.</a:t>
            </a:r>
            <a:endParaRPr lang="en-GB" sz="1800" i="1">
              <a:solidFill>
                <a:srgbClr val="777777"/>
              </a:solidFill>
              <a:latin typeface="Times New Roman"/>
              <a:cs typeface="Times New Roman"/>
            </a:endParaRPr>
          </a:p>
          <a:p>
            <a:r>
              <a:rPr lang="en-GB" sz="1800" dirty="0">
                <a:latin typeface="Times New Roman"/>
                <a:cs typeface="Times New Roman"/>
              </a:rPr>
              <a:t>We implemented the early stopping using </a:t>
            </a:r>
            <a:r>
              <a:rPr lang="en-GB" sz="1800" i="1" dirty="0">
                <a:latin typeface="Times New Roman"/>
                <a:cs typeface="Times New Roman"/>
              </a:rPr>
              <a:t>patience </a:t>
            </a:r>
            <a:r>
              <a:rPr lang="en-GB" sz="1800" dirty="0">
                <a:latin typeface="Times New Roman"/>
                <a:cs typeface="Times New Roman"/>
              </a:rPr>
              <a:t>and </a:t>
            </a:r>
            <a:r>
              <a:rPr lang="en-GB" sz="1800" i="1" dirty="0">
                <a:latin typeface="Times New Roman"/>
                <a:cs typeface="Times New Roman"/>
              </a:rPr>
              <a:t>tolerance </a:t>
            </a:r>
            <a:r>
              <a:rPr lang="en-GB" sz="1800" dirty="0">
                <a:latin typeface="Times New Roman"/>
                <a:cs typeface="Times New Roman"/>
              </a:rPr>
              <a:t>set respectively to 10 and 0.01.</a:t>
            </a:r>
          </a:p>
          <a:p>
            <a:r>
              <a:rPr lang="en-GB" sz="1800" dirty="0">
                <a:latin typeface="Times New Roman"/>
                <a:cs typeface="Times New Roman"/>
              </a:rPr>
              <a:t>The Model Selection's strategy consisted in a </a:t>
            </a:r>
            <a:r>
              <a:rPr lang="en-GB" sz="1800" i="1" dirty="0">
                <a:latin typeface="Times New Roman"/>
                <a:cs typeface="Times New Roman"/>
              </a:rPr>
              <a:t>K-fold CV</a:t>
            </a:r>
            <a:r>
              <a:rPr lang="en-GB" sz="1800" dirty="0">
                <a:latin typeface="Times New Roman"/>
                <a:cs typeface="Times New Roman"/>
              </a:rPr>
              <a:t> with </a:t>
            </a:r>
            <a:r>
              <a:rPr lang="en-GB" sz="1800" i="1" dirty="0">
                <a:latin typeface="Times New Roman"/>
                <a:cs typeface="Times New Roman"/>
              </a:rPr>
              <a:t>Online-Batch Gradient Descend </a:t>
            </a:r>
            <a:r>
              <a:rPr lang="en-GB" sz="1800" dirty="0">
                <a:latin typeface="Times New Roman"/>
                <a:cs typeface="Times New Roman"/>
              </a:rPr>
              <a:t>used to search the best hyperparameters' combination.</a:t>
            </a:r>
          </a:p>
          <a:p>
            <a:r>
              <a:rPr lang="en-GB" sz="1800" dirty="0">
                <a:latin typeface="Times New Roman"/>
                <a:cs typeface="Times New Roman"/>
              </a:rPr>
              <a:t>After retraining the best models on all dataset we rapidly go to the model </a:t>
            </a:r>
            <a:r>
              <a:rPr lang="en-GB" sz="1800" dirty="0" err="1">
                <a:latin typeface="Times New Roman"/>
                <a:cs typeface="Times New Roman"/>
              </a:rPr>
              <a:t>assesment</a:t>
            </a:r>
            <a:r>
              <a:rPr lang="en-GB" sz="1800" dirty="0">
                <a:latin typeface="Times New Roman"/>
                <a:cs typeface="Times New Roman"/>
              </a:rPr>
              <a:t> and evaluation phase.</a:t>
            </a:r>
          </a:p>
          <a:p>
            <a:r>
              <a:rPr lang="en-GB" sz="1800" dirty="0">
                <a:latin typeface="Times New Roman"/>
                <a:cs typeface="Times New Roman"/>
              </a:rPr>
              <a:t>The Evaluation's Phase consisted in:</a:t>
            </a:r>
          </a:p>
          <a:p>
            <a:pPr lvl="1">
              <a:buFont typeface="Courier New" panose="020B0604020202020204" pitchFamily="34" charset="0"/>
              <a:buChar char="o"/>
            </a:pPr>
            <a:r>
              <a:rPr lang="en-GB" sz="1800" dirty="0">
                <a:latin typeface="Times New Roman"/>
                <a:cs typeface="Times New Roman"/>
              </a:rPr>
              <a:t>the predictions' calculation, using accuracy as a metrics.</a:t>
            </a:r>
          </a:p>
          <a:p>
            <a:pPr lvl="1">
              <a:buFont typeface="Courier New" panose="020B0604020202020204" pitchFamily="34" charset="0"/>
              <a:buChar char="o"/>
            </a:pPr>
            <a:r>
              <a:rPr lang="en-GB" sz="1800" dirty="0">
                <a:latin typeface="Times New Roman"/>
                <a:cs typeface="Times New Roman"/>
              </a:rPr>
              <a:t>the print of the ROC curves,</a:t>
            </a:r>
          </a:p>
          <a:p>
            <a:pPr lvl="1">
              <a:buFont typeface="Courier New" panose="020B0604020202020204" pitchFamily="34" charset="0"/>
              <a:buChar char="o"/>
            </a:pPr>
            <a:r>
              <a:rPr lang="en-GB" sz="1800" dirty="0">
                <a:latin typeface="Times New Roman"/>
                <a:cs typeface="Times New Roman"/>
              </a:rPr>
              <a:t>the print of the F1-score, the F2-score, the Confusion Matrix and the TS Accuracy.</a:t>
            </a:r>
          </a:p>
          <a:p>
            <a:endParaRPr lang="en-GB" sz="1700">
              <a:latin typeface="Times New Roman"/>
              <a:cs typeface="Times New Roman"/>
            </a:endParaRPr>
          </a:p>
          <a:p>
            <a:endParaRPr lang="en-GB" sz="1700">
              <a:latin typeface="Times New Roman"/>
              <a:cs typeface="Times New Roman"/>
            </a:endParaRPr>
          </a:p>
        </p:txBody>
      </p:sp>
      <p:sp>
        <p:nvSpPr>
          <p:cNvPr id="4" name="Footer Placeholder 3">
            <a:extLst>
              <a:ext uri="{FF2B5EF4-FFF2-40B4-BE49-F238E27FC236}">
                <a16:creationId xmlns:a16="http://schemas.microsoft.com/office/drawing/2014/main" id="{947B4FED-DFA2-90E8-A732-9880CEFB1FCF}"/>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3C11FBCF-19A2-EC34-15EC-54A323AD9F91}"/>
              </a:ext>
            </a:extLst>
          </p:cNvPr>
          <p:cNvSpPr>
            <a:spLocks noGrp="1"/>
          </p:cNvSpPr>
          <p:nvPr>
            <p:ph type="sldNum" sz="quarter" idx="12"/>
          </p:nvPr>
        </p:nvSpPr>
        <p:spPr/>
        <p:txBody>
          <a:bodyPr/>
          <a:lstStyle/>
          <a:p>
            <a:fld id="{5C669C2E-F782-43EC-BC06-482C7270B9FB}" type="slidenum">
              <a:rPr lang="it-IT" smtClean="0"/>
              <a:t>15</a:t>
            </a:fld>
            <a:endParaRPr lang="it-IT"/>
          </a:p>
        </p:txBody>
      </p:sp>
    </p:spTree>
    <p:extLst>
      <p:ext uri="{BB962C8B-B14F-4D97-AF65-F5344CB8AC3E}">
        <p14:creationId xmlns:p14="http://schemas.microsoft.com/office/powerpoint/2010/main" val="273579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6B2FA-BC94-0643-DEAF-1CD40729C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E8177D-44E7-DC03-7E63-211AE680CE13}"/>
              </a:ext>
            </a:extLst>
          </p:cNvPr>
          <p:cNvSpPr>
            <a:spLocks noGrp="1"/>
          </p:cNvSpPr>
          <p:nvPr>
            <p:ph type="title"/>
          </p:nvPr>
        </p:nvSpPr>
        <p:spPr>
          <a:xfrm>
            <a:off x="838200" y="365125"/>
            <a:ext cx="10515600" cy="1265406"/>
          </a:xfrm>
        </p:spPr>
        <p:txBody>
          <a:bodyPr>
            <a:normAutofit/>
          </a:bodyPr>
          <a:lstStyle/>
          <a:p>
            <a:pPr>
              <a:spcBef>
                <a:spcPts val="1000"/>
              </a:spcBef>
            </a:pPr>
            <a:r>
              <a:rPr lang="en-GB"/>
              <a:t>Monk Results – </a:t>
            </a:r>
            <a:r>
              <a:rPr lang="en-GB" err="1"/>
              <a:t>Pytorch</a:t>
            </a:r>
            <a:r>
              <a:rPr lang="en-GB"/>
              <a:t> - Hyperparameters</a:t>
            </a:r>
          </a:p>
        </p:txBody>
      </p:sp>
      <p:sp>
        <p:nvSpPr>
          <p:cNvPr id="4" name="Footer Placeholder 3">
            <a:extLst>
              <a:ext uri="{FF2B5EF4-FFF2-40B4-BE49-F238E27FC236}">
                <a16:creationId xmlns:a16="http://schemas.microsoft.com/office/drawing/2014/main" id="{77358D25-3EA2-0BE6-FC92-7E56247FE7A1}"/>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0DF9E91C-3B04-604C-B5FD-09483A0D7A2E}"/>
              </a:ext>
            </a:extLst>
          </p:cNvPr>
          <p:cNvSpPr>
            <a:spLocks noGrp="1"/>
          </p:cNvSpPr>
          <p:nvPr>
            <p:ph type="sldNum" sz="quarter" idx="12"/>
          </p:nvPr>
        </p:nvSpPr>
        <p:spPr/>
        <p:txBody>
          <a:bodyPr/>
          <a:lstStyle/>
          <a:p>
            <a:fld id="{5C669C2E-F782-43EC-BC06-482C7270B9FB}" type="slidenum">
              <a:rPr lang="it-IT" smtClean="0"/>
              <a:t>16</a:t>
            </a:fld>
            <a:endParaRPr lang="it-IT"/>
          </a:p>
        </p:txBody>
      </p:sp>
      <p:graphicFrame>
        <p:nvGraphicFramePr>
          <p:cNvPr id="6" name="Table 5">
            <a:extLst>
              <a:ext uri="{FF2B5EF4-FFF2-40B4-BE49-F238E27FC236}">
                <a16:creationId xmlns:a16="http://schemas.microsoft.com/office/drawing/2014/main" id="{D2912DC0-912A-549E-C235-06EBB37704FC}"/>
              </a:ext>
            </a:extLst>
          </p:cNvPr>
          <p:cNvGraphicFramePr>
            <a:graphicFrameLocks noGrp="1"/>
          </p:cNvGraphicFramePr>
          <p:nvPr>
            <p:extLst>
              <p:ext uri="{D42A27DB-BD31-4B8C-83A1-F6EECF244321}">
                <p14:modId xmlns:p14="http://schemas.microsoft.com/office/powerpoint/2010/main" val="2069114456"/>
              </p:ext>
            </p:extLst>
          </p:nvPr>
        </p:nvGraphicFramePr>
        <p:xfrm>
          <a:off x="793585" y="2190124"/>
          <a:ext cx="10454780" cy="3682422"/>
        </p:xfrm>
        <a:graphic>
          <a:graphicData uri="http://schemas.openxmlformats.org/drawingml/2006/table">
            <a:tbl>
              <a:tblPr firstRow="1" bandRow="1">
                <a:tableStyleId>{5C22544A-7EE6-4342-B048-85BDC9FD1C3A}</a:tableStyleId>
              </a:tblPr>
              <a:tblGrid>
                <a:gridCol w="1808269">
                  <a:extLst>
                    <a:ext uri="{9D8B030D-6E8A-4147-A177-3AD203B41FA5}">
                      <a16:colId xmlns:a16="http://schemas.microsoft.com/office/drawing/2014/main" val="335569724"/>
                    </a:ext>
                  </a:extLst>
                </a:gridCol>
                <a:gridCol w="2162432">
                  <a:extLst>
                    <a:ext uri="{9D8B030D-6E8A-4147-A177-3AD203B41FA5}">
                      <a16:colId xmlns:a16="http://schemas.microsoft.com/office/drawing/2014/main" val="3577650085"/>
                    </a:ext>
                  </a:extLst>
                </a:gridCol>
                <a:gridCol w="2038424">
                  <a:extLst>
                    <a:ext uri="{9D8B030D-6E8A-4147-A177-3AD203B41FA5}">
                      <a16:colId xmlns:a16="http://schemas.microsoft.com/office/drawing/2014/main" val="3771427224"/>
                    </a:ext>
                  </a:extLst>
                </a:gridCol>
                <a:gridCol w="2100434">
                  <a:extLst>
                    <a:ext uri="{9D8B030D-6E8A-4147-A177-3AD203B41FA5}">
                      <a16:colId xmlns:a16="http://schemas.microsoft.com/office/drawing/2014/main" val="3324347218"/>
                    </a:ext>
                  </a:extLst>
                </a:gridCol>
                <a:gridCol w="2345221">
                  <a:extLst>
                    <a:ext uri="{9D8B030D-6E8A-4147-A177-3AD203B41FA5}">
                      <a16:colId xmlns:a16="http://schemas.microsoft.com/office/drawing/2014/main" val="2716736730"/>
                    </a:ext>
                  </a:extLst>
                </a:gridCol>
              </a:tblGrid>
              <a:tr h="733682">
                <a:tc>
                  <a:txBody>
                    <a:bodyPr/>
                    <a:lstStyle/>
                    <a:p>
                      <a:pPr lvl="0">
                        <a:buNone/>
                      </a:pPr>
                      <a:r>
                        <a:rPr lang="en-GB" sz="1600" b="1" dirty="0">
                          <a:solidFill>
                            <a:schemeClr val="tx1"/>
                          </a:solidFill>
                          <a:latin typeface="Times New Roman"/>
                        </a:rPr>
                        <a:t>Task</a:t>
                      </a: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1" dirty="0">
                          <a:solidFill>
                            <a:schemeClr val="tx1"/>
                          </a:solidFill>
                          <a:latin typeface="Times New Roman"/>
                        </a:rPr>
                        <a:t>Monk 1</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GB" sz="1600" b="1" i="0" u="none" strike="noStrike" noProof="0" dirty="0">
                          <a:solidFill>
                            <a:schemeClr val="tx1"/>
                          </a:solidFill>
                          <a:latin typeface="Times New Roman"/>
                        </a:rPr>
                        <a:t>Monk 2</a:t>
                      </a:r>
                    </a:p>
                    <a:p>
                      <a:pPr lvl="0">
                        <a:buNone/>
                      </a:pPr>
                      <a:endParaRPr lang="en-GB" sz="1600" b="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1" dirty="0">
                          <a:solidFill>
                            <a:schemeClr val="tx1"/>
                          </a:solidFill>
                          <a:latin typeface="Times New Roman"/>
                        </a:rPr>
                        <a:t>Monk 3(</a:t>
                      </a:r>
                      <a:r>
                        <a:rPr lang="en-GB" sz="1600" b="1" dirty="0" err="1">
                          <a:solidFill>
                            <a:schemeClr val="tx1"/>
                          </a:solidFill>
                          <a:latin typeface="Times New Roman"/>
                        </a:rPr>
                        <a:t>noreg</a:t>
                      </a:r>
                      <a:r>
                        <a:rPr lang="en-GB" sz="1600" b="1" dirty="0">
                          <a:solidFill>
                            <a:schemeClr val="tx1"/>
                          </a:solidFill>
                          <a:latin typeface="Times New Roman"/>
                        </a:rPr>
                        <a:t>)</a:t>
                      </a:r>
                      <a:endParaRPr lang="it-IT"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1" dirty="0">
                          <a:solidFill>
                            <a:schemeClr val="tx1"/>
                          </a:solidFill>
                          <a:latin typeface="Times New Roman"/>
                        </a:rPr>
                        <a:t>Monk 3 (reg)</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30523960"/>
                  </a:ext>
                </a:extLst>
              </a:tr>
              <a:tr h="584331">
                <a:tc>
                  <a:txBody>
                    <a:bodyPr/>
                    <a:lstStyle/>
                    <a:p>
                      <a:r>
                        <a:rPr lang="en-GB" sz="1600" b="1" dirty="0">
                          <a:solidFill>
                            <a:schemeClr val="tx1"/>
                          </a:solidFill>
                          <a:latin typeface="Times New Roman"/>
                        </a:rPr>
                        <a:t>Hyperparameters</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GB" sz="1400" b="0" dirty="0">
                          <a:solidFill>
                            <a:schemeClr val="tx1"/>
                          </a:solidFill>
                          <a:latin typeface="Times New Roman"/>
                        </a:rPr>
                        <a:t>3 units, </a:t>
                      </a:r>
                      <a:r>
                        <a:rPr lang="en-GB" sz="1700" b="0" i="0" u="none" strike="noStrike" noProof="0" dirty="0">
                          <a:solidFill>
                            <a:srgbClr val="202122"/>
                          </a:solidFill>
                          <a:latin typeface="Times New Roman"/>
                        </a:rPr>
                        <a:t>η</a:t>
                      </a:r>
                      <a:r>
                        <a:rPr lang="en-GB" sz="1400" b="0" dirty="0">
                          <a:solidFill>
                            <a:schemeClr val="tx1"/>
                          </a:solidFill>
                          <a:latin typeface="Times New Roman"/>
                        </a:rPr>
                        <a:t>=0.96, </a:t>
                      </a:r>
                      <a:r>
                        <a:rPr lang="en-GB" sz="1400" b="0" i="0" u="none" strike="noStrike" noProof="0" dirty="0">
                          <a:solidFill>
                            <a:schemeClr val="tx1"/>
                          </a:solidFill>
                        </a:rPr>
                        <a:t>λ</a:t>
                      </a:r>
                      <a:r>
                        <a:rPr lang="en-GB" sz="1400" b="0" dirty="0">
                          <a:solidFill>
                            <a:schemeClr val="tx1"/>
                          </a:solidFill>
                          <a:latin typeface="Times New Roman"/>
                        </a:rPr>
                        <a:t>=none, epochs=400, </a:t>
                      </a:r>
                      <a:r>
                        <a:rPr lang="en-GB" sz="1400" b="0" i="0" u="none" strike="noStrike" noProof="0" dirty="0">
                          <a:solidFill>
                            <a:srgbClr val="202122"/>
                          </a:solidFill>
                          <a:latin typeface="Times New Roman"/>
                        </a:rPr>
                        <a:t>α</a:t>
                      </a:r>
                      <a:r>
                        <a:rPr lang="en-GB" sz="1400" b="0" i="0" u="none" strike="noStrike" noProof="0" dirty="0">
                          <a:solidFill>
                            <a:schemeClr val="tx1"/>
                          </a:solidFill>
                          <a:latin typeface="Times New Roman"/>
                        </a:rPr>
                        <a:t>=0.8</a:t>
                      </a:r>
                      <a:endParaRPr lang="en-GB" sz="1400" b="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4 units, </a:t>
                      </a:r>
                      <a:r>
                        <a:rPr lang="en-GB" sz="1700" b="0" i="0" u="none" strike="noStrike" noProof="0" dirty="0">
                          <a:solidFill>
                            <a:srgbClr val="202122"/>
                          </a:solidFill>
                          <a:latin typeface="Times New Roman"/>
                        </a:rPr>
                        <a:t>η</a:t>
                      </a:r>
                      <a:r>
                        <a:rPr lang="en-GB" sz="1400" b="0" i="0" u="none" strike="noStrike" noProof="0" dirty="0">
                          <a:solidFill>
                            <a:schemeClr val="tx1"/>
                          </a:solidFill>
                          <a:latin typeface="Times New Roman"/>
                        </a:rPr>
                        <a:t>=0.7,</a:t>
                      </a:r>
                      <a:endParaRPr lang="it-IT" sz="1400">
                        <a:latin typeface="Times New Roman"/>
                      </a:endParaRPr>
                    </a:p>
                    <a:p>
                      <a:pPr lvl="0">
                        <a:buNone/>
                      </a:pPr>
                      <a:r>
                        <a:rPr lang="en-GB" sz="1400" b="0" i="0" u="none" strike="noStrike" noProof="0" dirty="0">
                          <a:solidFill>
                            <a:schemeClr val="tx1"/>
                          </a:solidFill>
                        </a:rPr>
                        <a:t>λ</a:t>
                      </a:r>
                      <a:r>
                        <a:rPr lang="en-GB" sz="1400" b="0" i="0" u="none" strike="noStrike" noProof="0" dirty="0">
                          <a:solidFill>
                            <a:schemeClr val="tx1"/>
                          </a:solidFill>
                          <a:latin typeface="Times New Roman"/>
                        </a:rPr>
                        <a:t>=none, epochs=400, </a:t>
                      </a:r>
                      <a:r>
                        <a:rPr lang="en-GB" sz="1400" b="0" i="0" u="none" strike="noStrike" noProof="0" dirty="0">
                          <a:solidFill>
                            <a:srgbClr val="202122"/>
                          </a:solidFill>
                          <a:latin typeface="Times New Roman"/>
                        </a:rPr>
                        <a:t>α</a:t>
                      </a:r>
                      <a:r>
                        <a:rPr lang="en-GB" sz="1400" b="0" i="0" u="none" strike="noStrike" noProof="0" dirty="0">
                          <a:solidFill>
                            <a:schemeClr val="tx1"/>
                          </a:solidFill>
                          <a:latin typeface="Times New Roman"/>
                        </a:rPr>
                        <a:t>=0.7,</a:t>
                      </a:r>
                      <a:endParaRPr lang="it-IT" sz="14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dirty="0">
                          <a:solidFill>
                            <a:schemeClr val="tx1"/>
                          </a:solidFill>
                          <a:latin typeface="Times New Roman"/>
                        </a:rPr>
                        <a:t>4 units, </a:t>
                      </a:r>
                      <a:r>
                        <a:rPr lang="en-GB" sz="1700" b="0" i="0" u="none" strike="noStrike" noProof="0" dirty="0">
                          <a:solidFill>
                            <a:srgbClr val="202122"/>
                          </a:solidFill>
                          <a:latin typeface="Times New Roman"/>
                        </a:rPr>
                        <a:t>η</a:t>
                      </a:r>
                      <a:r>
                        <a:rPr lang="en-GB" sz="1400" b="0" i="0" u="none" strike="noStrike" noProof="0" dirty="0">
                          <a:solidFill>
                            <a:schemeClr val="tx1"/>
                          </a:solidFill>
                          <a:latin typeface="Times New Roman"/>
                        </a:rPr>
                        <a:t>=0.96,</a:t>
                      </a:r>
                      <a:endParaRPr lang="it-IT" sz="1400" dirty="0">
                        <a:latin typeface="Times New Roman"/>
                      </a:endParaRPr>
                    </a:p>
                    <a:p>
                      <a:pPr lvl="0">
                        <a:buNone/>
                      </a:pPr>
                      <a:r>
                        <a:rPr lang="en-GB" sz="1400" b="0" i="0" u="none" strike="noStrike" noProof="0" dirty="0">
                          <a:solidFill>
                            <a:schemeClr val="tx1"/>
                          </a:solidFill>
                        </a:rPr>
                        <a:t>λ</a:t>
                      </a:r>
                      <a:r>
                        <a:rPr lang="en-GB" sz="1400" b="0" i="0" u="none" strike="noStrike" noProof="0" dirty="0">
                          <a:solidFill>
                            <a:schemeClr val="tx1"/>
                          </a:solidFill>
                          <a:latin typeface="Times New Roman"/>
                        </a:rPr>
                        <a:t>=none, epochs=400</a:t>
                      </a:r>
                      <a:endParaRPr lang="it-IT" sz="14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3units, </a:t>
                      </a:r>
                      <a:r>
                        <a:rPr lang="en-GB" sz="1700" b="0" i="0" u="none" strike="noStrike" noProof="0" dirty="0">
                          <a:solidFill>
                            <a:srgbClr val="202122"/>
                          </a:solidFill>
                          <a:latin typeface="Times New Roman"/>
                        </a:rPr>
                        <a:t>η</a:t>
                      </a:r>
                      <a:r>
                        <a:rPr lang="en-GB" sz="1400" b="0" i="0" u="none" strike="noStrike" noProof="0" dirty="0">
                          <a:solidFill>
                            <a:schemeClr val="tx1"/>
                          </a:solidFill>
                          <a:latin typeface="Times New Roman"/>
                        </a:rPr>
                        <a:t>=0.05,</a:t>
                      </a:r>
                      <a:endParaRPr lang="it-IT" sz="1400" dirty="0">
                        <a:latin typeface="Times New Roman"/>
                      </a:endParaRPr>
                    </a:p>
                    <a:p>
                      <a:pPr lvl="0">
                        <a:buNone/>
                      </a:pPr>
                      <a:r>
                        <a:rPr lang="en-GB" sz="1400" b="0" i="0" u="none" strike="noStrike" noProof="0" dirty="0">
                          <a:solidFill>
                            <a:schemeClr val="tx1"/>
                          </a:solidFill>
                        </a:rPr>
                        <a:t>λ</a:t>
                      </a:r>
                      <a:r>
                        <a:rPr lang="en-GB" sz="1400" b="0" i="0" u="none" strike="noStrike" noProof="0" dirty="0">
                          <a:solidFill>
                            <a:schemeClr val="tx1"/>
                          </a:solidFill>
                          <a:latin typeface="Times New Roman"/>
                        </a:rPr>
                        <a:t>=0.001, epochs=400, </a:t>
                      </a:r>
                      <a:r>
                        <a:rPr lang="en-GB" sz="1400" b="0" i="0" u="none" strike="noStrike" noProof="0" dirty="0">
                          <a:solidFill>
                            <a:srgbClr val="202122"/>
                          </a:solidFill>
                          <a:latin typeface="Times New Roman"/>
                        </a:rPr>
                        <a:t>α</a:t>
                      </a:r>
                      <a:r>
                        <a:rPr lang="en-GB" sz="1400" b="0" i="0" u="none" strike="noStrike" noProof="0" dirty="0">
                          <a:solidFill>
                            <a:schemeClr val="tx1"/>
                          </a:solidFill>
                          <a:latin typeface="Times New Roman"/>
                        </a:rPr>
                        <a:t>=0,</a:t>
                      </a:r>
                      <a:endParaRPr lang="it-IT" sz="14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5546453"/>
                  </a:ext>
                </a:extLst>
              </a:tr>
              <a:tr h="339544">
                <a:tc>
                  <a:txBody>
                    <a:bodyPr/>
                    <a:lstStyle/>
                    <a:p>
                      <a:r>
                        <a:rPr lang="en-GB" sz="1600" b="1" dirty="0">
                          <a:latin typeface="Times New Roman"/>
                        </a:rPr>
                        <a:t>MSE (TR)</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0.007691532743501398</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0.006273953023095182</a:t>
                      </a:r>
                      <a:endParaRPr lang="it-IT" sz="1400"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dirty="0">
                          <a:solidFill>
                            <a:schemeClr val="tx1"/>
                          </a:solidFill>
                          <a:latin typeface="Times New Roman"/>
                        </a:rPr>
                        <a:t>0.016183852533058235</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0.026557108968263604</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46858006"/>
                  </a:ext>
                </a:extLst>
              </a:tr>
              <a:tr h="355336">
                <a:tc>
                  <a:txBody>
                    <a:bodyPr/>
                    <a:lstStyle/>
                    <a:p>
                      <a:pPr lvl="0">
                        <a:buNone/>
                      </a:pPr>
                      <a:r>
                        <a:rPr lang="en-GB" sz="1600" b="1" i="0" u="none" strike="noStrike" noProof="0" dirty="0">
                          <a:solidFill>
                            <a:srgbClr val="000000"/>
                          </a:solidFill>
                          <a:latin typeface="Times New Roman"/>
                        </a:rPr>
                        <a:t>MSE (VL)</a:t>
                      </a:r>
                      <a:endParaRPr lang="it-IT" b="1"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0.008263618670869707</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0.0064739838821840385</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0.04369383112269071</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0.047550478111345815</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63245741"/>
                  </a:ext>
                </a:extLst>
              </a:tr>
              <a:tr h="355336">
                <a:tc>
                  <a:txBody>
                    <a:bodyPr/>
                    <a:lstStyle/>
                    <a:p>
                      <a:pPr lvl="0">
                        <a:buNone/>
                      </a:pPr>
                      <a:r>
                        <a:rPr lang="en-GB" sz="1600" b="1" i="0" u="none" strike="noStrike" noProof="0" dirty="0">
                          <a:solidFill>
                            <a:srgbClr val="000000"/>
                          </a:solidFill>
                          <a:latin typeface="Times New Roman"/>
                        </a:rPr>
                        <a:t>MSE (TS)</a:t>
                      </a:r>
                      <a:endParaRPr lang="it-IT" b="1" dirty="0">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6.893701120427592e-05</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5.707780410880837e-05</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0.042948439309942285</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400" b="0" i="0" u="none" strike="noStrike" noProof="0" dirty="0">
                          <a:solidFill>
                            <a:schemeClr val="tx1"/>
                          </a:solidFill>
                          <a:latin typeface="Times New Roman"/>
                        </a:rPr>
                        <a:t>0.025029368504981563</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794925691"/>
                  </a:ext>
                </a:extLst>
              </a:tr>
              <a:tr h="355336">
                <a:tc>
                  <a:txBody>
                    <a:bodyPr/>
                    <a:lstStyle/>
                    <a:p>
                      <a:pPr lvl="0">
                        <a:buNone/>
                      </a:pPr>
                      <a:r>
                        <a:rPr lang="en-GB" sz="1600" b="1" i="0" u="none" strike="noStrike" noProof="0" dirty="0">
                          <a:solidFill>
                            <a:srgbClr val="000000"/>
                          </a:solidFill>
                          <a:latin typeface="Times New Roman"/>
                        </a:rPr>
                        <a:t>TR Accuracy (%)</a:t>
                      </a:r>
                      <a:endParaRPr lang="it-IT" b="1" dirty="0">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dirty="0">
                          <a:solidFill>
                            <a:schemeClr val="tx1"/>
                          </a:solidFill>
                          <a:latin typeface="Times New Roman"/>
                        </a:rPr>
                        <a:t>99%</a:t>
                      </a:r>
                      <a:endParaRPr lang="en-GB"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dirty="0">
                          <a:solidFill>
                            <a:schemeClr val="tx1"/>
                          </a:solidFill>
                          <a:latin typeface="Times New Roman"/>
                        </a:rPr>
                        <a:t>99%</a:t>
                      </a:r>
                      <a:endParaRPr lang="it-IT" sz="1400"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dirty="0">
                          <a:solidFill>
                            <a:schemeClr val="tx1"/>
                          </a:solidFill>
                          <a:latin typeface="Times New Roman"/>
                        </a:rPr>
                        <a:t>98%</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400" dirty="0">
                          <a:solidFill>
                            <a:schemeClr val="tx1"/>
                          </a:solidFill>
                          <a:latin typeface="Times New Roman"/>
                        </a:rPr>
                        <a:t>98%</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25472"/>
                  </a:ext>
                </a:extLst>
              </a:tr>
              <a:tr h="363233">
                <a:tc>
                  <a:txBody>
                    <a:bodyPr/>
                    <a:lstStyle/>
                    <a:p>
                      <a:pPr lvl="0">
                        <a:buNone/>
                      </a:pPr>
                      <a:r>
                        <a:rPr lang="en-GB" sz="1600" b="1" i="0" u="none" strike="noStrike" noProof="0" dirty="0">
                          <a:solidFill>
                            <a:srgbClr val="000000"/>
                          </a:solidFill>
                          <a:latin typeface="Times New Roman"/>
                        </a:rPr>
                        <a:t>VL Accuracy (%)</a:t>
                      </a:r>
                      <a:endParaRPr lang="it-IT" b="1" dirty="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400" dirty="0">
                          <a:solidFill>
                            <a:schemeClr val="tx1"/>
                          </a:solidFill>
                          <a:latin typeface="Times New Roman"/>
                        </a:rPr>
                        <a:t>99%</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400" dirty="0">
                          <a:solidFill>
                            <a:schemeClr val="tx1"/>
                          </a:solidFill>
                          <a:latin typeface="Times New Roman"/>
                        </a:rPr>
                        <a:t>99%</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400" dirty="0">
                          <a:solidFill>
                            <a:schemeClr val="tx1"/>
                          </a:solidFill>
                          <a:latin typeface="Times New Roman"/>
                        </a:rPr>
                        <a:t>95%</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dirty="0">
                          <a:solidFill>
                            <a:schemeClr val="tx1"/>
                          </a:solidFill>
                          <a:latin typeface="Times New Roman"/>
                        </a:rPr>
                        <a:t>95-96%</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4201072"/>
                  </a:ext>
                </a:extLst>
              </a:tr>
              <a:tr h="402715">
                <a:tc>
                  <a:txBody>
                    <a:bodyPr/>
                    <a:lstStyle/>
                    <a:p>
                      <a:pPr lvl="0">
                        <a:buNone/>
                      </a:pPr>
                      <a:r>
                        <a:rPr lang="en-GB" sz="1600" b="1" i="0" u="none" strike="noStrike" noProof="0" dirty="0">
                          <a:solidFill>
                            <a:srgbClr val="000000"/>
                          </a:solidFill>
                          <a:latin typeface="Times New Roman"/>
                        </a:rPr>
                        <a:t>TS Accuracy (%)</a:t>
                      </a:r>
                      <a:endParaRPr lang="it-IT" b="1"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dirty="0">
                          <a:solidFill>
                            <a:schemeClr val="tx1"/>
                          </a:solidFill>
                          <a:latin typeface="Times New Roman"/>
                        </a:rPr>
                        <a:t>100%</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dirty="0">
                          <a:solidFill>
                            <a:schemeClr val="tx1"/>
                          </a:solidFill>
                          <a:latin typeface="Times New Roman"/>
                        </a:rPr>
                        <a:t>100%</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dirty="0">
                          <a:solidFill>
                            <a:schemeClr val="tx1"/>
                          </a:solidFill>
                          <a:latin typeface="Times New Roman"/>
                        </a:rPr>
                        <a:t>94%</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400" dirty="0">
                          <a:solidFill>
                            <a:schemeClr val="tx1"/>
                          </a:solidFill>
                          <a:latin typeface="Times New Roman"/>
                        </a:rPr>
                        <a:t>97%</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85911746"/>
                  </a:ext>
                </a:extLst>
              </a:tr>
            </a:tbl>
          </a:graphicData>
        </a:graphic>
      </p:graphicFrame>
      <p:sp>
        <p:nvSpPr>
          <p:cNvPr id="9" name="CasellaDiTesto 8">
            <a:extLst>
              <a:ext uri="{FF2B5EF4-FFF2-40B4-BE49-F238E27FC236}">
                <a16:creationId xmlns:a16="http://schemas.microsoft.com/office/drawing/2014/main" id="{0188469C-AA12-EF10-90DD-981CBB29220A}"/>
              </a:ext>
            </a:extLst>
          </p:cNvPr>
          <p:cNvSpPr txBox="1"/>
          <p:nvPr/>
        </p:nvSpPr>
        <p:spPr>
          <a:xfrm>
            <a:off x="2757175" y="5876182"/>
            <a:ext cx="7310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latin typeface="Times New Roman"/>
                <a:cs typeface="Times New Roman"/>
              </a:rPr>
              <a:t>Table</a:t>
            </a:r>
            <a:r>
              <a:rPr lang="it-IT" dirty="0">
                <a:latin typeface="Times New Roman"/>
                <a:cs typeface="Times New Roman"/>
              </a:rPr>
              <a:t> 12. Model </a:t>
            </a:r>
            <a:r>
              <a:rPr lang="it-IT" dirty="0" err="1">
                <a:latin typeface="Times New Roman"/>
                <a:cs typeface="Times New Roman"/>
              </a:rPr>
              <a:t>hyperparameters</a:t>
            </a:r>
            <a:r>
              <a:rPr lang="it-IT" dirty="0">
                <a:latin typeface="Times New Roman"/>
                <a:cs typeface="Times New Roman"/>
              </a:rPr>
              <a:t>, MSE and </a:t>
            </a:r>
            <a:r>
              <a:rPr lang="it-IT" dirty="0" err="1">
                <a:latin typeface="Times New Roman"/>
                <a:cs typeface="Times New Roman"/>
              </a:rPr>
              <a:t>Accuracy</a:t>
            </a:r>
            <a:r>
              <a:rPr lang="it-IT" dirty="0">
                <a:latin typeface="Times New Roman"/>
                <a:cs typeface="Times New Roman"/>
              </a:rPr>
              <a:t> on </a:t>
            </a:r>
            <a:r>
              <a:rPr lang="it-IT" dirty="0" err="1">
                <a:latin typeface="Times New Roman"/>
                <a:cs typeface="Times New Roman"/>
              </a:rPr>
              <a:t>Monk's</a:t>
            </a:r>
            <a:r>
              <a:rPr lang="it-IT" dirty="0">
                <a:latin typeface="Times New Roman"/>
                <a:cs typeface="Times New Roman"/>
              </a:rPr>
              <a:t> </a:t>
            </a:r>
            <a:r>
              <a:rPr lang="it-IT" dirty="0" err="1">
                <a:latin typeface="Times New Roman"/>
                <a:cs typeface="Times New Roman"/>
              </a:rPr>
              <a:t>taks</a:t>
            </a:r>
            <a:endParaRPr lang="en-US" dirty="0" err="1">
              <a:latin typeface="Times New Roman"/>
              <a:cs typeface="Times New Roman"/>
            </a:endParaRPr>
          </a:p>
        </p:txBody>
      </p:sp>
      <p:sp>
        <p:nvSpPr>
          <p:cNvPr id="7" name="Title 1">
            <a:extLst>
              <a:ext uri="{FF2B5EF4-FFF2-40B4-BE49-F238E27FC236}">
                <a16:creationId xmlns:a16="http://schemas.microsoft.com/office/drawing/2014/main" id="{013CF48F-076C-CF37-C927-1A391AF85355}"/>
              </a:ext>
            </a:extLst>
          </p:cNvPr>
          <p:cNvSpPr txBox="1">
            <a:spLocks/>
          </p:cNvSpPr>
          <p:nvPr/>
        </p:nvSpPr>
        <p:spPr>
          <a:xfrm>
            <a:off x="671384" y="1351607"/>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a:latin typeface="Times New Roman"/>
                <a:cs typeface="Times New Roman"/>
              </a:rPr>
              <a:t>After performed </a:t>
            </a:r>
            <a:r>
              <a:rPr lang="en-GB" sz="1700" err="1">
                <a:latin typeface="Times New Roman"/>
                <a:cs typeface="Times New Roman"/>
              </a:rPr>
              <a:t>GridSearch</a:t>
            </a:r>
            <a:r>
              <a:rPr lang="en-GB" sz="1700">
                <a:latin typeface="Times New Roman"/>
                <a:cs typeface="Times New Roman"/>
              </a:rPr>
              <a:t>, table 11 below shows the best hyperparameters found.</a:t>
            </a:r>
          </a:p>
        </p:txBody>
      </p:sp>
    </p:spTree>
    <p:extLst>
      <p:ext uri="{BB962C8B-B14F-4D97-AF65-F5344CB8AC3E}">
        <p14:creationId xmlns:p14="http://schemas.microsoft.com/office/powerpoint/2010/main" val="278878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7EC23-CACA-56C9-2E33-3844F8D9E63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084F0F-9E63-650C-434B-9E774B2A7D91}"/>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C329EC20-8F36-842E-EAF8-CA32AD2732BA}"/>
              </a:ext>
            </a:extLst>
          </p:cNvPr>
          <p:cNvSpPr>
            <a:spLocks noGrp="1"/>
          </p:cNvSpPr>
          <p:nvPr>
            <p:ph type="sldNum" sz="quarter" idx="12"/>
          </p:nvPr>
        </p:nvSpPr>
        <p:spPr/>
        <p:txBody>
          <a:bodyPr/>
          <a:lstStyle/>
          <a:p>
            <a:fld id="{5C669C2E-F782-43EC-BC06-482C7270B9FB}" type="slidenum">
              <a:rPr lang="it-IT" smtClean="0"/>
              <a:t>17</a:t>
            </a:fld>
            <a:endParaRPr lang="it-IT"/>
          </a:p>
        </p:txBody>
      </p:sp>
      <p:pic>
        <p:nvPicPr>
          <p:cNvPr id="7" name="Content Placeholder 24" descr="A screen shot of a graph&#10;&#10;Description automatically generated">
            <a:extLst>
              <a:ext uri="{FF2B5EF4-FFF2-40B4-BE49-F238E27FC236}">
                <a16:creationId xmlns:a16="http://schemas.microsoft.com/office/drawing/2014/main" id="{9075F051-E0D0-1B55-543E-07CF80AA8D95}"/>
              </a:ext>
            </a:extLst>
          </p:cNvPr>
          <p:cNvPicPr>
            <a:picLocks noGrp="1" noChangeAspect="1"/>
          </p:cNvPicPr>
          <p:nvPr>
            <p:ph idx="1"/>
          </p:nvPr>
        </p:nvPicPr>
        <p:blipFill>
          <a:blip r:embed="rId2"/>
          <a:stretch>
            <a:fillRect/>
          </a:stretch>
        </p:blipFill>
        <p:spPr>
          <a:xfrm>
            <a:off x="4240501" y="2953692"/>
            <a:ext cx="3600450" cy="2647950"/>
          </a:xfrm>
        </p:spPr>
      </p:pic>
      <p:sp>
        <p:nvSpPr>
          <p:cNvPr id="9" name="Title 8">
            <a:extLst>
              <a:ext uri="{FF2B5EF4-FFF2-40B4-BE49-F238E27FC236}">
                <a16:creationId xmlns:a16="http://schemas.microsoft.com/office/drawing/2014/main" id="{4CE6D681-755B-AF4C-67EE-E99E23B5F65F}"/>
              </a:ext>
            </a:extLst>
          </p:cNvPr>
          <p:cNvSpPr>
            <a:spLocks noGrp="1"/>
          </p:cNvSpPr>
          <p:nvPr>
            <p:ph type="title"/>
          </p:nvPr>
        </p:nvSpPr>
        <p:spPr>
          <a:xfrm>
            <a:off x="734663" y="396607"/>
            <a:ext cx="8891337" cy="703933"/>
          </a:xfrm>
        </p:spPr>
        <p:txBody>
          <a:bodyPr>
            <a:normAutofit fontScale="90000"/>
          </a:bodyPr>
          <a:lstStyle/>
          <a:p>
            <a:br>
              <a:rPr lang="en-GB"/>
            </a:br>
            <a:r>
              <a:rPr lang="en-GB">
                <a:ea typeface="+mj-lt"/>
                <a:cs typeface="+mj-lt"/>
              </a:rPr>
              <a:t>Monk Results – </a:t>
            </a:r>
            <a:r>
              <a:rPr lang="en-GB" err="1">
                <a:ea typeface="+mj-lt"/>
                <a:cs typeface="+mj-lt"/>
              </a:rPr>
              <a:t>Pytorch</a:t>
            </a:r>
            <a:br>
              <a:rPr lang="en-GB"/>
            </a:br>
            <a:r>
              <a:rPr lang="en-GB"/>
              <a:t>                     </a:t>
            </a:r>
            <a:r>
              <a:rPr lang="en-GB" sz="1600">
                <a:latin typeface="Times New Roman"/>
                <a:cs typeface="Times New Roman"/>
              </a:rPr>
              <a:t>MSE                                                                                                                        Accuracy</a:t>
            </a:r>
          </a:p>
        </p:txBody>
      </p:sp>
      <p:graphicFrame>
        <p:nvGraphicFramePr>
          <p:cNvPr id="15" name="Content Placeholder 10">
            <a:extLst>
              <a:ext uri="{FF2B5EF4-FFF2-40B4-BE49-F238E27FC236}">
                <a16:creationId xmlns:a16="http://schemas.microsoft.com/office/drawing/2014/main" id="{9754A21B-4D79-9309-9DE9-439BBC29261B}"/>
              </a:ext>
            </a:extLst>
          </p:cNvPr>
          <p:cNvGraphicFramePr>
            <a:graphicFrameLocks/>
          </p:cNvGraphicFramePr>
          <p:nvPr>
            <p:extLst>
              <p:ext uri="{D42A27DB-BD31-4B8C-83A1-F6EECF244321}">
                <p14:modId xmlns:p14="http://schemas.microsoft.com/office/powerpoint/2010/main" val="398196570"/>
              </p:ext>
            </p:extLst>
          </p:nvPr>
        </p:nvGraphicFramePr>
        <p:xfrm>
          <a:off x="786936" y="1609873"/>
          <a:ext cx="10477998" cy="3772401"/>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772401">
                <a:tc>
                  <a:txBody>
                    <a:bodyPr/>
                    <a:lstStyle/>
                    <a:p>
                      <a:r>
                        <a:rPr lang="en-GB" sz="1600">
                          <a:solidFill>
                            <a:schemeClr val="tx1"/>
                          </a:solidFill>
                          <a:latin typeface="Times New Roman"/>
                        </a:rPr>
                        <a:t>Monk1</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3" name="Immagine 2" descr="Immagine che contiene testo, schermata, diagramma, Diagramma&#10;&#10;Descrizione generata automaticamente">
            <a:extLst>
              <a:ext uri="{FF2B5EF4-FFF2-40B4-BE49-F238E27FC236}">
                <a16:creationId xmlns:a16="http://schemas.microsoft.com/office/drawing/2014/main" id="{C76A46C2-1DE5-821F-B92D-276BE7D95A33}"/>
              </a:ext>
            </a:extLst>
          </p:cNvPr>
          <p:cNvPicPr>
            <a:picLocks noChangeAspect="1"/>
          </p:cNvPicPr>
          <p:nvPr/>
        </p:nvPicPr>
        <p:blipFill>
          <a:blip r:embed="rId3"/>
          <a:stretch>
            <a:fillRect/>
          </a:stretch>
        </p:blipFill>
        <p:spPr>
          <a:xfrm>
            <a:off x="1067859" y="1845975"/>
            <a:ext cx="4450324" cy="3498884"/>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81E38B8B-DD4A-AC07-A5B1-67B576C9E2E3}"/>
              </a:ext>
            </a:extLst>
          </p:cNvPr>
          <p:cNvPicPr>
            <a:picLocks noChangeAspect="1"/>
          </p:cNvPicPr>
          <p:nvPr/>
        </p:nvPicPr>
        <p:blipFill>
          <a:blip r:embed="rId4"/>
          <a:stretch>
            <a:fillRect/>
          </a:stretch>
        </p:blipFill>
        <p:spPr>
          <a:xfrm>
            <a:off x="6371435" y="1774315"/>
            <a:ext cx="4376469" cy="3494935"/>
          </a:xfrm>
          <a:prstGeom prst="rect">
            <a:avLst/>
          </a:prstGeom>
        </p:spPr>
      </p:pic>
      <p:sp>
        <p:nvSpPr>
          <p:cNvPr id="6" name="Title 1">
            <a:extLst>
              <a:ext uri="{FF2B5EF4-FFF2-40B4-BE49-F238E27FC236}">
                <a16:creationId xmlns:a16="http://schemas.microsoft.com/office/drawing/2014/main" id="{F3C56E58-FE31-B3E3-F69A-06BAF54CAB62}"/>
              </a:ext>
            </a:extLst>
          </p:cNvPr>
          <p:cNvSpPr txBox="1">
            <a:spLocks/>
          </p:cNvSpPr>
          <p:nvPr/>
        </p:nvSpPr>
        <p:spPr>
          <a:xfrm>
            <a:off x="3348681" y="5573499"/>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13. Learning Curves and Accuracy on MONK1</a:t>
            </a:r>
          </a:p>
        </p:txBody>
      </p:sp>
    </p:spTree>
    <p:extLst>
      <p:ext uri="{BB962C8B-B14F-4D97-AF65-F5344CB8AC3E}">
        <p14:creationId xmlns:p14="http://schemas.microsoft.com/office/powerpoint/2010/main" val="17067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512AA-8A5E-A408-C61B-E05C798A9BD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A02CBA-64D0-5962-6AB7-CA8BE9ED9301}"/>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F80E4183-E0B2-4BCC-9E69-616F12E96752}"/>
              </a:ext>
            </a:extLst>
          </p:cNvPr>
          <p:cNvSpPr>
            <a:spLocks noGrp="1"/>
          </p:cNvSpPr>
          <p:nvPr>
            <p:ph type="sldNum" sz="quarter" idx="12"/>
          </p:nvPr>
        </p:nvSpPr>
        <p:spPr/>
        <p:txBody>
          <a:bodyPr/>
          <a:lstStyle/>
          <a:p>
            <a:fld id="{5C669C2E-F782-43EC-BC06-482C7270B9FB}" type="slidenum">
              <a:rPr lang="it-IT" smtClean="0"/>
              <a:t>18</a:t>
            </a:fld>
            <a:endParaRPr lang="it-IT"/>
          </a:p>
        </p:txBody>
      </p:sp>
      <p:pic>
        <p:nvPicPr>
          <p:cNvPr id="7" name="Content Placeholder 24" descr="A screen shot of a graph&#10;&#10;Description automatically generated">
            <a:extLst>
              <a:ext uri="{FF2B5EF4-FFF2-40B4-BE49-F238E27FC236}">
                <a16:creationId xmlns:a16="http://schemas.microsoft.com/office/drawing/2014/main" id="{51F0EDFD-13F9-46EB-955C-55142B91EACB}"/>
              </a:ext>
            </a:extLst>
          </p:cNvPr>
          <p:cNvPicPr>
            <a:picLocks noGrp="1" noChangeAspect="1"/>
          </p:cNvPicPr>
          <p:nvPr>
            <p:ph idx="1"/>
          </p:nvPr>
        </p:nvPicPr>
        <p:blipFill>
          <a:blip r:embed="rId2"/>
          <a:stretch>
            <a:fillRect/>
          </a:stretch>
        </p:blipFill>
        <p:spPr>
          <a:xfrm>
            <a:off x="4240501" y="2953692"/>
            <a:ext cx="3600450" cy="2647950"/>
          </a:xfrm>
        </p:spPr>
      </p:pic>
      <p:sp>
        <p:nvSpPr>
          <p:cNvPr id="9" name="Title 8">
            <a:extLst>
              <a:ext uri="{FF2B5EF4-FFF2-40B4-BE49-F238E27FC236}">
                <a16:creationId xmlns:a16="http://schemas.microsoft.com/office/drawing/2014/main" id="{986A21D5-63F5-824B-4F0D-7C378A2463F3}"/>
              </a:ext>
            </a:extLst>
          </p:cNvPr>
          <p:cNvSpPr>
            <a:spLocks noGrp="1"/>
          </p:cNvSpPr>
          <p:nvPr>
            <p:ph type="title"/>
          </p:nvPr>
        </p:nvSpPr>
        <p:spPr>
          <a:xfrm>
            <a:off x="734663" y="396607"/>
            <a:ext cx="8891337" cy="703933"/>
          </a:xfrm>
        </p:spPr>
        <p:txBody>
          <a:bodyPr>
            <a:normAutofit fontScale="90000"/>
          </a:bodyPr>
          <a:lstStyle/>
          <a:p>
            <a:br>
              <a:rPr lang="en-GB"/>
            </a:br>
            <a:r>
              <a:rPr lang="en-GB">
                <a:ea typeface="+mj-lt"/>
                <a:cs typeface="+mj-lt"/>
              </a:rPr>
              <a:t>Monk Results – </a:t>
            </a:r>
            <a:r>
              <a:rPr lang="en-GB" err="1">
                <a:ea typeface="+mj-lt"/>
                <a:cs typeface="+mj-lt"/>
              </a:rPr>
              <a:t>Pytorch</a:t>
            </a:r>
            <a:br>
              <a:rPr lang="en-GB"/>
            </a:br>
            <a:r>
              <a:rPr lang="en-GB"/>
              <a:t>                     </a:t>
            </a:r>
            <a:r>
              <a:rPr lang="en-GB" sz="1600">
                <a:latin typeface="Times New Roman"/>
                <a:cs typeface="Times New Roman"/>
              </a:rPr>
              <a:t>MSE                                                                                                                        Accuracy</a:t>
            </a:r>
          </a:p>
        </p:txBody>
      </p:sp>
      <p:graphicFrame>
        <p:nvGraphicFramePr>
          <p:cNvPr id="15" name="Content Placeholder 10">
            <a:extLst>
              <a:ext uri="{FF2B5EF4-FFF2-40B4-BE49-F238E27FC236}">
                <a16:creationId xmlns:a16="http://schemas.microsoft.com/office/drawing/2014/main" id="{01B14872-8E63-676A-A73F-09B7D2BB1114}"/>
              </a:ext>
            </a:extLst>
          </p:cNvPr>
          <p:cNvGraphicFramePr>
            <a:graphicFrameLocks/>
          </p:cNvGraphicFramePr>
          <p:nvPr>
            <p:extLst>
              <p:ext uri="{D42A27DB-BD31-4B8C-83A1-F6EECF244321}">
                <p14:modId xmlns:p14="http://schemas.microsoft.com/office/powerpoint/2010/main" val="3232258408"/>
              </p:ext>
            </p:extLst>
          </p:nvPr>
        </p:nvGraphicFramePr>
        <p:xfrm>
          <a:off x="786936" y="1609873"/>
          <a:ext cx="10477998" cy="3772401"/>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772401">
                <a:tc>
                  <a:txBody>
                    <a:bodyPr/>
                    <a:lstStyle/>
                    <a:p>
                      <a:r>
                        <a:rPr lang="en-GB" sz="1600">
                          <a:solidFill>
                            <a:schemeClr val="tx1"/>
                          </a:solidFill>
                          <a:latin typeface="Times New Roman"/>
                        </a:rPr>
                        <a:t>Monk2</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8" name="Immagine 7" descr="Immagine che contiene testo, schermata, diagramma, linea&#10;&#10;Descrizione generata automaticamente">
            <a:extLst>
              <a:ext uri="{FF2B5EF4-FFF2-40B4-BE49-F238E27FC236}">
                <a16:creationId xmlns:a16="http://schemas.microsoft.com/office/drawing/2014/main" id="{FE073C28-56EF-AA79-1437-E51EBA2CCA12}"/>
              </a:ext>
            </a:extLst>
          </p:cNvPr>
          <p:cNvPicPr>
            <a:picLocks noChangeAspect="1"/>
          </p:cNvPicPr>
          <p:nvPr/>
        </p:nvPicPr>
        <p:blipFill>
          <a:blip r:embed="rId3"/>
          <a:stretch>
            <a:fillRect/>
          </a:stretch>
        </p:blipFill>
        <p:spPr>
          <a:xfrm>
            <a:off x="1087974" y="1857225"/>
            <a:ext cx="4437269" cy="3494935"/>
          </a:xfrm>
          <a:prstGeom prst="rect">
            <a:avLst/>
          </a:prstGeom>
        </p:spPr>
      </p:pic>
      <p:pic>
        <p:nvPicPr>
          <p:cNvPr id="2" name="Immagine 1" descr="Immagine che contiene testo, schermata, diagramma, Diagramma&#10;&#10;Descrizione generata automaticamente">
            <a:extLst>
              <a:ext uri="{FF2B5EF4-FFF2-40B4-BE49-F238E27FC236}">
                <a16:creationId xmlns:a16="http://schemas.microsoft.com/office/drawing/2014/main" id="{B7435F65-445B-7AA8-02BD-C378461F0492}"/>
              </a:ext>
            </a:extLst>
          </p:cNvPr>
          <p:cNvPicPr>
            <a:picLocks noChangeAspect="1"/>
          </p:cNvPicPr>
          <p:nvPr/>
        </p:nvPicPr>
        <p:blipFill>
          <a:blip r:embed="rId4"/>
          <a:stretch>
            <a:fillRect/>
          </a:stretch>
        </p:blipFill>
        <p:spPr>
          <a:xfrm>
            <a:off x="6397678" y="1857227"/>
            <a:ext cx="4422687" cy="3487039"/>
          </a:xfrm>
          <a:prstGeom prst="rect">
            <a:avLst/>
          </a:prstGeom>
        </p:spPr>
      </p:pic>
      <p:sp>
        <p:nvSpPr>
          <p:cNvPr id="10" name="Title 1">
            <a:extLst>
              <a:ext uri="{FF2B5EF4-FFF2-40B4-BE49-F238E27FC236}">
                <a16:creationId xmlns:a16="http://schemas.microsoft.com/office/drawing/2014/main" id="{EDB54C93-45B5-35AA-CF66-0E11611BCED0}"/>
              </a:ext>
            </a:extLst>
          </p:cNvPr>
          <p:cNvSpPr txBox="1">
            <a:spLocks/>
          </p:cNvSpPr>
          <p:nvPr/>
        </p:nvSpPr>
        <p:spPr>
          <a:xfrm>
            <a:off x="3348681" y="5573499"/>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14. Learning Curves and Accuracy on MONK2</a:t>
            </a:r>
          </a:p>
        </p:txBody>
      </p:sp>
    </p:spTree>
    <p:extLst>
      <p:ext uri="{BB962C8B-B14F-4D97-AF65-F5344CB8AC3E}">
        <p14:creationId xmlns:p14="http://schemas.microsoft.com/office/powerpoint/2010/main" val="108700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37072-7A43-C2E3-3BE0-C72BCB813C4E}"/>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76319B-FEA3-76C1-152A-4CB99062B970}"/>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8DC64C2B-B6DF-CE37-492C-5729A0460B70}"/>
              </a:ext>
            </a:extLst>
          </p:cNvPr>
          <p:cNvSpPr>
            <a:spLocks noGrp="1"/>
          </p:cNvSpPr>
          <p:nvPr>
            <p:ph type="sldNum" sz="quarter" idx="12"/>
          </p:nvPr>
        </p:nvSpPr>
        <p:spPr/>
        <p:txBody>
          <a:bodyPr/>
          <a:lstStyle/>
          <a:p>
            <a:fld id="{5C669C2E-F782-43EC-BC06-482C7270B9FB}" type="slidenum">
              <a:rPr lang="it-IT" smtClean="0"/>
              <a:t>19</a:t>
            </a:fld>
            <a:endParaRPr lang="it-IT"/>
          </a:p>
        </p:txBody>
      </p:sp>
      <p:pic>
        <p:nvPicPr>
          <p:cNvPr id="7" name="Content Placeholder 24" descr="A screen shot of a graph&#10;&#10;Description automatically generated">
            <a:extLst>
              <a:ext uri="{FF2B5EF4-FFF2-40B4-BE49-F238E27FC236}">
                <a16:creationId xmlns:a16="http://schemas.microsoft.com/office/drawing/2014/main" id="{C0164B9E-F9DC-9609-4089-711AB45821B0}"/>
              </a:ext>
            </a:extLst>
          </p:cNvPr>
          <p:cNvPicPr>
            <a:picLocks noGrp="1" noChangeAspect="1"/>
          </p:cNvPicPr>
          <p:nvPr>
            <p:ph idx="1"/>
          </p:nvPr>
        </p:nvPicPr>
        <p:blipFill>
          <a:blip r:embed="rId2"/>
          <a:stretch>
            <a:fillRect/>
          </a:stretch>
        </p:blipFill>
        <p:spPr>
          <a:xfrm>
            <a:off x="4240501" y="2953692"/>
            <a:ext cx="3600450" cy="2647950"/>
          </a:xfrm>
        </p:spPr>
      </p:pic>
      <p:sp>
        <p:nvSpPr>
          <p:cNvPr id="9" name="Title 8">
            <a:extLst>
              <a:ext uri="{FF2B5EF4-FFF2-40B4-BE49-F238E27FC236}">
                <a16:creationId xmlns:a16="http://schemas.microsoft.com/office/drawing/2014/main" id="{16BB1AC2-9FC7-C9AC-8E4A-014EFF77DDCD}"/>
              </a:ext>
            </a:extLst>
          </p:cNvPr>
          <p:cNvSpPr>
            <a:spLocks noGrp="1"/>
          </p:cNvSpPr>
          <p:nvPr>
            <p:ph type="title"/>
          </p:nvPr>
        </p:nvSpPr>
        <p:spPr>
          <a:xfrm>
            <a:off x="734663" y="396607"/>
            <a:ext cx="8891337" cy="703933"/>
          </a:xfrm>
        </p:spPr>
        <p:txBody>
          <a:bodyPr>
            <a:normAutofit fontScale="90000"/>
          </a:bodyPr>
          <a:lstStyle/>
          <a:p>
            <a:br>
              <a:rPr lang="en-GB"/>
            </a:br>
            <a:r>
              <a:rPr lang="en-GB">
                <a:ea typeface="+mj-lt"/>
                <a:cs typeface="+mj-lt"/>
              </a:rPr>
              <a:t>Monk Results – </a:t>
            </a:r>
            <a:r>
              <a:rPr lang="en-GB" err="1">
                <a:ea typeface="+mj-lt"/>
                <a:cs typeface="+mj-lt"/>
              </a:rPr>
              <a:t>Pytorch</a:t>
            </a:r>
            <a:br>
              <a:rPr lang="en-GB"/>
            </a:br>
            <a:r>
              <a:rPr lang="en-GB"/>
              <a:t>                     </a:t>
            </a:r>
            <a:r>
              <a:rPr lang="en-GB" sz="1600">
                <a:latin typeface="Times New Roman"/>
                <a:cs typeface="Times New Roman"/>
              </a:rPr>
              <a:t>MSE                                                                                                                        Accuracy</a:t>
            </a:r>
          </a:p>
        </p:txBody>
      </p:sp>
      <p:graphicFrame>
        <p:nvGraphicFramePr>
          <p:cNvPr id="15" name="Content Placeholder 10">
            <a:extLst>
              <a:ext uri="{FF2B5EF4-FFF2-40B4-BE49-F238E27FC236}">
                <a16:creationId xmlns:a16="http://schemas.microsoft.com/office/drawing/2014/main" id="{FFF0024D-6D6C-198E-C55D-A387A4348D2B}"/>
              </a:ext>
            </a:extLst>
          </p:cNvPr>
          <p:cNvGraphicFramePr>
            <a:graphicFrameLocks/>
          </p:cNvGraphicFramePr>
          <p:nvPr>
            <p:extLst>
              <p:ext uri="{D42A27DB-BD31-4B8C-83A1-F6EECF244321}">
                <p14:modId xmlns:p14="http://schemas.microsoft.com/office/powerpoint/2010/main" val="3642710474"/>
              </p:ext>
            </p:extLst>
          </p:nvPr>
        </p:nvGraphicFramePr>
        <p:xfrm>
          <a:off x="786936" y="1609873"/>
          <a:ext cx="10477998" cy="3772401"/>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772401">
                <a:tc>
                  <a:txBody>
                    <a:bodyPr/>
                    <a:lstStyle/>
                    <a:p>
                      <a:r>
                        <a:rPr lang="en-GB" sz="1600">
                          <a:solidFill>
                            <a:schemeClr val="tx1"/>
                          </a:solidFill>
                          <a:latin typeface="Times New Roman"/>
                        </a:rPr>
                        <a:t>Monk3 (reg)</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3" name="Immagine 2" descr="Immagine che contiene testo, schermata, diagramma, Diagramma&#10;&#10;Descrizione generata automaticamente">
            <a:extLst>
              <a:ext uri="{FF2B5EF4-FFF2-40B4-BE49-F238E27FC236}">
                <a16:creationId xmlns:a16="http://schemas.microsoft.com/office/drawing/2014/main" id="{CDBC9F76-A1BE-6C9F-89F0-DC3101189C56}"/>
              </a:ext>
            </a:extLst>
          </p:cNvPr>
          <p:cNvPicPr>
            <a:picLocks noChangeAspect="1"/>
          </p:cNvPicPr>
          <p:nvPr/>
        </p:nvPicPr>
        <p:blipFill>
          <a:blip r:embed="rId3"/>
          <a:stretch>
            <a:fillRect/>
          </a:stretch>
        </p:blipFill>
        <p:spPr>
          <a:xfrm>
            <a:off x="1027934" y="1916449"/>
            <a:ext cx="4470483" cy="3447557"/>
          </a:xfrm>
          <a:prstGeom prst="rect">
            <a:avLst/>
          </a:prstGeom>
        </p:spPr>
      </p:pic>
      <p:pic>
        <p:nvPicPr>
          <p:cNvPr id="2" name="Immagine 1" descr="Immagine che contiene testo, schermata, linea, diagramma&#10;&#10;Descrizione generata automaticamente">
            <a:extLst>
              <a:ext uri="{FF2B5EF4-FFF2-40B4-BE49-F238E27FC236}">
                <a16:creationId xmlns:a16="http://schemas.microsoft.com/office/drawing/2014/main" id="{6CBA917F-F792-D0E2-D84A-223674864138}"/>
              </a:ext>
            </a:extLst>
          </p:cNvPr>
          <p:cNvPicPr>
            <a:picLocks noChangeAspect="1"/>
          </p:cNvPicPr>
          <p:nvPr/>
        </p:nvPicPr>
        <p:blipFill>
          <a:blip r:embed="rId4"/>
          <a:stretch>
            <a:fillRect/>
          </a:stretch>
        </p:blipFill>
        <p:spPr>
          <a:xfrm>
            <a:off x="6379332" y="1798004"/>
            <a:ext cx="4463329" cy="3566003"/>
          </a:xfrm>
          <a:prstGeom prst="rect">
            <a:avLst/>
          </a:prstGeom>
        </p:spPr>
      </p:pic>
      <p:sp>
        <p:nvSpPr>
          <p:cNvPr id="10" name="Title 1">
            <a:extLst>
              <a:ext uri="{FF2B5EF4-FFF2-40B4-BE49-F238E27FC236}">
                <a16:creationId xmlns:a16="http://schemas.microsoft.com/office/drawing/2014/main" id="{A5271C9D-E071-2DBE-44A6-3221F7475E04}"/>
              </a:ext>
            </a:extLst>
          </p:cNvPr>
          <p:cNvSpPr txBox="1">
            <a:spLocks/>
          </p:cNvSpPr>
          <p:nvPr/>
        </p:nvSpPr>
        <p:spPr>
          <a:xfrm>
            <a:off x="3348681" y="5573499"/>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15. Learning Curves and Accuracy on MONK3.</a:t>
            </a:r>
          </a:p>
        </p:txBody>
      </p:sp>
    </p:spTree>
    <p:extLst>
      <p:ext uri="{BB962C8B-B14F-4D97-AF65-F5344CB8AC3E}">
        <p14:creationId xmlns:p14="http://schemas.microsoft.com/office/powerpoint/2010/main" val="195650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C99D4B-B733-7822-7AF5-5FEC43477384}"/>
              </a:ext>
            </a:extLst>
          </p:cNvPr>
          <p:cNvSpPr>
            <a:spLocks noGrp="1"/>
          </p:cNvSpPr>
          <p:nvPr>
            <p:ph type="ctrTitle"/>
          </p:nvPr>
        </p:nvSpPr>
        <p:spPr>
          <a:xfrm>
            <a:off x="-2171126" y="200421"/>
            <a:ext cx="9144000" cy="677313"/>
          </a:xfrm>
        </p:spPr>
        <p:txBody>
          <a:bodyPr>
            <a:normAutofit/>
          </a:bodyPr>
          <a:lstStyle/>
          <a:p>
            <a:r>
              <a:rPr lang="it-IT" sz="2500" err="1">
                <a:latin typeface="Times New Roman"/>
                <a:cs typeface="Times New Roman"/>
              </a:rPr>
              <a:t>Our</a:t>
            </a:r>
            <a:r>
              <a:rPr lang="it-IT" sz="2500">
                <a:latin typeface="Times New Roman"/>
                <a:cs typeface="Times New Roman"/>
              </a:rPr>
              <a:t> </a:t>
            </a:r>
            <a:r>
              <a:rPr lang="it-IT" sz="2500" err="1">
                <a:latin typeface="Times New Roman"/>
                <a:cs typeface="Times New Roman"/>
              </a:rPr>
              <a:t>contributions</a:t>
            </a:r>
            <a:r>
              <a:rPr lang="it-IT" sz="2500">
                <a:latin typeface="Times New Roman"/>
                <a:cs typeface="Times New Roman"/>
              </a:rPr>
              <a:t> and </a:t>
            </a:r>
            <a:r>
              <a:rPr lang="it-IT" sz="2500" err="1">
                <a:latin typeface="Times New Roman"/>
                <a:cs typeface="Times New Roman"/>
              </a:rPr>
              <a:t>method</a:t>
            </a:r>
            <a:endParaRPr lang="en-US" sz="2500">
              <a:latin typeface="Times New Roman"/>
              <a:cs typeface="Times New Roman"/>
            </a:endParaRPr>
          </a:p>
        </p:txBody>
      </p:sp>
      <p:sp>
        <p:nvSpPr>
          <p:cNvPr id="3" name="Sottotitolo 2">
            <a:extLst>
              <a:ext uri="{FF2B5EF4-FFF2-40B4-BE49-F238E27FC236}">
                <a16:creationId xmlns:a16="http://schemas.microsoft.com/office/drawing/2014/main" id="{A3958794-BF8A-63CD-3EA3-E9077A51878A}"/>
              </a:ext>
            </a:extLst>
          </p:cNvPr>
          <p:cNvSpPr>
            <a:spLocks noGrp="1"/>
          </p:cNvSpPr>
          <p:nvPr>
            <p:ph type="subTitle" idx="1"/>
          </p:nvPr>
        </p:nvSpPr>
        <p:spPr>
          <a:xfrm>
            <a:off x="557921" y="1230351"/>
            <a:ext cx="10798775" cy="4976126"/>
          </a:xfrm>
        </p:spPr>
        <p:txBody>
          <a:bodyPr vert="horz" lIns="91440" tIns="45720" rIns="91440" bIns="45720" rtlCol="0" anchor="t">
            <a:noAutofit/>
          </a:bodyPr>
          <a:lstStyle/>
          <a:p>
            <a:pPr algn="just">
              <a:lnSpc>
                <a:spcPct val="100000"/>
              </a:lnSpc>
            </a:pPr>
            <a:r>
              <a:rPr lang="it-IT" sz="1800" err="1">
                <a:latin typeface="Times New Roman"/>
                <a:cs typeface="Times New Roman"/>
              </a:rPr>
              <a:t>All</a:t>
            </a:r>
            <a:r>
              <a:rPr lang="it-IT" sz="1800">
                <a:latin typeface="Times New Roman"/>
                <a:cs typeface="Times New Roman"/>
              </a:rPr>
              <a:t> code </a:t>
            </a:r>
            <a:r>
              <a:rPr lang="it-IT" sz="1800" err="1">
                <a:latin typeface="Times New Roman"/>
                <a:cs typeface="Times New Roman"/>
              </a:rPr>
              <a:t>is</a:t>
            </a:r>
            <a:r>
              <a:rPr lang="it-IT" sz="1800">
                <a:latin typeface="Times New Roman"/>
                <a:cs typeface="Times New Roman"/>
              </a:rPr>
              <a:t> </a:t>
            </a:r>
            <a:r>
              <a:rPr lang="it-IT" sz="1800" err="1">
                <a:latin typeface="Times New Roman"/>
                <a:cs typeface="Times New Roman"/>
              </a:rPr>
              <a:t>developed</a:t>
            </a:r>
            <a:r>
              <a:rPr lang="it-IT" sz="1800">
                <a:latin typeface="Times New Roman"/>
                <a:cs typeface="Times New Roman"/>
              </a:rPr>
              <a:t> </a:t>
            </a:r>
            <a:r>
              <a:rPr lang="it-IT" sz="1800" err="1">
                <a:latin typeface="Times New Roman"/>
                <a:cs typeface="Times New Roman"/>
              </a:rPr>
              <a:t>using</a:t>
            </a:r>
            <a:r>
              <a:rPr lang="it-IT" sz="1800">
                <a:latin typeface="Times New Roman"/>
                <a:cs typeface="Times New Roman"/>
              </a:rPr>
              <a:t> </a:t>
            </a:r>
            <a:r>
              <a:rPr lang="it-IT" sz="1800" err="1">
                <a:latin typeface="Times New Roman"/>
                <a:cs typeface="Times New Roman"/>
              </a:rPr>
              <a:t>python</a:t>
            </a:r>
            <a:r>
              <a:rPr lang="it-IT" sz="1800">
                <a:latin typeface="Times New Roman"/>
                <a:cs typeface="Times New Roman"/>
              </a:rPr>
              <a:t> </a:t>
            </a:r>
            <a:r>
              <a:rPr lang="it-IT" sz="1800" err="1">
                <a:latin typeface="Times New Roman"/>
                <a:cs typeface="Times New Roman"/>
              </a:rPr>
              <a:t>version</a:t>
            </a:r>
            <a:r>
              <a:rPr lang="it-IT" sz="1800">
                <a:latin typeface="Times New Roman"/>
                <a:cs typeface="Times New Roman"/>
              </a:rPr>
              <a:t> 3.10.</a:t>
            </a:r>
            <a:endParaRPr lang="en-US" sz="1800"/>
          </a:p>
          <a:p>
            <a:pPr marL="342900" indent="-342900" algn="just">
              <a:lnSpc>
                <a:spcPct val="100000"/>
              </a:lnSpc>
              <a:buFont typeface="Arial" panose="020B0604020202020204" pitchFamily="34" charset="0"/>
              <a:buChar char="•"/>
            </a:pPr>
            <a:r>
              <a:rPr lang="en-US" sz="1800">
                <a:latin typeface="Times New Roman"/>
                <a:cs typeface="Times New Roman"/>
              </a:rPr>
              <a:t>For plotting we used </a:t>
            </a:r>
            <a:r>
              <a:rPr lang="en-US" sz="1800">
                <a:latin typeface="Consolas"/>
                <a:cs typeface="Times New Roman"/>
              </a:rPr>
              <a:t>matplotlib[1]</a:t>
            </a:r>
            <a:r>
              <a:rPr lang="en-US" sz="1800">
                <a:latin typeface="Times New Roman"/>
                <a:cs typeface="Times New Roman"/>
              </a:rPr>
              <a:t>.</a:t>
            </a:r>
          </a:p>
          <a:p>
            <a:pPr marL="342900" indent="-342900" algn="just">
              <a:lnSpc>
                <a:spcPct val="100000"/>
              </a:lnSpc>
              <a:buFont typeface="Arial" panose="020B0604020202020204" pitchFamily="34" charset="0"/>
              <a:buChar char="•"/>
            </a:pPr>
            <a:r>
              <a:rPr lang="en-US" sz="1800">
                <a:latin typeface="Times New Roman"/>
                <a:cs typeface="Times New Roman"/>
              </a:rPr>
              <a:t>For numerical operation we used </a:t>
            </a:r>
            <a:r>
              <a:rPr lang="en-US" sz="1800" err="1">
                <a:latin typeface="Consolas"/>
                <a:ea typeface="Cascadia Code" panose="020B0609020000020004" pitchFamily="49" charset="0"/>
                <a:cs typeface="Times New Roman"/>
              </a:rPr>
              <a:t>numpy</a:t>
            </a:r>
            <a:r>
              <a:rPr lang="en-US" sz="1800">
                <a:latin typeface="Consolas"/>
                <a:cs typeface="Times New Roman"/>
              </a:rPr>
              <a:t>[2]</a:t>
            </a:r>
            <a:r>
              <a:rPr lang="en-US" sz="1800">
                <a:latin typeface="Times New Roman"/>
                <a:cs typeface="Times New Roman"/>
              </a:rPr>
              <a:t>.</a:t>
            </a:r>
          </a:p>
          <a:p>
            <a:pPr marL="342900" indent="-342900" algn="just">
              <a:lnSpc>
                <a:spcPct val="100000"/>
              </a:lnSpc>
              <a:buFont typeface="Arial" panose="020B0604020202020204" pitchFamily="34" charset="0"/>
              <a:buChar char="•"/>
            </a:pPr>
            <a:r>
              <a:rPr lang="en-US" sz="1800">
                <a:latin typeface="Times New Roman"/>
                <a:cs typeface="Times New Roman"/>
              </a:rPr>
              <a:t>For data manipulation we used</a:t>
            </a:r>
            <a:r>
              <a:rPr lang="en-US" sz="1800">
                <a:latin typeface="Consolas"/>
                <a:cs typeface="Times New Roman"/>
              </a:rPr>
              <a:t> pandas[3].</a:t>
            </a:r>
          </a:p>
          <a:p>
            <a:pPr marL="342900" indent="-342900" algn="just">
              <a:lnSpc>
                <a:spcPct val="100000"/>
              </a:lnSpc>
              <a:buFont typeface="Arial" panose="020B0604020202020204" pitchFamily="34" charset="0"/>
              <a:buChar char="•"/>
            </a:pPr>
            <a:r>
              <a:rPr lang="en-US" sz="1800">
                <a:latin typeface="Times New Roman"/>
                <a:cs typeface="Times New Roman"/>
              </a:rPr>
              <a:t>We chose to employ Object-Oriented Programming (OOP) to construct an API that could expedite model building and delve into the various tools' functionalities more deeply.</a:t>
            </a:r>
          </a:p>
          <a:p>
            <a:pPr marL="342900" indent="-342900" algn="just">
              <a:lnSpc>
                <a:spcPct val="100000"/>
              </a:lnSpc>
              <a:buFont typeface="Arial" panose="020B0604020202020204" pitchFamily="34" charset="0"/>
              <a:buChar char="•"/>
            </a:pPr>
            <a:r>
              <a:rPr lang="en-US" sz="1800">
                <a:latin typeface="Times New Roman"/>
                <a:cs typeface="Times New Roman"/>
              </a:rPr>
              <a:t>As mentioned in the introduction, whenever possible, we refrained from mixing the functions and methods of different tools. Consequently, we manually implemented certain functionalities that were not available in specific tools. For instance, we wrote the code for </a:t>
            </a:r>
            <a:r>
              <a:rPr lang="en-US" sz="1800" i="1" err="1">
                <a:latin typeface="Times New Roman"/>
                <a:cs typeface="Times New Roman"/>
              </a:rPr>
              <a:t>GridSearch</a:t>
            </a:r>
            <a:r>
              <a:rPr lang="en-US" sz="1800">
                <a:latin typeface="Times New Roman"/>
                <a:cs typeface="Times New Roman"/>
              </a:rPr>
              <a:t> in </a:t>
            </a:r>
            <a:r>
              <a:rPr lang="en-US" sz="1800" err="1">
                <a:latin typeface="Times New Roman"/>
                <a:cs typeface="Times New Roman"/>
              </a:rPr>
              <a:t>Keras</a:t>
            </a:r>
            <a:r>
              <a:rPr lang="en-US" sz="1800">
                <a:latin typeface="Consolas"/>
                <a:cs typeface="Times New Roman"/>
              </a:rPr>
              <a:t>[4]</a:t>
            </a:r>
            <a:r>
              <a:rPr lang="en-US" sz="1800">
                <a:latin typeface="Times New Roman"/>
                <a:cs typeface="Times New Roman"/>
              </a:rPr>
              <a:t> since it wasn't available. Same choice for </a:t>
            </a:r>
            <a:r>
              <a:rPr lang="en-US" sz="1800" i="1" err="1">
                <a:latin typeface="Times New Roman"/>
                <a:cs typeface="Times New Roman"/>
              </a:rPr>
              <a:t>EarlyStopping</a:t>
            </a:r>
            <a:r>
              <a:rPr lang="en-US" sz="1800">
                <a:latin typeface="Times New Roman"/>
                <a:cs typeface="Times New Roman"/>
              </a:rPr>
              <a:t>, manually implemented in </a:t>
            </a:r>
            <a:r>
              <a:rPr lang="en-US" sz="1800" err="1">
                <a:latin typeface="Times New Roman"/>
                <a:cs typeface="Times New Roman"/>
              </a:rPr>
              <a:t>Pytorch</a:t>
            </a:r>
            <a:r>
              <a:rPr lang="en-US" sz="1800">
                <a:latin typeface="Consolas"/>
                <a:cs typeface="Times New Roman"/>
              </a:rPr>
              <a:t>[5]</a:t>
            </a:r>
            <a:r>
              <a:rPr lang="en-US" sz="1800">
                <a:latin typeface="Times New Roman"/>
                <a:cs typeface="Times New Roman"/>
              </a:rPr>
              <a:t>.</a:t>
            </a:r>
          </a:p>
          <a:p>
            <a:pPr marL="342900" indent="-342900" algn="just">
              <a:lnSpc>
                <a:spcPct val="100000"/>
              </a:lnSpc>
              <a:buFont typeface="Arial" panose="020B0604020202020204" pitchFamily="34" charset="0"/>
              <a:buChar char="•"/>
            </a:pPr>
            <a:r>
              <a:rPr lang="en-US" sz="1800">
                <a:latin typeface="Times New Roman"/>
                <a:cs typeface="Times New Roman"/>
              </a:rPr>
              <a:t>Moreover, for the </a:t>
            </a:r>
            <a:r>
              <a:rPr lang="en-US" sz="1800" err="1">
                <a:latin typeface="Times New Roman"/>
                <a:cs typeface="Times New Roman"/>
              </a:rPr>
              <a:t>GridSearch</a:t>
            </a:r>
            <a:r>
              <a:rPr lang="en-US" sz="1800">
                <a:latin typeface="Times New Roman"/>
                <a:cs typeface="Times New Roman"/>
              </a:rPr>
              <a:t> we chose to use it in two-steps: </a:t>
            </a:r>
            <a:r>
              <a:rPr lang="en-GB" sz="1800">
                <a:latin typeface="Times New Roman"/>
                <a:cs typeface="Times New Roman"/>
              </a:rPr>
              <a:t>first</a:t>
            </a:r>
            <a:r>
              <a:rPr lang="en-GB" sz="1800" i="1">
                <a:latin typeface="Times New Roman"/>
                <a:cs typeface="Times New Roman"/>
              </a:rPr>
              <a:t> Randomized </a:t>
            </a:r>
            <a:r>
              <a:rPr lang="en-GB" sz="1800" i="1" err="1">
                <a:latin typeface="Times New Roman"/>
                <a:cs typeface="Times New Roman"/>
              </a:rPr>
              <a:t>GridSearch</a:t>
            </a:r>
            <a:r>
              <a:rPr lang="en-GB" sz="1800">
                <a:latin typeface="Times New Roman"/>
                <a:cs typeface="Times New Roman"/>
              </a:rPr>
              <a:t> to capture most interesting intervals and then, after that, an</a:t>
            </a:r>
            <a:r>
              <a:rPr lang="en-GB" sz="1800" i="1">
                <a:latin typeface="Times New Roman"/>
                <a:cs typeface="Times New Roman"/>
              </a:rPr>
              <a:t> Exhaustive </a:t>
            </a:r>
            <a:r>
              <a:rPr lang="en-GB" sz="1800" i="1" err="1">
                <a:latin typeface="Times New Roman"/>
                <a:cs typeface="Times New Roman"/>
              </a:rPr>
              <a:t>GridSearch</a:t>
            </a:r>
            <a:r>
              <a:rPr lang="en-GB" sz="1800">
                <a:latin typeface="Times New Roman"/>
                <a:cs typeface="Times New Roman"/>
              </a:rPr>
              <a:t> to obtain final hyperparameters.</a:t>
            </a:r>
          </a:p>
          <a:p>
            <a:pPr marL="285750" indent="-285750" algn="just">
              <a:buFont typeface="Arial" panose="020B0604020202020204" pitchFamily="34" charset="0"/>
              <a:buChar char="•"/>
            </a:pPr>
            <a:r>
              <a:rPr lang="en-GB" sz="1800">
                <a:latin typeface="Times New Roman"/>
                <a:cs typeface="Times New Roman"/>
              </a:rPr>
              <a:t>As already mentioned, we built Neural Networks and SVM models. Regarding the NN, next slide we'll list our most important choices, considering that all share same structure.</a:t>
            </a:r>
          </a:p>
          <a:p>
            <a:pPr marL="342900" indent="-342900" algn="just">
              <a:lnSpc>
                <a:spcPct val="100000"/>
              </a:lnSpc>
              <a:buFont typeface="Arial" panose="020B0604020202020204" pitchFamily="34" charset="0"/>
              <a:buChar char="•"/>
            </a:pPr>
            <a:endParaRPr lang="en-US" sz="1700">
              <a:latin typeface="Times New Roman"/>
              <a:cs typeface="Times New Roman"/>
            </a:endParaRPr>
          </a:p>
        </p:txBody>
      </p:sp>
      <p:sp>
        <p:nvSpPr>
          <p:cNvPr id="4" name="Slide Number Placeholder 3">
            <a:extLst>
              <a:ext uri="{FF2B5EF4-FFF2-40B4-BE49-F238E27FC236}">
                <a16:creationId xmlns:a16="http://schemas.microsoft.com/office/drawing/2014/main" id="{00AD8A8E-E696-4621-E2E4-58B8A68137B8}"/>
              </a:ext>
            </a:extLst>
          </p:cNvPr>
          <p:cNvSpPr>
            <a:spLocks noGrp="1"/>
          </p:cNvSpPr>
          <p:nvPr>
            <p:ph type="sldNum" sz="quarter" idx="12"/>
          </p:nvPr>
        </p:nvSpPr>
        <p:spPr/>
        <p:txBody>
          <a:bodyPr/>
          <a:lstStyle/>
          <a:p>
            <a:fld id="{5C669C2E-F782-43EC-BC06-482C7270B9FB}" type="slidenum">
              <a:rPr lang="it-IT" smtClean="0"/>
              <a:t>2</a:t>
            </a:fld>
            <a:endParaRPr lang="en-GB"/>
          </a:p>
        </p:txBody>
      </p:sp>
      <p:sp>
        <p:nvSpPr>
          <p:cNvPr id="5" name="Footer Placeholder 4">
            <a:extLst>
              <a:ext uri="{FF2B5EF4-FFF2-40B4-BE49-F238E27FC236}">
                <a16:creationId xmlns:a16="http://schemas.microsoft.com/office/drawing/2014/main" id="{B4A15985-B05D-6773-20B6-8AA577B8C786}"/>
              </a:ext>
            </a:extLst>
          </p:cNvPr>
          <p:cNvSpPr>
            <a:spLocks noGrp="1"/>
          </p:cNvSpPr>
          <p:nvPr>
            <p:ph type="ftr" sz="quarter" idx="11"/>
          </p:nvPr>
        </p:nvSpPr>
        <p:spPr/>
        <p:txBody>
          <a:bodyPr/>
          <a:lstStyle/>
          <a:p>
            <a:r>
              <a:rPr lang="en-GB"/>
              <a:t>Baccheschi, Chelhi, Panzani</a:t>
            </a:r>
          </a:p>
        </p:txBody>
      </p:sp>
    </p:spTree>
    <p:extLst>
      <p:ext uri="{BB962C8B-B14F-4D97-AF65-F5344CB8AC3E}">
        <p14:creationId xmlns:p14="http://schemas.microsoft.com/office/powerpoint/2010/main" val="1801546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BDBC1-4AB8-F3C2-226B-A4F2A8715C8D}"/>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1616DED-E584-787C-9881-99F1225F5204}"/>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5962BC62-0424-50CA-F548-26CBB44FE5E9}"/>
              </a:ext>
            </a:extLst>
          </p:cNvPr>
          <p:cNvSpPr>
            <a:spLocks noGrp="1"/>
          </p:cNvSpPr>
          <p:nvPr>
            <p:ph type="sldNum" sz="quarter" idx="12"/>
          </p:nvPr>
        </p:nvSpPr>
        <p:spPr/>
        <p:txBody>
          <a:bodyPr/>
          <a:lstStyle/>
          <a:p>
            <a:fld id="{5C669C2E-F782-43EC-BC06-482C7270B9FB}" type="slidenum">
              <a:rPr lang="it-IT" smtClean="0"/>
              <a:t>20</a:t>
            </a:fld>
            <a:endParaRPr lang="it-IT"/>
          </a:p>
        </p:txBody>
      </p:sp>
      <p:pic>
        <p:nvPicPr>
          <p:cNvPr id="7" name="Content Placeholder 24" descr="A screen shot of a graph&#10;&#10;Description automatically generated">
            <a:extLst>
              <a:ext uri="{FF2B5EF4-FFF2-40B4-BE49-F238E27FC236}">
                <a16:creationId xmlns:a16="http://schemas.microsoft.com/office/drawing/2014/main" id="{667A7A90-92A5-2322-1C8E-69DADDD6122E}"/>
              </a:ext>
            </a:extLst>
          </p:cNvPr>
          <p:cNvPicPr>
            <a:picLocks noGrp="1" noChangeAspect="1"/>
          </p:cNvPicPr>
          <p:nvPr>
            <p:ph idx="1"/>
          </p:nvPr>
        </p:nvPicPr>
        <p:blipFill>
          <a:blip r:embed="rId2"/>
          <a:stretch>
            <a:fillRect/>
          </a:stretch>
        </p:blipFill>
        <p:spPr>
          <a:xfrm>
            <a:off x="4240501" y="2953692"/>
            <a:ext cx="3600450" cy="2647950"/>
          </a:xfrm>
        </p:spPr>
      </p:pic>
      <p:sp>
        <p:nvSpPr>
          <p:cNvPr id="9" name="Title 8">
            <a:extLst>
              <a:ext uri="{FF2B5EF4-FFF2-40B4-BE49-F238E27FC236}">
                <a16:creationId xmlns:a16="http://schemas.microsoft.com/office/drawing/2014/main" id="{9450E695-1C91-E57B-0E85-7A779B021975}"/>
              </a:ext>
            </a:extLst>
          </p:cNvPr>
          <p:cNvSpPr>
            <a:spLocks noGrp="1"/>
          </p:cNvSpPr>
          <p:nvPr>
            <p:ph type="title"/>
          </p:nvPr>
        </p:nvSpPr>
        <p:spPr>
          <a:xfrm>
            <a:off x="734663" y="396607"/>
            <a:ext cx="8891337" cy="703933"/>
          </a:xfrm>
        </p:spPr>
        <p:txBody>
          <a:bodyPr>
            <a:normAutofit fontScale="90000"/>
          </a:bodyPr>
          <a:lstStyle/>
          <a:p>
            <a:br>
              <a:rPr lang="en-GB"/>
            </a:br>
            <a:r>
              <a:rPr lang="en-GB">
                <a:ea typeface="+mj-lt"/>
                <a:cs typeface="+mj-lt"/>
              </a:rPr>
              <a:t>Monk Results – </a:t>
            </a:r>
            <a:r>
              <a:rPr lang="en-GB" err="1">
                <a:ea typeface="+mj-lt"/>
                <a:cs typeface="+mj-lt"/>
              </a:rPr>
              <a:t>Pytorch</a:t>
            </a:r>
            <a:br>
              <a:rPr lang="en-GB"/>
            </a:br>
            <a:r>
              <a:rPr lang="en-GB"/>
              <a:t>                     </a:t>
            </a:r>
            <a:r>
              <a:rPr lang="en-GB" sz="1600">
                <a:latin typeface="Times New Roman"/>
                <a:cs typeface="Times New Roman"/>
              </a:rPr>
              <a:t>MSE                                                                                                                        Accuracy</a:t>
            </a:r>
          </a:p>
        </p:txBody>
      </p:sp>
      <p:graphicFrame>
        <p:nvGraphicFramePr>
          <p:cNvPr id="15" name="Content Placeholder 10">
            <a:extLst>
              <a:ext uri="{FF2B5EF4-FFF2-40B4-BE49-F238E27FC236}">
                <a16:creationId xmlns:a16="http://schemas.microsoft.com/office/drawing/2014/main" id="{B1C24D60-DDFD-28FF-6E9A-3884F99C65F7}"/>
              </a:ext>
            </a:extLst>
          </p:cNvPr>
          <p:cNvGraphicFramePr>
            <a:graphicFrameLocks/>
          </p:cNvGraphicFramePr>
          <p:nvPr>
            <p:extLst>
              <p:ext uri="{D42A27DB-BD31-4B8C-83A1-F6EECF244321}">
                <p14:modId xmlns:p14="http://schemas.microsoft.com/office/powerpoint/2010/main" val="451733859"/>
              </p:ext>
            </p:extLst>
          </p:nvPr>
        </p:nvGraphicFramePr>
        <p:xfrm>
          <a:off x="786936" y="1609873"/>
          <a:ext cx="10477998" cy="3772401"/>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772401">
                <a:tc>
                  <a:txBody>
                    <a:bodyPr/>
                    <a:lstStyle/>
                    <a:p>
                      <a:r>
                        <a:rPr lang="en-GB" sz="1600">
                          <a:solidFill>
                            <a:schemeClr val="tx1"/>
                          </a:solidFill>
                          <a:latin typeface="Times New Roman"/>
                        </a:rPr>
                        <a:t>Monk3(</a:t>
                      </a:r>
                      <a:r>
                        <a:rPr lang="en-GB" sz="1600" err="1">
                          <a:solidFill>
                            <a:schemeClr val="tx1"/>
                          </a:solidFill>
                          <a:latin typeface="Times New Roman"/>
                        </a:rPr>
                        <a:t>noreg</a:t>
                      </a:r>
                      <a:r>
                        <a:rPr lang="en-GB" sz="1600">
                          <a:solidFill>
                            <a:schemeClr val="tx1"/>
                          </a:solidFill>
                          <a:latin typeface="Times New Roman"/>
                        </a:rPr>
                        <a:t>)</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6" name="Immagine 5" descr="Immagine che contiene testo, schermata, diagramma, linea&#10;&#10;Descrizione generata automaticamente">
            <a:extLst>
              <a:ext uri="{FF2B5EF4-FFF2-40B4-BE49-F238E27FC236}">
                <a16:creationId xmlns:a16="http://schemas.microsoft.com/office/drawing/2014/main" id="{35793FB8-4203-F63B-D2C5-EB14BB4E09D3}"/>
              </a:ext>
            </a:extLst>
          </p:cNvPr>
          <p:cNvPicPr>
            <a:picLocks noChangeAspect="1"/>
          </p:cNvPicPr>
          <p:nvPr/>
        </p:nvPicPr>
        <p:blipFill>
          <a:blip r:embed="rId3"/>
          <a:stretch>
            <a:fillRect/>
          </a:stretch>
        </p:blipFill>
        <p:spPr>
          <a:xfrm>
            <a:off x="6314766" y="1738781"/>
            <a:ext cx="4584562" cy="3605484"/>
          </a:xfrm>
          <a:prstGeom prst="rect">
            <a:avLst/>
          </a:prstGeom>
        </p:spPr>
      </p:pic>
      <p:pic>
        <p:nvPicPr>
          <p:cNvPr id="10" name="Immagine 9" descr="Immagine che contiene testo, schermata, diagramma, Diagramma&#10;&#10;Descrizione generata automaticamente">
            <a:extLst>
              <a:ext uri="{FF2B5EF4-FFF2-40B4-BE49-F238E27FC236}">
                <a16:creationId xmlns:a16="http://schemas.microsoft.com/office/drawing/2014/main" id="{43C68BF2-A16F-DEC3-0617-DF9212231CE7}"/>
              </a:ext>
            </a:extLst>
          </p:cNvPr>
          <p:cNvPicPr>
            <a:picLocks noChangeAspect="1"/>
          </p:cNvPicPr>
          <p:nvPr/>
        </p:nvPicPr>
        <p:blipFill>
          <a:blip r:embed="rId4"/>
          <a:stretch>
            <a:fillRect/>
          </a:stretch>
        </p:blipFill>
        <p:spPr>
          <a:xfrm>
            <a:off x="1028277" y="1866110"/>
            <a:ext cx="4426634" cy="3483091"/>
          </a:xfrm>
          <a:prstGeom prst="rect">
            <a:avLst/>
          </a:prstGeom>
        </p:spPr>
      </p:pic>
      <p:sp>
        <p:nvSpPr>
          <p:cNvPr id="12" name="Title 1">
            <a:extLst>
              <a:ext uri="{FF2B5EF4-FFF2-40B4-BE49-F238E27FC236}">
                <a16:creationId xmlns:a16="http://schemas.microsoft.com/office/drawing/2014/main" id="{C56DECDF-2036-AE56-6AF6-1C7DA6AE6D5A}"/>
              </a:ext>
            </a:extLst>
          </p:cNvPr>
          <p:cNvSpPr txBox="1">
            <a:spLocks/>
          </p:cNvSpPr>
          <p:nvPr/>
        </p:nvSpPr>
        <p:spPr>
          <a:xfrm>
            <a:off x="1206843" y="5697067"/>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16. Learning Curves and Accuracy on MONK3. Note the higher </a:t>
            </a:r>
            <a:r>
              <a:rPr lang="en-GB" sz="1700" dirty="0" err="1">
                <a:latin typeface="Times New Roman"/>
                <a:cs typeface="Times New Roman"/>
              </a:rPr>
              <a:t>val</a:t>
            </a:r>
            <a:r>
              <a:rPr lang="en-GB" sz="1700" dirty="0">
                <a:latin typeface="Times New Roman"/>
                <a:cs typeface="Times New Roman"/>
              </a:rPr>
              <a:t> loss that is the result of the overfitting</a:t>
            </a:r>
          </a:p>
        </p:txBody>
      </p:sp>
    </p:spTree>
    <p:extLst>
      <p:ext uri="{BB962C8B-B14F-4D97-AF65-F5344CB8AC3E}">
        <p14:creationId xmlns:p14="http://schemas.microsoft.com/office/powerpoint/2010/main" val="348263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2112C-C29F-DB26-B3B5-501AB12A0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8AF58-8CAE-93BD-19C2-5C7AD3B23E38}"/>
              </a:ext>
            </a:extLst>
          </p:cNvPr>
          <p:cNvSpPr>
            <a:spLocks noGrp="1"/>
          </p:cNvSpPr>
          <p:nvPr>
            <p:ph type="title"/>
          </p:nvPr>
        </p:nvSpPr>
        <p:spPr>
          <a:xfrm>
            <a:off x="313038" y="4720"/>
            <a:ext cx="10515600" cy="1325563"/>
          </a:xfrm>
        </p:spPr>
        <p:txBody>
          <a:bodyPr>
            <a:normAutofit/>
          </a:bodyPr>
          <a:lstStyle/>
          <a:p>
            <a:r>
              <a:rPr lang="en-GB" sz="3200" b="1">
                <a:latin typeface="Arial"/>
                <a:cs typeface="Arial"/>
              </a:rPr>
              <a:t>CUP Validation schema: model selection NN </a:t>
            </a:r>
          </a:p>
        </p:txBody>
      </p:sp>
      <p:sp>
        <p:nvSpPr>
          <p:cNvPr id="3" name="Content Placeholder 2">
            <a:extLst>
              <a:ext uri="{FF2B5EF4-FFF2-40B4-BE49-F238E27FC236}">
                <a16:creationId xmlns:a16="http://schemas.microsoft.com/office/drawing/2014/main" id="{50F3DCA1-36DA-6754-0BA3-F5F75BEBC0F4}"/>
              </a:ext>
            </a:extLst>
          </p:cNvPr>
          <p:cNvSpPr>
            <a:spLocks noGrp="1"/>
          </p:cNvSpPr>
          <p:nvPr>
            <p:ph idx="1"/>
          </p:nvPr>
        </p:nvSpPr>
        <p:spPr>
          <a:xfrm>
            <a:off x="711912" y="1108506"/>
            <a:ext cx="10515600" cy="2437268"/>
          </a:xfrm>
        </p:spPr>
        <p:txBody>
          <a:bodyPr vert="horz" lIns="91440" tIns="45720" rIns="91440" bIns="45720" rtlCol="0" anchor="t">
            <a:normAutofit lnSpcReduction="10000"/>
          </a:bodyPr>
          <a:lstStyle/>
          <a:p>
            <a:r>
              <a:rPr lang="en-GB" sz="1800">
                <a:latin typeface="Times New Roman"/>
                <a:cs typeface="Arial"/>
              </a:rPr>
              <a:t>For the CUP, for the Neural Networks we decided to split dataset in 80% TR and 20% as our (internal) TS. We then performed </a:t>
            </a:r>
            <a:r>
              <a:rPr lang="en-GB" sz="1800" i="1">
                <a:latin typeface="Times New Roman"/>
                <a:cs typeface="Arial"/>
              </a:rPr>
              <a:t>Randomized </a:t>
            </a:r>
            <a:r>
              <a:rPr lang="en-GB" sz="1800">
                <a:latin typeface="Times New Roman"/>
                <a:cs typeface="Arial"/>
              </a:rPr>
              <a:t>and </a:t>
            </a:r>
            <a:r>
              <a:rPr lang="en-GB" sz="1800" i="1">
                <a:latin typeface="Times New Roman"/>
                <a:cs typeface="Arial"/>
              </a:rPr>
              <a:t>Exhaustive Grid Search</a:t>
            </a:r>
            <a:r>
              <a:rPr lang="en-GB" sz="1800">
                <a:latin typeface="Times New Roman"/>
                <a:cs typeface="Arial"/>
              </a:rPr>
              <a:t> in model selection phase, using </a:t>
            </a:r>
            <a:r>
              <a:rPr lang="en-GB" sz="1800" i="1">
                <a:latin typeface="Times New Roman"/>
                <a:cs typeface="Arial"/>
              </a:rPr>
              <a:t>K-Fold Validation</a:t>
            </a:r>
            <a:r>
              <a:rPr lang="en-GB" sz="1800">
                <a:latin typeface="Times New Roman"/>
                <a:cs typeface="Arial"/>
              </a:rPr>
              <a:t> (k=5) to search for the best hyperparameters. Hence, we retrained the found model on all data (without any folds and validation set) and we evaluated it on our internal test. The tried values for the </a:t>
            </a:r>
            <a:r>
              <a:rPr lang="en-GB" sz="1800" i="1" err="1">
                <a:latin typeface="Times New Roman"/>
                <a:cs typeface="Arial"/>
              </a:rPr>
              <a:t>GridSearch</a:t>
            </a:r>
            <a:r>
              <a:rPr lang="en-GB" sz="1800" i="1">
                <a:latin typeface="Times New Roman"/>
                <a:cs typeface="Arial"/>
              </a:rPr>
              <a:t> </a:t>
            </a:r>
            <a:r>
              <a:rPr lang="en-GB" sz="1800">
                <a:latin typeface="Times New Roman"/>
                <a:cs typeface="Arial"/>
              </a:rPr>
              <a:t>and the time required</a:t>
            </a:r>
            <a:r>
              <a:rPr lang="en-GB" sz="1800" i="1">
                <a:latin typeface="Times New Roman"/>
                <a:cs typeface="Arial"/>
              </a:rPr>
              <a:t> </a:t>
            </a:r>
            <a:r>
              <a:rPr lang="en-GB" sz="1800">
                <a:latin typeface="Times New Roman"/>
                <a:cs typeface="Arial"/>
              </a:rPr>
              <a:t>are reported below in Table 8. </a:t>
            </a:r>
            <a:endParaRPr lang="en-GB" sz="1800">
              <a:solidFill>
                <a:srgbClr val="000000"/>
              </a:solidFill>
              <a:latin typeface="Times New Roman"/>
              <a:cs typeface="Arial"/>
            </a:endParaRPr>
          </a:p>
          <a:p>
            <a:r>
              <a:rPr lang="en-GB" sz="1800">
                <a:latin typeface="Times New Roman"/>
                <a:cs typeface="Arial"/>
              </a:rPr>
              <a:t>We used 2 hidden layers for </a:t>
            </a:r>
            <a:r>
              <a:rPr lang="en-GB" sz="1800" err="1">
                <a:latin typeface="Times New Roman"/>
                <a:cs typeface="Arial"/>
              </a:rPr>
              <a:t>Keras</a:t>
            </a:r>
            <a:r>
              <a:rPr lang="en-GB" sz="1800">
                <a:latin typeface="Times New Roman"/>
                <a:cs typeface="Arial"/>
              </a:rPr>
              <a:t> and 4 hidden layers for </a:t>
            </a:r>
            <a:r>
              <a:rPr lang="en-GB" sz="1800" err="1">
                <a:latin typeface="Times New Roman"/>
                <a:cs typeface="Arial"/>
              </a:rPr>
              <a:t>Pytorch</a:t>
            </a:r>
            <a:r>
              <a:rPr lang="en-GB" sz="1800">
                <a:latin typeface="Times New Roman"/>
                <a:cs typeface="Arial"/>
              </a:rPr>
              <a:t>, and as activation function </a:t>
            </a:r>
            <a:r>
              <a:rPr lang="en-GB" sz="1800" i="1">
                <a:latin typeface="Times New Roman"/>
                <a:cs typeface="Arial"/>
              </a:rPr>
              <a:t>tanh </a:t>
            </a:r>
            <a:r>
              <a:rPr lang="en-GB" sz="1800">
                <a:latin typeface="Times New Roman"/>
                <a:cs typeface="Arial"/>
              </a:rPr>
              <a:t>with a linear output with 3 units.</a:t>
            </a:r>
          </a:p>
          <a:p>
            <a:r>
              <a:rPr lang="en-GB" sz="1800">
                <a:latin typeface="Times New Roman"/>
                <a:cs typeface="Arial"/>
              </a:rPr>
              <a:t>As loss function we used MSE, whereas as a metrics we used MEE, as requested. In the Table 16, </a:t>
            </a:r>
            <a:r>
              <a:rPr lang="en-GB" sz="1800" err="1">
                <a:latin typeface="Times New Roman"/>
                <a:cs typeface="Arial"/>
              </a:rPr>
              <a:t>GridSearch</a:t>
            </a:r>
            <a:r>
              <a:rPr lang="en-GB" sz="1800">
                <a:latin typeface="Times New Roman"/>
                <a:cs typeface="Arial"/>
              </a:rPr>
              <a:t> values for models in </a:t>
            </a:r>
            <a:r>
              <a:rPr lang="en-GB" sz="1800" err="1">
                <a:latin typeface="Times New Roman"/>
                <a:cs typeface="Arial"/>
              </a:rPr>
              <a:t>Keras</a:t>
            </a:r>
            <a:r>
              <a:rPr lang="en-GB" sz="1800">
                <a:latin typeface="Times New Roman"/>
                <a:cs typeface="Arial"/>
              </a:rPr>
              <a:t> and </a:t>
            </a:r>
            <a:r>
              <a:rPr lang="en-GB" sz="1800" err="1">
                <a:latin typeface="Times New Roman"/>
                <a:cs typeface="Arial"/>
              </a:rPr>
              <a:t>Pytorch</a:t>
            </a:r>
            <a:r>
              <a:rPr lang="en-GB" sz="1800">
                <a:latin typeface="Times New Roman"/>
                <a:cs typeface="Arial"/>
              </a:rPr>
              <a:t> and tools are depicted.</a:t>
            </a:r>
          </a:p>
          <a:p>
            <a:endParaRPr lang="en-GB" sz="1800">
              <a:latin typeface="Times New Roman"/>
              <a:cs typeface="Arial"/>
            </a:endParaRPr>
          </a:p>
          <a:p>
            <a:endParaRPr lang="en-GB" sz="1800">
              <a:latin typeface="Times New Roman"/>
              <a:cs typeface="Arial"/>
            </a:endParaRPr>
          </a:p>
          <a:p>
            <a:pPr marL="0" indent="0">
              <a:buNone/>
            </a:pPr>
            <a:endParaRPr lang="en-GB" sz="1800">
              <a:latin typeface="Times New Roman"/>
              <a:cs typeface="Arial"/>
            </a:endParaRPr>
          </a:p>
        </p:txBody>
      </p:sp>
      <p:sp>
        <p:nvSpPr>
          <p:cNvPr id="4" name="Footer Placeholder 3">
            <a:extLst>
              <a:ext uri="{FF2B5EF4-FFF2-40B4-BE49-F238E27FC236}">
                <a16:creationId xmlns:a16="http://schemas.microsoft.com/office/drawing/2014/main" id="{A15D438A-347D-82F8-381B-1795185F82E0}"/>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87FAD521-E471-6B06-77DE-4B1C32B06758}"/>
              </a:ext>
            </a:extLst>
          </p:cNvPr>
          <p:cNvSpPr>
            <a:spLocks noGrp="1"/>
          </p:cNvSpPr>
          <p:nvPr>
            <p:ph type="sldNum" sz="quarter" idx="12"/>
          </p:nvPr>
        </p:nvSpPr>
        <p:spPr/>
        <p:txBody>
          <a:bodyPr/>
          <a:lstStyle/>
          <a:p>
            <a:fld id="{5C669C2E-F782-43EC-BC06-482C7270B9FB}" type="slidenum">
              <a:rPr lang="it-IT" smtClean="0"/>
              <a:t>21</a:t>
            </a:fld>
            <a:endParaRPr lang="it-IT"/>
          </a:p>
        </p:txBody>
      </p:sp>
      <p:graphicFrame>
        <p:nvGraphicFramePr>
          <p:cNvPr id="9" name="Table 8">
            <a:extLst>
              <a:ext uri="{FF2B5EF4-FFF2-40B4-BE49-F238E27FC236}">
                <a16:creationId xmlns:a16="http://schemas.microsoft.com/office/drawing/2014/main" id="{392892DA-5096-3550-DBFC-26E529BC58E1}"/>
              </a:ext>
            </a:extLst>
          </p:cNvPr>
          <p:cNvGraphicFramePr>
            <a:graphicFrameLocks noGrp="1"/>
          </p:cNvGraphicFramePr>
          <p:nvPr>
            <p:extLst>
              <p:ext uri="{D42A27DB-BD31-4B8C-83A1-F6EECF244321}">
                <p14:modId xmlns:p14="http://schemas.microsoft.com/office/powerpoint/2010/main" val="2322149624"/>
              </p:ext>
            </p:extLst>
          </p:nvPr>
        </p:nvGraphicFramePr>
        <p:xfrm>
          <a:off x="253618" y="4194813"/>
          <a:ext cx="11420053" cy="1725930"/>
        </p:xfrm>
        <a:graphic>
          <a:graphicData uri="http://schemas.openxmlformats.org/drawingml/2006/table">
            <a:tbl>
              <a:tblPr firstRow="1" bandRow="1">
                <a:tableStyleId>{5C22544A-7EE6-4342-B048-85BDC9FD1C3A}</a:tableStyleId>
              </a:tblPr>
              <a:tblGrid>
                <a:gridCol w="1444987">
                  <a:extLst>
                    <a:ext uri="{9D8B030D-6E8A-4147-A177-3AD203B41FA5}">
                      <a16:colId xmlns:a16="http://schemas.microsoft.com/office/drawing/2014/main" val="1205475100"/>
                    </a:ext>
                  </a:extLst>
                </a:gridCol>
                <a:gridCol w="1444987">
                  <a:extLst>
                    <a:ext uri="{9D8B030D-6E8A-4147-A177-3AD203B41FA5}">
                      <a16:colId xmlns:a16="http://schemas.microsoft.com/office/drawing/2014/main" val="3913410701"/>
                    </a:ext>
                  </a:extLst>
                </a:gridCol>
                <a:gridCol w="953418">
                  <a:extLst>
                    <a:ext uri="{9D8B030D-6E8A-4147-A177-3AD203B41FA5}">
                      <a16:colId xmlns:a16="http://schemas.microsoft.com/office/drawing/2014/main" val="1366131863"/>
                    </a:ext>
                  </a:extLst>
                </a:gridCol>
                <a:gridCol w="1353896">
                  <a:extLst>
                    <a:ext uri="{9D8B030D-6E8A-4147-A177-3AD203B41FA5}">
                      <a16:colId xmlns:a16="http://schemas.microsoft.com/office/drawing/2014/main" val="3910379359"/>
                    </a:ext>
                  </a:extLst>
                </a:gridCol>
                <a:gridCol w="1211923">
                  <a:extLst>
                    <a:ext uri="{9D8B030D-6E8A-4147-A177-3AD203B41FA5}">
                      <a16:colId xmlns:a16="http://schemas.microsoft.com/office/drawing/2014/main" val="3788737437"/>
                    </a:ext>
                  </a:extLst>
                </a:gridCol>
                <a:gridCol w="955556">
                  <a:extLst>
                    <a:ext uri="{9D8B030D-6E8A-4147-A177-3AD203B41FA5}">
                      <a16:colId xmlns:a16="http://schemas.microsoft.com/office/drawing/2014/main" val="2830455137"/>
                    </a:ext>
                  </a:extLst>
                </a:gridCol>
                <a:gridCol w="1118698">
                  <a:extLst>
                    <a:ext uri="{9D8B030D-6E8A-4147-A177-3AD203B41FA5}">
                      <a16:colId xmlns:a16="http://schemas.microsoft.com/office/drawing/2014/main" val="1880047288"/>
                    </a:ext>
                  </a:extLst>
                </a:gridCol>
                <a:gridCol w="1468294">
                  <a:extLst>
                    <a:ext uri="{9D8B030D-6E8A-4147-A177-3AD203B41FA5}">
                      <a16:colId xmlns:a16="http://schemas.microsoft.com/office/drawing/2014/main" val="3030795034"/>
                    </a:ext>
                  </a:extLst>
                </a:gridCol>
                <a:gridCol w="1468294">
                  <a:extLst>
                    <a:ext uri="{9D8B030D-6E8A-4147-A177-3AD203B41FA5}">
                      <a16:colId xmlns:a16="http://schemas.microsoft.com/office/drawing/2014/main" val="995810765"/>
                    </a:ext>
                  </a:extLst>
                </a:gridCol>
              </a:tblGrid>
              <a:tr h="628650">
                <a:tc>
                  <a:txBody>
                    <a:bodyPr/>
                    <a:lstStyle/>
                    <a:p>
                      <a:pPr lvl="0" algn="l">
                        <a:buNone/>
                      </a:pPr>
                      <a:r>
                        <a:rPr lang="en-GB" sz="1500" b="1" i="0" dirty="0">
                          <a:solidFill>
                            <a:srgbClr val="000000"/>
                          </a:solidFill>
                          <a:effectLst/>
                          <a:latin typeface="Times New Roman"/>
                        </a:rPr>
                        <a:t>Models</a:t>
                      </a:r>
                    </a:p>
                  </a:txBody>
                  <a:tcPr>
                    <a:lnL w="9524">
                      <a:solidFill>
                        <a:srgbClr val="000000"/>
                      </a:solidFill>
                    </a:lnL>
                    <a:lnR w="9524">
                      <a:solidFill>
                        <a:srgbClr val="000000"/>
                      </a:solidFill>
                    </a:lnR>
                    <a:lnT w="9524">
                      <a:solidFill>
                        <a:srgbClr val="000000"/>
                      </a:solidFill>
                    </a:lnT>
                    <a:lnB w="9524">
                      <a:solidFill>
                        <a:srgbClr val="000000"/>
                      </a:solidFill>
                    </a:lnB>
                    <a:solidFill>
                      <a:srgbClr val="FFFFFF"/>
                    </a:solidFill>
                  </a:tcPr>
                </a:tc>
                <a:tc>
                  <a:txBody>
                    <a:bodyPr/>
                    <a:lstStyle/>
                    <a:p>
                      <a:pPr lvl="0" algn="l">
                        <a:buNone/>
                      </a:pPr>
                      <a:r>
                        <a:rPr lang="en-GB" sz="1700" b="1" i="0" u="none" strike="noStrike" noProof="0" dirty="0">
                          <a:solidFill>
                            <a:srgbClr val="202122"/>
                          </a:solidFill>
                          <a:effectLst/>
                          <a:latin typeface="Times New Roman"/>
                        </a:rPr>
                        <a:t>η</a:t>
                      </a:r>
                      <a:endParaRPr lang="en-US" dirty="0"/>
                    </a:p>
                  </a:txBody>
                  <a:tcP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700" b="1" i="0" u="none" strike="noStrike" noProof="0" dirty="0">
                          <a:solidFill>
                            <a:srgbClr val="202122"/>
                          </a:solidFill>
                          <a:effectLst/>
                          <a:latin typeface="Times New Roman"/>
                        </a:rPr>
                        <a:t>α</a:t>
                      </a:r>
                      <a:endParaRPr lang="en-US" b="1" dirty="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800" b="1" i="0" u="none" strike="noStrike" noProof="0">
                          <a:solidFill>
                            <a:srgbClr val="202122"/>
                          </a:solidFill>
                          <a:effectLst/>
                          <a:latin typeface="Aptos"/>
                        </a:rPr>
                        <a:t>λ</a:t>
                      </a:r>
                      <a:endParaRPr lang="it-IT" sz="1800"/>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dirty="0">
                          <a:solidFill>
                            <a:srgbClr val="000000"/>
                          </a:solidFill>
                          <a:effectLst/>
                          <a:latin typeface="Times New Roman"/>
                        </a:rPr>
                        <a:t>epochs</a:t>
                      </a:r>
                      <a:endParaRPr lang="en-GB" b="1" i="0" dirty="0">
                        <a:solidFill>
                          <a:srgbClr val="FFFFFF"/>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dirty="0">
                          <a:solidFill>
                            <a:srgbClr val="000000"/>
                          </a:solidFill>
                          <a:effectLst/>
                          <a:latin typeface="Times New Roman"/>
                        </a:rPr>
                        <a:t>batch</a:t>
                      </a:r>
                      <a:endParaRPr lang="en-GB" b="1" i="0" dirty="0">
                        <a:solidFill>
                          <a:srgbClr val="FFFFFF"/>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dirty="0">
                          <a:solidFill>
                            <a:srgbClr val="000000"/>
                          </a:solidFill>
                          <a:effectLst/>
                          <a:latin typeface="Times New Roman"/>
                        </a:rPr>
                        <a:t>patience</a:t>
                      </a:r>
                      <a:endParaRPr lang="en-GB" b="1" i="0" dirty="0">
                        <a:solidFill>
                          <a:srgbClr val="FFFFFF"/>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dirty="0">
                          <a:solidFill>
                            <a:srgbClr val="000000"/>
                          </a:solidFill>
                          <a:effectLst/>
                          <a:latin typeface="Times New Roman"/>
                        </a:rPr>
                        <a:t>Num units</a:t>
                      </a:r>
                      <a:endParaRPr lang="en-GB" b="1" i="0" dirty="0">
                        <a:solidFill>
                          <a:srgbClr val="FFFFFF"/>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1" i="0" dirty="0" err="1">
                          <a:solidFill>
                            <a:srgbClr val="000000"/>
                          </a:solidFill>
                          <a:effectLst/>
                          <a:latin typeface="Times New Roman"/>
                        </a:rPr>
                        <a:t>GridSearch</a:t>
                      </a:r>
                      <a:r>
                        <a:rPr lang="en-GB" sz="1500" b="1" i="0" dirty="0">
                          <a:solidFill>
                            <a:srgbClr val="000000"/>
                          </a:solidFill>
                          <a:effectLst/>
                          <a:latin typeface="Times New Roman"/>
                        </a:rPr>
                        <a:t> Time</a:t>
                      </a:r>
                    </a:p>
                  </a:txBody>
                  <a:tcP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FFFFFF"/>
                    </a:solidFill>
                  </a:tcPr>
                </a:tc>
                <a:extLst>
                  <a:ext uri="{0D108BD9-81ED-4DB2-BD59-A6C34878D82A}">
                    <a16:rowId xmlns:a16="http://schemas.microsoft.com/office/drawing/2014/main" val="2816515"/>
                  </a:ext>
                </a:extLst>
              </a:tr>
              <a:tr h="533400">
                <a:tc>
                  <a:txBody>
                    <a:bodyPr/>
                    <a:lstStyle/>
                    <a:p>
                      <a:pPr lvl="0" algn="l">
                        <a:buNone/>
                      </a:pPr>
                      <a:r>
                        <a:rPr lang="en-GB" sz="1500" b="0" i="0" dirty="0" err="1">
                          <a:solidFill>
                            <a:srgbClr val="000000"/>
                          </a:solidFill>
                          <a:effectLst/>
                          <a:latin typeface="Times New Roman"/>
                        </a:rPr>
                        <a:t>Pytorch</a:t>
                      </a:r>
                      <a:r>
                        <a:rPr lang="en-GB" sz="1500" b="0" i="0" dirty="0">
                          <a:solidFill>
                            <a:srgbClr val="000000"/>
                          </a:solidFill>
                          <a:effectLst/>
                          <a:latin typeface="Times New Roman"/>
                        </a:rPr>
                        <a:t> NN</a:t>
                      </a:r>
                    </a:p>
                  </a:txBody>
                  <a:tcPr>
                    <a:lnL w="9524">
                      <a:solidFill>
                        <a:srgbClr val="000000"/>
                      </a:solidFill>
                    </a:lnL>
                    <a:lnR w="9524">
                      <a:solidFill>
                        <a:srgbClr val="000000"/>
                      </a:solidFill>
                    </a:lnR>
                    <a:lnT w="9524">
                      <a:solidFill>
                        <a:srgbClr val="000000"/>
                      </a:solidFill>
                    </a:lnT>
                    <a:lnB w="9524">
                      <a:solidFill>
                        <a:srgbClr val="000000"/>
                      </a:solidFill>
                    </a:lnB>
                    <a:solidFill>
                      <a:srgbClr val="FFFFFF"/>
                    </a:solidFill>
                  </a:tcPr>
                </a:tc>
                <a:tc>
                  <a:txBody>
                    <a:bodyPr/>
                    <a:lstStyle/>
                    <a:p>
                      <a:pPr algn="l" fontAlgn="base"/>
                      <a:r>
                        <a:rPr lang="en-GB" sz="1500" b="0" i="0" dirty="0">
                          <a:solidFill>
                            <a:srgbClr val="000000"/>
                          </a:solidFill>
                          <a:effectLst/>
                          <a:latin typeface="Times New Roman"/>
                        </a:rPr>
                        <a:t>[</a:t>
                      </a:r>
                      <a:r>
                        <a:rPr lang="en-GB" sz="1400" dirty="0">
                          <a:latin typeface="Times New Roman"/>
                        </a:rPr>
                        <a:t>0.00345, 0.0032</a:t>
                      </a:r>
                      <a:r>
                        <a:rPr lang="en-GB" sz="1500" b="0" i="0" dirty="0">
                          <a:solidFill>
                            <a:srgbClr val="000000"/>
                          </a:solidFill>
                          <a:effectLst/>
                          <a:latin typeface="Times New Roman"/>
                        </a:rPr>
                        <a:t>]</a:t>
                      </a:r>
                      <a:endParaRPr lang="en-GB" b="0" i="0" dirty="0">
                        <a:solidFill>
                          <a:srgbClr val="000000"/>
                        </a:solidFill>
                        <a:effectLst/>
                        <a:latin typeface="Times New Roman"/>
                      </a:endParaRPr>
                    </a:p>
                  </a:txBody>
                  <a:tcP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dirty="0">
                          <a:solidFill>
                            <a:srgbClr val="000000"/>
                          </a:solidFill>
                          <a:effectLst/>
                          <a:latin typeface="Times New Roman"/>
                        </a:rPr>
                        <a:t>[0.9, 0.8]</a:t>
                      </a:r>
                      <a:endParaRPr lang="en-GB" b="0" i="0" dirty="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dirty="0">
                          <a:solidFill>
                            <a:srgbClr val="000000"/>
                          </a:solidFill>
                          <a:effectLst/>
                          <a:latin typeface="Times New Roman"/>
                        </a:rPr>
                        <a:t>[0.0001]</a:t>
                      </a:r>
                      <a:endParaRPr lang="en-GB" b="0" i="0" dirty="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dirty="0">
                          <a:solidFill>
                            <a:srgbClr val="000000"/>
                          </a:solidFill>
                          <a:effectLst/>
                          <a:latin typeface="Times New Roman"/>
                        </a:rPr>
                        <a:t>[700, 800]</a:t>
                      </a:r>
                      <a:endParaRPr lang="en-GB" b="0" i="0" dirty="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dirty="0">
                          <a:solidFill>
                            <a:srgbClr val="000000"/>
                          </a:solidFill>
                          <a:effectLst/>
                          <a:latin typeface="Times New Roman"/>
                        </a:rPr>
                        <a:t>[64]</a:t>
                      </a:r>
                      <a:endParaRPr lang="en-GB" b="0" i="0" dirty="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dirty="0">
                          <a:solidFill>
                            <a:srgbClr val="000000"/>
                          </a:solidFill>
                          <a:effectLst/>
                          <a:latin typeface="Times New Roman"/>
                        </a:rPr>
                        <a:t>[10]</a:t>
                      </a:r>
                      <a:endParaRPr lang="en-GB" b="0" i="0" dirty="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dirty="0">
                          <a:solidFill>
                            <a:srgbClr val="000000"/>
                          </a:solidFill>
                          <a:effectLst/>
                          <a:latin typeface="Times New Roman"/>
                        </a:rPr>
                        <a:t>[80, 100]</a:t>
                      </a:r>
                      <a:endParaRPr lang="en-GB" b="0" i="0" dirty="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dirty="0">
                          <a:solidFill>
                            <a:srgbClr val="000000"/>
                          </a:solidFill>
                          <a:effectLst/>
                          <a:latin typeface="Times New Roman"/>
                        </a:rPr>
                        <a:t>~100</a:t>
                      </a:r>
                    </a:p>
                  </a:txBody>
                  <a:tcP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solidFill>
                      <a:srgbClr val="FFFFFF"/>
                    </a:solidFill>
                  </a:tcPr>
                </a:tc>
                <a:extLst>
                  <a:ext uri="{0D108BD9-81ED-4DB2-BD59-A6C34878D82A}">
                    <a16:rowId xmlns:a16="http://schemas.microsoft.com/office/drawing/2014/main" val="1177813661"/>
                  </a:ext>
                </a:extLst>
              </a:tr>
              <a:tr h="533400">
                <a:tc>
                  <a:txBody>
                    <a:bodyPr/>
                    <a:lstStyle/>
                    <a:p>
                      <a:pPr lvl="0" algn="l">
                        <a:buNone/>
                      </a:pPr>
                      <a:r>
                        <a:rPr lang="en-GB" sz="1500" b="0" i="0" dirty="0" err="1">
                          <a:solidFill>
                            <a:srgbClr val="000000"/>
                          </a:solidFill>
                          <a:effectLst/>
                          <a:latin typeface="Times New Roman"/>
                        </a:rPr>
                        <a:t>Keras</a:t>
                      </a:r>
                      <a:r>
                        <a:rPr lang="en-GB" sz="1500" b="0" i="0" dirty="0">
                          <a:solidFill>
                            <a:srgbClr val="000000"/>
                          </a:solidFill>
                          <a:effectLst/>
                          <a:latin typeface="Times New Roman"/>
                        </a:rPr>
                        <a:t> NN</a:t>
                      </a:r>
                    </a:p>
                  </a:txBody>
                  <a:tcPr>
                    <a:lnL w="9524">
                      <a:solidFill>
                        <a:srgbClr val="000000"/>
                      </a:solidFill>
                    </a:lnL>
                    <a:lnR w="9524">
                      <a:solidFill>
                        <a:srgbClr val="000000"/>
                      </a:solidFill>
                    </a:lnR>
                    <a:lnT w="9524">
                      <a:solidFill>
                        <a:srgbClr val="000000"/>
                      </a:solidFill>
                    </a:lnT>
                    <a:lnB w="9524">
                      <a:solidFill>
                        <a:srgbClr val="000000"/>
                      </a:solidFill>
                    </a:lnB>
                    <a:solidFill>
                      <a:srgbClr val="FFFFFF"/>
                    </a:solidFill>
                  </a:tcPr>
                </a:tc>
                <a:tc>
                  <a:txBody>
                    <a:bodyPr/>
                    <a:lstStyle/>
                    <a:p>
                      <a:pPr lvl="0" algn="l">
                        <a:lnSpc>
                          <a:spcPct val="100000"/>
                        </a:lnSpc>
                        <a:spcBef>
                          <a:spcPts val="0"/>
                        </a:spcBef>
                        <a:spcAft>
                          <a:spcPts val="0"/>
                        </a:spcAft>
                        <a:buNone/>
                      </a:pPr>
                      <a:r>
                        <a:rPr lang="en-GB" sz="1500" b="0" i="0" u="none" strike="noStrike" noProof="0" dirty="0">
                          <a:solidFill>
                            <a:srgbClr val="000000"/>
                          </a:solidFill>
                          <a:effectLst/>
                          <a:latin typeface="Times New Roman"/>
                        </a:rPr>
                        <a:t>[0.03, 0.02]</a:t>
                      </a:r>
                    </a:p>
                    <a:p>
                      <a:pPr lvl="0" algn="l">
                        <a:buNone/>
                      </a:pPr>
                      <a:endParaRPr lang="en-GB" sz="1500" b="0" i="0">
                        <a:solidFill>
                          <a:srgbClr val="000000"/>
                        </a:solidFill>
                        <a:effectLst/>
                        <a:latin typeface="Times New Roman"/>
                      </a:endParaRPr>
                    </a:p>
                  </a:txBody>
                  <a:tcPr>
                    <a:lnL w="9524" cap="flat" cmpd="sng" algn="ctr">
                      <a:solidFill>
                        <a:srgbClr val="000000"/>
                      </a:solidFill>
                      <a:prstDash val="solid"/>
                      <a:round/>
                      <a:headEnd type="none" w="med" len="med"/>
                      <a:tailEnd type="none" w="med" len="med"/>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lnSpc>
                          <a:spcPct val="100000"/>
                        </a:lnSpc>
                        <a:spcBef>
                          <a:spcPts val="0"/>
                        </a:spcBef>
                        <a:spcAft>
                          <a:spcPts val="0"/>
                        </a:spcAft>
                        <a:buNone/>
                      </a:pPr>
                      <a:r>
                        <a:rPr lang="en-GB" sz="1500" b="0" i="0" u="none" strike="noStrike" noProof="0" dirty="0">
                          <a:solidFill>
                            <a:srgbClr val="000000"/>
                          </a:solidFill>
                          <a:effectLst/>
                          <a:latin typeface="Times New Roman"/>
                        </a:rPr>
                        <a:t>[0.7, 0.8]</a:t>
                      </a:r>
                    </a:p>
                    <a:p>
                      <a:pPr lvl="0" algn="l">
                        <a:buNone/>
                      </a:pPr>
                      <a:endParaRPr lang="en-GB" sz="1500" b="0" i="0">
                        <a:solidFill>
                          <a:srgbClr val="000000"/>
                        </a:solidFill>
                        <a:effectLst/>
                        <a:latin typeface="Times New Roman"/>
                      </a:endParaRP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dirty="0">
                          <a:solidFill>
                            <a:srgbClr val="000000"/>
                          </a:solidFill>
                          <a:effectLst/>
                          <a:latin typeface="Times New Roman"/>
                        </a:rPr>
                        <a:t>[0.0002, 0.0001]</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dirty="0">
                          <a:solidFill>
                            <a:srgbClr val="000000"/>
                          </a:solidFill>
                          <a:effectLst/>
                          <a:latin typeface="Times New Roman"/>
                        </a:rPr>
                        <a:t>[650,700]</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dirty="0">
                          <a:solidFill>
                            <a:srgbClr val="000000"/>
                          </a:solidFill>
                          <a:effectLst/>
                          <a:latin typeface="Times New Roman"/>
                        </a:rPr>
                        <a:t>[64, 128]</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dirty="0">
                          <a:solidFill>
                            <a:srgbClr val="000000"/>
                          </a:solidFill>
                          <a:effectLst/>
                          <a:latin typeface="Times New Roman"/>
                        </a:rPr>
                        <a:t>[15, 30]</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dirty="0">
                          <a:solidFill>
                            <a:srgbClr val="000000"/>
                          </a:solidFill>
                          <a:effectLst/>
                          <a:latin typeface="Times New Roman"/>
                        </a:rPr>
                        <a:t>[65, 80]</a:t>
                      </a:r>
                    </a:p>
                  </a:txBody>
                  <a:tcPr>
                    <a:lnL w="9524">
                      <a:solidFill>
                        <a:srgbClr val="000000"/>
                      </a:solidFill>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0" i="0" u="none" strike="noStrike" noProof="0" dirty="0">
                          <a:solidFill>
                            <a:srgbClr val="000000"/>
                          </a:solidFill>
                          <a:effectLst/>
                          <a:latin typeface="Times New Roman"/>
                        </a:rPr>
                        <a:t>~ </a:t>
                      </a:r>
                      <a:r>
                        <a:rPr lang="en-GB" sz="1500" b="0" i="0" dirty="0">
                          <a:solidFill>
                            <a:srgbClr val="000000"/>
                          </a:solidFill>
                          <a:effectLst/>
                          <a:latin typeface="Times New Roman"/>
                        </a:rPr>
                        <a:t>60</a:t>
                      </a:r>
                    </a:p>
                  </a:txBody>
                  <a:tcPr>
                    <a:lnL w="9524">
                      <a:solidFill>
                        <a:srgbClr val="000000"/>
                      </a:solidFill>
                    </a:lnL>
                    <a:lnR w="9524">
                      <a:solidFill>
                        <a:srgbClr val="000000"/>
                      </a:solidFill>
                    </a:lnR>
                    <a:lnT w="9524">
                      <a:solidFill>
                        <a:srgbClr val="000000"/>
                      </a:solidFill>
                    </a:lnT>
                    <a:lnB w="9524">
                      <a:solidFill>
                        <a:srgbClr val="000000"/>
                      </a:solidFill>
                    </a:lnB>
                    <a:solidFill>
                      <a:srgbClr val="FFFFFF"/>
                    </a:solidFill>
                  </a:tcPr>
                </a:tc>
                <a:extLst>
                  <a:ext uri="{0D108BD9-81ED-4DB2-BD59-A6C34878D82A}">
                    <a16:rowId xmlns:a16="http://schemas.microsoft.com/office/drawing/2014/main" val="3057941819"/>
                  </a:ext>
                </a:extLst>
              </a:tr>
            </a:tbl>
          </a:graphicData>
        </a:graphic>
      </p:graphicFrame>
      <p:sp>
        <p:nvSpPr>
          <p:cNvPr id="7" name="Title 1">
            <a:extLst>
              <a:ext uri="{FF2B5EF4-FFF2-40B4-BE49-F238E27FC236}">
                <a16:creationId xmlns:a16="http://schemas.microsoft.com/office/drawing/2014/main" id="{BCF44BE3-56C5-C044-D43D-2D25F0EA51BE}"/>
              </a:ext>
            </a:extLst>
          </p:cNvPr>
          <p:cNvSpPr txBox="1">
            <a:spLocks/>
          </p:cNvSpPr>
          <p:nvPr/>
        </p:nvSpPr>
        <p:spPr>
          <a:xfrm>
            <a:off x="1160603" y="3540268"/>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17. </a:t>
            </a:r>
            <a:r>
              <a:rPr lang="en-GB" sz="1700" dirty="0" err="1">
                <a:latin typeface="Times New Roman"/>
                <a:cs typeface="Times New Roman"/>
              </a:rPr>
              <a:t>GridSearch</a:t>
            </a:r>
            <a:r>
              <a:rPr lang="en-GB" sz="1700" dirty="0">
                <a:latin typeface="Times New Roman"/>
                <a:cs typeface="Times New Roman"/>
              </a:rPr>
              <a:t> values for research best hyperparameters in </a:t>
            </a:r>
            <a:r>
              <a:rPr lang="en-GB" sz="1700" dirty="0" err="1">
                <a:latin typeface="Times New Roman"/>
                <a:cs typeface="Times New Roman"/>
              </a:rPr>
              <a:t>Keras</a:t>
            </a:r>
            <a:r>
              <a:rPr lang="en-GB" sz="1700" dirty="0">
                <a:latin typeface="Times New Roman"/>
                <a:cs typeface="Times New Roman"/>
              </a:rPr>
              <a:t> and </a:t>
            </a:r>
            <a:r>
              <a:rPr lang="en-GB" sz="1700" dirty="0" err="1">
                <a:latin typeface="Times New Roman"/>
                <a:cs typeface="Times New Roman"/>
              </a:rPr>
              <a:t>Pytorch</a:t>
            </a:r>
            <a:endParaRPr lang="en-GB" sz="1700" dirty="0">
              <a:latin typeface="Times New Roman"/>
              <a:cs typeface="Times New Roman"/>
            </a:endParaRPr>
          </a:p>
        </p:txBody>
      </p:sp>
    </p:spTree>
    <p:extLst>
      <p:ext uri="{BB962C8B-B14F-4D97-AF65-F5344CB8AC3E}">
        <p14:creationId xmlns:p14="http://schemas.microsoft.com/office/powerpoint/2010/main" val="341079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ECA2-CD46-C6FE-39D3-A46E380193BB}"/>
              </a:ext>
            </a:extLst>
          </p:cNvPr>
          <p:cNvSpPr>
            <a:spLocks noGrp="1"/>
          </p:cNvSpPr>
          <p:nvPr>
            <p:ph type="title"/>
          </p:nvPr>
        </p:nvSpPr>
        <p:spPr>
          <a:xfrm>
            <a:off x="313038" y="4720"/>
            <a:ext cx="10515600" cy="1325563"/>
          </a:xfrm>
        </p:spPr>
        <p:txBody>
          <a:bodyPr>
            <a:normAutofit/>
          </a:bodyPr>
          <a:lstStyle/>
          <a:p>
            <a:r>
              <a:rPr lang="en-GB" sz="3200" b="1">
                <a:latin typeface="Arial"/>
                <a:cs typeface="Arial"/>
              </a:rPr>
              <a:t>CUP Validation schema: model selection SVM </a:t>
            </a:r>
          </a:p>
        </p:txBody>
      </p:sp>
      <p:sp>
        <p:nvSpPr>
          <p:cNvPr id="3" name="Content Placeholder 2">
            <a:extLst>
              <a:ext uri="{FF2B5EF4-FFF2-40B4-BE49-F238E27FC236}">
                <a16:creationId xmlns:a16="http://schemas.microsoft.com/office/drawing/2014/main" id="{142D02B2-5995-C6F5-2845-A7344E48DF45}"/>
              </a:ext>
            </a:extLst>
          </p:cNvPr>
          <p:cNvSpPr>
            <a:spLocks noGrp="1"/>
          </p:cNvSpPr>
          <p:nvPr>
            <p:ph idx="1"/>
          </p:nvPr>
        </p:nvSpPr>
        <p:spPr>
          <a:xfrm>
            <a:off x="312275" y="1543022"/>
            <a:ext cx="10515600" cy="1576491"/>
          </a:xfrm>
        </p:spPr>
        <p:txBody>
          <a:bodyPr vert="horz" lIns="91440" tIns="45720" rIns="91440" bIns="45720" rtlCol="0" anchor="t">
            <a:normAutofit lnSpcReduction="10000"/>
          </a:bodyPr>
          <a:lstStyle/>
          <a:p>
            <a:pPr marL="0" indent="0">
              <a:buNone/>
            </a:pPr>
            <a:r>
              <a:rPr lang="en-GB" sz="1800">
                <a:latin typeface="Times New Roman"/>
                <a:cs typeface="Arial"/>
              </a:rPr>
              <a:t>For the CUP's </a:t>
            </a:r>
            <a:r>
              <a:rPr lang="en-GB" sz="1800">
                <a:latin typeface="Times New Roman"/>
                <a:cs typeface="Times New Roman"/>
              </a:rPr>
              <a:t>regression</a:t>
            </a:r>
            <a:r>
              <a:rPr lang="en-GB" sz="1800">
                <a:latin typeface="Times New Roman"/>
                <a:cs typeface="Arial"/>
              </a:rPr>
              <a:t> we also computed a support vector machine regression exploiting </a:t>
            </a:r>
            <a:r>
              <a:rPr lang="en-GB" sz="1800" err="1">
                <a:latin typeface="Times New Roman"/>
                <a:cs typeface="Arial"/>
              </a:rPr>
              <a:t>Sklearn</a:t>
            </a:r>
            <a:r>
              <a:rPr lang="en-GB" sz="1800">
                <a:latin typeface="Times New Roman"/>
                <a:cs typeface="Arial"/>
              </a:rPr>
              <a:t>. These are the steps followed: normalization of our data, splitting the data (holdout method) reserving 20% of them to an internal test set to use for the model assessment, training of three different univariate SVR, having 3 class to predict, and </a:t>
            </a:r>
            <a:r>
              <a:rPr lang="en-GB" sz="1800" err="1">
                <a:latin typeface="Times New Roman"/>
                <a:cs typeface="Arial"/>
              </a:rPr>
              <a:t>GridSearchCV</a:t>
            </a:r>
            <a:r>
              <a:rPr lang="en-GB" sz="1800">
                <a:latin typeface="Times New Roman"/>
                <a:cs typeface="Arial"/>
              </a:rPr>
              <a:t> to find the best hyper-parameters. Here below the ones that suited our problem at best. </a:t>
            </a:r>
          </a:p>
          <a:p>
            <a:pPr marL="0" indent="0">
              <a:buNone/>
            </a:pPr>
            <a:r>
              <a:rPr lang="en-GB" sz="1800">
                <a:latin typeface="Times New Roman"/>
                <a:cs typeface="Arial"/>
              </a:rPr>
              <a:t>In the next slide, combined metric goodness is reported.</a:t>
            </a:r>
          </a:p>
          <a:p>
            <a:endParaRPr lang="en-GB" sz="1800">
              <a:latin typeface="Times New Roman"/>
              <a:cs typeface="Arial"/>
            </a:endParaRPr>
          </a:p>
          <a:p>
            <a:pPr marL="0" indent="0">
              <a:buNone/>
            </a:pPr>
            <a:endParaRPr lang="en-GB" sz="1800">
              <a:latin typeface="Times New Roman"/>
              <a:cs typeface="Arial"/>
            </a:endParaRPr>
          </a:p>
        </p:txBody>
      </p:sp>
      <p:sp>
        <p:nvSpPr>
          <p:cNvPr id="4" name="Footer Placeholder 3">
            <a:extLst>
              <a:ext uri="{FF2B5EF4-FFF2-40B4-BE49-F238E27FC236}">
                <a16:creationId xmlns:a16="http://schemas.microsoft.com/office/drawing/2014/main" id="{D957A919-7F0E-9071-5AAC-B2BD0E7A2A76}"/>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ECDA6805-496E-06FC-5AB2-B38882288DC1}"/>
              </a:ext>
            </a:extLst>
          </p:cNvPr>
          <p:cNvSpPr>
            <a:spLocks noGrp="1"/>
          </p:cNvSpPr>
          <p:nvPr>
            <p:ph type="sldNum" sz="quarter" idx="12"/>
          </p:nvPr>
        </p:nvSpPr>
        <p:spPr/>
        <p:txBody>
          <a:bodyPr/>
          <a:lstStyle/>
          <a:p>
            <a:fld id="{5C669C2E-F782-43EC-BC06-482C7270B9FB}" type="slidenum">
              <a:rPr lang="it-IT" smtClean="0"/>
              <a:t>22</a:t>
            </a:fld>
            <a:endParaRPr lang="it-IT"/>
          </a:p>
        </p:txBody>
      </p:sp>
      <p:graphicFrame>
        <p:nvGraphicFramePr>
          <p:cNvPr id="9" name="Table 8">
            <a:extLst>
              <a:ext uri="{FF2B5EF4-FFF2-40B4-BE49-F238E27FC236}">
                <a16:creationId xmlns:a16="http://schemas.microsoft.com/office/drawing/2014/main" id="{7B74F334-C5FE-BF1E-3289-33242D9D5953}"/>
              </a:ext>
            </a:extLst>
          </p:cNvPr>
          <p:cNvGraphicFramePr>
            <a:graphicFrameLocks noGrp="1"/>
          </p:cNvGraphicFramePr>
          <p:nvPr>
            <p:extLst>
              <p:ext uri="{D42A27DB-BD31-4B8C-83A1-F6EECF244321}">
                <p14:modId xmlns:p14="http://schemas.microsoft.com/office/powerpoint/2010/main" val="1286906856"/>
              </p:ext>
            </p:extLst>
          </p:nvPr>
        </p:nvGraphicFramePr>
        <p:xfrm>
          <a:off x="422951" y="3856146"/>
          <a:ext cx="9951754" cy="1325880"/>
        </p:xfrm>
        <a:graphic>
          <a:graphicData uri="http://schemas.openxmlformats.org/drawingml/2006/table">
            <a:tbl>
              <a:tblPr firstRow="1" bandRow="1">
                <a:tableStyleId>{5C22544A-7EE6-4342-B048-85BDC9FD1C3A}</a:tableStyleId>
              </a:tblPr>
              <a:tblGrid>
                <a:gridCol w="1444987">
                  <a:extLst>
                    <a:ext uri="{9D8B030D-6E8A-4147-A177-3AD203B41FA5}">
                      <a16:colId xmlns:a16="http://schemas.microsoft.com/office/drawing/2014/main" val="1205475100"/>
                    </a:ext>
                  </a:extLst>
                </a:gridCol>
                <a:gridCol w="1566333">
                  <a:extLst>
                    <a:ext uri="{9D8B030D-6E8A-4147-A177-3AD203B41FA5}">
                      <a16:colId xmlns:a16="http://schemas.microsoft.com/office/drawing/2014/main" val="3913410701"/>
                    </a:ext>
                  </a:extLst>
                </a:gridCol>
                <a:gridCol w="832071">
                  <a:extLst>
                    <a:ext uri="{9D8B030D-6E8A-4147-A177-3AD203B41FA5}">
                      <a16:colId xmlns:a16="http://schemas.microsoft.com/office/drawing/2014/main" val="1366131863"/>
                    </a:ext>
                  </a:extLst>
                </a:gridCol>
                <a:gridCol w="1353895">
                  <a:extLst>
                    <a:ext uri="{9D8B030D-6E8A-4147-A177-3AD203B41FA5}">
                      <a16:colId xmlns:a16="http://schemas.microsoft.com/office/drawing/2014/main" val="3910379359"/>
                    </a:ext>
                  </a:extLst>
                </a:gridCol>
                <a:gridCol w="1211922">
                  <a:extLst>
                    <a:ext uri="{9D8B030D-6E8A-4147-A177-3AD203B41FA5}">
                      <a16:colId xmlns:a16="http://schemas.microsoft.com/office/drawing/2014/main" val="3788737437"/>
                    </a:ext>
                  </a:extLst>
                </a:gridCol>
                <a:gridCol w="955556">
                  <a:extLst>
                    <a:ext uri="{9D8B030D-6E8A-4147-A177-3AD203B41FA5}">
                      <a16:colId xmlns:a16="http://schemas.microsoft.com/office/drawing/2014/main" val="2830455137"/>
                    </a:ext>
                  </a:extLst>
                </a:gridCol>
                <a:gridCol w="1118697">
                  <a:extLst>
                    <a:ext uri="{9D8B030D-6E8A-4147-A177-3AD203B41FA5}">
                      <a16:colId xmlns:a16="http://schemas.microsoft.com/office/drawing/2014/main" val="1880047288"/>
                    </a:ext>
                  </a:extLst>
                </a:gridCol>
                <a:gridCol w="1468293">
                  <a:extLst>
                    <a:ext uri="{9D8B030D-6E8A-4147-A177-3AD203B41FA5}">
                      <a16:colId xmlns:a16="http://schemas.microsoft.com/office/drawing/2014/main" val="995810765"/>
                    </a:ext>
                  </a:extLst>
                </a:gridCol>
              </a:tblGrid>
              <a:tr h="536222">
                <a:tc>
                  <a:txBody>
                    <a:bodyPr/>
                    <a:lstStyle/>
                    <a:p>
                      <a:pPr lvl="0" algn="l">
                        <a:buNone/>
                      </a:pPr>
                      <a:r>
                        <a:rPr lang="en-GB" sz="1500" b="1" i="0">
                          <a:solidFill>
                            <a:srgbClr val="000000"/>
                          </a:solidFill>
                          <a:effectLst/>
                          <a:latin typeface="Times New Roman"/>
                        </a:rPr>
                        <a:t>CLASS</a:t>
                      </a:r>
                    </a:p>
                  </a:txBody>
                  <a:tcPr>
                    <a:lnL w="9524">
                      <a:solidFill>
                        <a:srgbClr val="000000"/>
                      </a:solidFill>
                    </a:lnL>
                    <a:lnR w="9524">
                      <a:solidFill>
                        <a:srgbClr val="000000"/>
                      </a:solidFill>
                    </a:lnR>
                    <a:lnT w="9524">
                      <a:solidFill>
                        <a:srgbClr val="000000"/>
                      </a:solidFill>
                    </a:lnT>
                    <a:lnB w="9524">
                      <a:solidFill>
                        <a:srgbClr val="000000"/>
                      </a:solidFill>
                    </a:lnB>
                    <a:solidFill>
                      <a:srgbClr val="FFFFFF"/>
                    </a:solidFill>
                  </a:tcPr>
                </a:tc>
                <a:tc>
                  <a:txBody>
                    <a:bodyPr/>
                    <a:lstStyle/>
                    <a:p>
                      <a:pPr algn="l" fontAlgn="base"/>
                      <a:r>
                        <a:rPr lang="en-GB" sz="1500" b="1" i="0">
                          <a:solidFill>
                            <a:srgbClr val="000000"/>
                          </a:solidFill>
                          <a:effectLst/>
                          <a:latin typeface="Times New Roman"/>
                        </a:rPr>
                        <a:t>C</a:t>
                      </a:r>
                    </a:p>
                  </a:txBody>
                  <a:tcP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a:solidFill>
                            <a:srgbClr val="000000"/>
                          </a:solidFill>
                          <a:effectLst/>
                          <a:latin typeface="Times New Roman"/>
                        </a:rPr>
                        <a:t>degree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a:solidFill>
                            <a:srgbClr val="000000"/>
                          </a:solidFill>
                          <a:effectLst/>
                          <a:latin typeface="Times New Roman"/>
                        </a:rPr>
                        <a:t>epsilon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a:solidFill>
                            <a:srgbClr val="000000"/>
                          </a:solidFill>
                          <a:effectLst/>
                          <a:latin typeface="Times New Roman"/>
                        </a:rPr>
                        <a:t>gamma</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a:solidFill>
                            <a:srgbClr val="000000"/>
                          </a:solidFill>
                          <a:effectLst/>
                          <a:latin typeface="Times New Roman"/>
                        </a:rPr>
                        <a:t>kernel</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1" i="0" err="1">
                          <a:solidFill>
                            <a:srgbClr val="000000"/>
                          </a:solidFill>
                          <a:effectLst/>
                          <a:latin typeface="Times New Roman"/>
                        </a:rPr>
                        <a:t>max_iter</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l">
                        <a:buNone/>
                      </a:pPr>
                      <a:r>
                        <a:rPr lang="en-GB" sz="1500" b="1" i="0" err="1">
                          <a:solidFill>
                            <a:srgbClr val="000000"/>
                          </a:solidFill>
                          <a:effectLst/>
                          <a:latin typeface="Times New Roman"/>
                        </a:rPr>
                        <a:t>GridSearch</a:t>
                      </a:r>
                      <a:r>
                        <a:rPr lang="en-GB" sz="1500" b="1" i="0">
                          <a:solidFill>
                            <a:srgbClr val="000000"/>
                          </a:solidFill>
                          <a:effectLst/>
                          <a:latin typeface="Times New Roman"/>
                        </a:rPr>
                        <a:t> Time</a:t>
                      </a:r>
                    </a:p>
                  </a:txBody>
                  <a:tcP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6515"/>
                  </a:ext>
                </a:extLst>
              </a:tr>
              <a:tr h="351164">
                <a:tc>
                  <a:txBody>
                    <a:bodyPr/>
                    <a:lstStyle/>
                    <a:p>
                      <a:pPr lvl="0" algn="l">
                        <a:buNone/>
                      </a:pPr>
                      <a:r>
                        <a:rPr lang="en-GB" sz="1500" b="0" i="0">
                          <a:solidFill>
                            <a:srgbClr val="000000"/>
                          </a:solidFill>
                          <a:effectLst/>
                          <a:latin typeface="Times New Roman"/>
                        </a:rPr>
                        <a:t>Class X</a:t>
                      </a:r>
                    </a:p>
                    <a:p>
                      <a:pPr lvl="0" algn="l">
                        <a:buNone/>
                      </a:pPr>
                      <a:r>
                        <a:rPr lang="en-GB" sz="1500" b="0" i="0">
                          <a:solidFill>
                            <a:srgbClr val="000000"/>
                          </a:solidFill>
                          <a:effectLst/>
                          <a:latin typeface="Times New Roman"/>
                        </a:rPr>
                        <a:t>Class Y</a:t>
                      </a:r>
                    </a:p>
                    <a:p>
                      <a:pPr lvl="0" algn="l">
                        <a:buNone/>
                      </a:pPr>
                      <a:r>
                        <a:rPr lang="en-GB" sz="1500" b="0" i="0">
                          <a:solidFill>
                            <a:srgbClr val="000000"/>
                          </a:solidFill>
                          <a:effectLst/>
                          <a:latin typeface="Times New Roman"/>
                        </a:rPr>
                        <a:t>Class Z</a:t>
                      </a:r>
                    </a:p>
                  </a:txBody>
                  <a:tcPr>
                    <a:lnL w="9524">
                      <a:solidFill>
                        <a:srgbClr val="000000"/>
                      </a:solidFill>
                    </a:lnL>
                    <a:lnR w="9524">
                      <a:solidFill>
                        <a:srgbClr val="000000"/>
                      </a:solidFill>
                    </a:lnR>
                    <a:lnT w="9524">
                      <a:solidFill>
                        <a:srgbClr val="000000"/>
                      </a:solidFill>
                    </a:lnT>
                    <a:lnB w="9524" cap="flat" cmpd="sng" algn="ctr">
                      <a:solidFill>
                        <a:srgbClr val="000000"/>
                      </a:solidFill>
                      <a:prstDash val="solid"/>
                      <a:round/>
                      <a:headEnd type="none" w="med" len="med"/>
                      <a:tailEnd type="none" w="med" len="med"/>
                    </a:lnB>
                    <a:solidFill>
                      <a:srgbClr val="FFFFFF"/>
                    </a:solidFill>
                  </a:tcPr>
                </a:tc>
                <a:tc>
                  <a:txBody>
                    <a:bodyPr/>
                    <a:lstStyle/>
                    <a:p>
                      <a:pPr algn="l" fontAlgn="base"/>
                      <a:endParaRPr lang="en-GB" sz="1500" b="0" i="0">
                        <a:solidFill>
                          <a:srgbClr val="000000"/>
                        </a:solidFill>
                        <a:effectLst/>
                        <a:latin typeface="Times New Roman"/>
                      </a:endParaRPr>
                    </a:p>
                    <a:p>
                      <a:pPr lvl="0" algn="l">
                        <a:buNone/>
                      </a:pPr>
                      <a:r>
                        <a:rPr lang="en-GB" sz="1500" b="0" i="0">
                          <a:solidFill>
                            <a:srgbClr val="000000"/>
                          </a:solidFill>
                          <a:effectLst/>
                          <a:latin typeface="Times New Roman"/>
                        </a:rPr>
                        <a:t>10</a:t>
                      </a:r>
                    </a:p>
                  </a:txBody>
                  <a:tcP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endParaRPr lang="en-GB" sz="1500" b="0" i="0">
                        <a:solidFill>
                          <a:srgbClr val="000000"/>
                        </a:solidFill>
                        <a:effectLst/>
                        <a:latin typeface="Times New Roman"/>
                      </a:endParaRPr>
                    </a:p>
                    <a:p>
                      <a:pPr lvl="0" algn="l">
                        <a:buNone/>
                      </a:pPr>
                      <a:r>
                        <a:rPr lang="en-GB" sz="1500" b="0" i="0">
                          <a:solidFill>
                            <a:srgbClr val="000000"/>
                          </a:solidFill>
                          <a:effectLst/>
                          <a:latin typeface="Times New Roman"/>
                        </a:rPr>
                        <a:t>2</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r>
                        <a:rPr lang="en-GB" sz="1500" b="0" i="0">
                          <a:solidFill>
                            <a:srgbClr val="000000"/>
                          </a:solidFill>
                          <a:effectLst/>
                          <a:latin typeface="Times New Roman"/>
                        </a:rPr>
                        <a:t>0.0001</a:t>
                      </a:r>
                      <a:endParaRPr lang="en-GB" b="0" i="0">
                        <a:solidFill>
                          <a:srgbClr val="000000"/>
                        </a:solidFill>
                        <a:effectLst/>
                        <a:latin typeface="Times New Roman"/>
                      </a:endParaRPr>
                    </a:p>
                    <a:p>
                      <a:pPr lvl="0" algn="l">
                        <a:buNone/>
                      </a:pPr>
                      <a:r>
                        <a:rPr lang="en-GB" sz="1500" b="0" i="0">
                          <a:solidFill>
                            <a:srgbClr val="000000"/>
                          </a:solidFill>
                          <a:effectLst/>
                          <a:latin typeface="Times New Roman"/>
                        </a:rPr>
                        <a:t>0.01</a:t>
                      </a:r>
                      <a:endParaRPr lang="en-GB" b="0" i="0">
                        <a:solidFill>
                          <a:srgbClr val="000000"/>
                        </a:solidFill>
                        <a:effectLst/>
                        <a:latin typeface="Times New Roman"/>
                      </a:endParaRPr>
                    </a:p>
                    <a:p>
                      <a:pPr lvl="0" algn="l">
                        <a:buNone/>
                      </a:pPr>
                      <a:r>
                        <a:rPr lang="en-GB" sz="1500" b="0" i="0">
                          <a:solidFill>
                            <a:srgbClr val="000000"/>
                          </a:solidFill>
                          <a:effectLst/>
                          <a:latin typeface="Times New Roman"/>
                        </a:rPr>
                        <a:t>0.001</a:t>
                      </a:r>
                      <a:endParaRPr lang="en-GB" b="0" i="0">
                        <a:solidFill>
                          <a:srgbClr val="000000"/>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endParaRPr lang="en-GB" sz="1500" b="0" i="0">
                        <a:solidFill>
                          <a:srgbClr val="000000"/>
                        </a:solidFill>
                        <a:effectLst/>
                        <a:latin typeface="Times New Roman"/>
                      </a:endParaRPr>
                    </a:p>
                    <a:p>
                      <a:pPr lvl="0" algn="l">
                        <a:buNone/>
                      </a:pPr>
                      <a:r>
                        <a:rPr lang="en-GB" sz="1500" b="0" i="0">
                          <a:solidFill>
                            <a:srgbClr val="000000"/>
                          </a:solidFill>
                          <a:effectLst/>
                          <a:latin typeface="Times New Roman"/>
                        </a:rPr>
                        <a:t>scale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endParaRPr lang="en-GB" sz="1500" b="0" i="0">
                        <a:solidFill>
                          <a:srgbClr val="000000"/>
                        </a:solidFill>
                        <a:effectLst/>
                        <a:latin typeface="Times New Roman"/>
                      </a:endParaRPr>
                    </a:p>
                    <a:p>
                      <a:pPr lvl="0" algn="l">
                        <a:buNone/>
                      </a:pPr>
                      <a:r>
                        <a:rPr lang="en-GB" sz="1500" b="0" i="0" err="1">
                          <a:solidFill>
                            <a:srgbClr val="000000"/>
                          </a:solidFill>
                          <a:effectLst/>
                          <a:latin typeface="Times New Roman"/>
                        </a:rPr>
                        <a:t>rbf</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base"/>
                      <a:endParaRPr lang="en-GB" sz="1500" b="0" i="0">
                        <a:solidFill>
                          <a:srgbClr val="000000"/>
                        </a:solidFill>
                        <a:effectLst/>
                        <a:latin typeface="Times New Roman"/>
                      </a:endParaRPr>
                    </a:p>
                    <a:p>
                      <a:pPr lvl="0" algn="l">
                        <a:buNone/>
                      </a:pPr>
                      <a:r>
                        <a:rPr lang="en-GB" sz="1500" b="0" i="0">
                          <a:solidFill>
                            <a:srgbClr val="000000"/>
                          </a:solidFill>
                          <a:effectLst/>
                          <a:latin typeface="Times New Roman"/>
                        </a:rPr>
                        <a:t>340</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lvl="0" algn="l">
                        <a:buNone/>
                      </a:pPr>
                      <a:endParaRPr lang="en-GB" sz="1500" b="0" i="0">
                        <a:solidFill>
                          <a:srgbClr val="000000"/>
                        </a:solidFill>
                        <a:effectLst/>
                        <a:latin typeface="Times New Roman"/>
                      </a:endParaRPr>
                    </a:p>
                    <a:p>
                      <a:pPr lvl="0" algn="l">
                        <a:buNone/>
                      </a:pPr>
                      <a:r>
                        <a:rPr lang="en-GB" sz="1500" b="0" i="0">
                          <a:solidFill>
                            <a:srgbClr val="000000"/>
                          </a:solidFill>
                          <a:effectLst/>
                          <a:latin typeface="Times New Roman"/>
                        </a:rPr>
                        <a:t>~30</a:t>
                      </a:r>
                    </a:p>
                  </a:txBody>
                  <a:tcPr>
                    <a:lnL w="9525" cap="flat" cmpd="sng" algn="ctr">
                      <a:solidFill>
                        <a:srgbClr val="000000"/>
                      </a:solidFill>
                      <a:prstDash val="solid"/>
                      <a:round/>
                      <a:headEnd type="none" w="med" len="med"/>
                      <a:tailEnd type="none" w="med" len="med"/>
                    </a:lnL>
                    <a:lnR w="9524">
                      <a:solidFill>
                        <a:srgbClr val="000000"/>
                      </a:solidFill>
                    </a:lnR>
                    <a:lnT w="9524"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7813661"/>
                  </a:ext>
                </a:extLst>
              </a:tr>
            </a:tbl>
          </a:graphicData>
        </a:graphic>
      </p:graphicFrame>
      <p:sp>
        <p:nvSpPr>
          <p:cNvPr id="7" name="CasellaDiTesto 6">
            <a:extLst>
              <a:ext uri="{FF2B5EF4-FFF2-40B4-BE49-F238E27FC236}">
                <a16:creationId xmlns:a16="http://schemas.microsoft.com/office/drawing/2014/main" id="{503814F1-7A89-24FB-E662-4946C8C9C5B0}"/>
              </a:ext>
            </a:extLst>
          </p:cNvPr>
          <p:cNvSpPr txBox="1"/>
          <p:nvPr/>
        </p:nvSpPr>
        <p:spPr>
          <a:xfrm>
            <a:off x="632298" y="5528553"/>
            <a:ext cx="9841148"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dirty="0">
                <a:latin typeface="Times New Roman"/>
                <a:cs typeface="Times New Roman"/>
              </a:rPr>
              <a:t>Table 18. </a:t>
            </a:r>
            <a:r>
              <a:rPr lang="en-GB" sz="1700" dirty="0" err="1">
                <a:latin typeface="Times New Roman"/>
                <a:cs typeface="Times New Roman"/>
              </a:rPr>
              <a:t>GridSearch</a:t>
            </a:r>
            <a:r>
              <a:rPr lang="en-GB" sz="1700" dirty="0">
                <a:latin typeface="Times New Roman"/>
                <a:cs typeface="Times New Roman"/>
              </a:rPr>
              <a:t> values for research best hyperparameters in Support Vector Regression</a:t>
            </a:r>
          </a:p>
          <a:p>
            <a:pPr algn="l"/>
            <a:endParaRPr lang="it-IT"/>
          </a:p>
        </p:txBody>
      </p:sp>
    </p:spTree>
    <p:extLst>
      <p:ext uri="{BB962C8B-B14F-4D97-AF65-F5344CB8AC3E}">
        <p14:creationId xmlns:p14="http://schemas.microsoft.com/office/powerpoint/2010/main" val="104864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DCDE-A76B-6901-9444-6F3E20C02905}"/>
              </a:ext>
            </a:extLst>
          </p:cNvPr>
          <p:cNvSpPr>
            <a:spLocks noGrp="1"/>
          </p:cNvSpPr>
          <p:nvPr>
            <p:ph type="title"/>
          </p:nvPr>
        </p:nvSpPr>
        <p:spPr>
          <a:xfrm>
            <a:off x="210065" y="365125"/>
            <a:ext cx="11143735" cy="2025778"/>
          </a:xfrm>
        </p:spPr>
        <p:txBody>
          <a:bodyPr>
            <a:normAutofit/>
          </a:bodyPr>
          <a:lstStyle/>
          <a:p>
            <a:pPr algn="ctr"/>
            <a:r>
              <a:rPr lang="en-GB" b="1" dirty="0"/>
              <a:t>Cup results</a:t>
            </a:r>
            <a:br>
              <a:rPr lang="en-GB" dirty="0"/>
            </a:br>
            <a:br>
              <a:rPr lang="en-GB" dirty="0"/>
            </a:br>
            <a:r>
              <a:rPr lang="it-IT" sz="1800" dirty="0">
                <a:latin typeface="Times New Roman"/>
                <a:cs typeface="Times New Roman"/>
              </a:rPr>
              <a:t>The </a:t>
            </a:r>
            <a:r>
              <a:rPr lang="it-IT" sz="1800" dirty="0" err="1">
                <a:latin typeface="Times New Roman"/>
                <a:cs typeface="Times New Roman"/>
              </a:rPr>
              <a:t>table</a:t>
            </a:r>
            <a:r>
              <a:rPr lang="it-IT" sz="1800" dirty="0">
                <a:latin typeface="Times New Roman"/>
                <a:cs typeface="Times New Roman"/>
              </a:rPr>
              <a:t> 19 </a:t>
            </a:r>
            <a:r>
              <a:rPr lang="it-IT" sz="1800" dirty="0" err="1">
                <a:latin typeface="Times New Roman"/>
                <a:cs typeface="Times New Roman"/>
              </a:rPr>
              <a:t>below</a:t>
            </a:r>
            <a:r>
              <a:rPr lang="it-IT" sz="1800" dirty="0">
                <a:latin typeface="Times New Roman"/>
                <a:cs typeface="Times New Roman"/>
              </a:rPr>
              <a:t> shows the "competitors" for the CUP, with </a:t>
            </a:r>
            <a:r>
              <a:rPr lang="it-IT" sz="1800" i="1" dirty="0">
                <a:latin typeface="Times New Roman"/>
                <a:cs typeface="Times New Roman"/>
              </a:rPr>
              <a:t>MEE on </a:t>
            </a:r>
            <a:r>
              <a:rPr lang="it-IT" sz="1800" dirty="0">
                <a:latin typeface="Times New Roman"/>
                <a:cs typeface="Times New Roman"/>
              </a:rPr>
              <a:t>TR, VL and </a:t>
            </a:r>
            <a:r>
              <a:rPr lang="it-IT" sz="1800" dirty="0" err="1">
                <a:latin typeface="Times New Roman"/>
                <a:cs typeface="Times New Roman"/>
              </a:rPr>
              <a:t>Internal</a:t>
            </a:r>
            <a:r>
              <a:rPr lang="it-IT" sz="1800" dirty="0">
                <a:latin typeface="Times New Roman"/>
                <a:cs typeface="Times New Roman"/>
              </a:rPr>
              <a:t> TS. </a:t>
            </a:r>
            <a:r>
              <a:rPr lang="it-IT" sz="1800" dirty="0" err="1">
                <a:latin typeface="Times New Roman"/>
                <a:cs typeface="Times New Roman"/>
              </a:rPr>
              <a:t>Based</a:t>
            </a:r>
            <a:r>
              <a:rPr lang="it-IT" sz="1800" dirty="0">
                <a:latin typeface="Times New Roman"/>
                <a:cs typeface="Times New Roman"/>
              </a:rPr>
              <a:t> on </a:t>
            </a:r>
            <a:r>
              <a:rPr lang="it-IT" sz="1800" dirty="0" err="1">
                <a:latin typeface="Times New Roman"/>
                <a:cs typeface="Times New Roman"/>
              </a:rPr>
              <a:t>internal</a:t>
            </a:r>
            <a:r>
              <a:rPr lang="it-IT" sz="1800" dirty="0">
                <a:latin typeface="Times New Roman"/>
                <a:cs typeface="Times New Roman"/>
              </a:rPr>
              <a:t> test </a:t>
            </a:r>
            <a:r>
              <a:rPr lang="it-IT" sz="1800" dirty="0" err="1">
                <a:latin typeface="Times New Roman"/>
                <a:cs typeface="Times New Roman"/>
              </a:rPr>
              <a:t>results</a:t>
            </a:r>
            <a:r>
              <a:rPr lang="it-IT" sz="1800" dirty="0">
                <a:latin typeface="Times New Roman"/>
                <a:cs typeface="Times New Roman"/>
              </a:rPr>
              <a:t>, </a:t>
            </a:r>
            <a:r>
              <a:rPr lang="it-IT" sz="1800" dirty="0" err="1">
                <a:latin typeface="Times New Roman"/>
                <a:cs typeface="Times New Roman"/>
              </a:rPr>
              <a:t>we</a:t>
            </a:r>
            <a:r>
              <a:rPr lang="it-IT" sz="1800" dirty="0">
                <a:latin typeface="Times New Roman"/>
                <a:cs typeface="Times New Roman"/>
              </a:rPr>
              <a:t> </a:t>
            </a:r>
            <a:r>
              <a:rPr lang="it-IT" sz="1800" dirty="0" err="1">
                <a:latin typeface="Times New Roman"/>
                <a:cs typeface="Times New Roman"/>
              </a:rPr>
              <a:t>consequently</a:t>
            </a:r>
            <a:r>
              <a:rPr lang="it-IT" sz="1800" dirty="0">
                <a:latin typeface="Times New Roman"/>
                <a:cs typeface="Times New Roman"/>
              </a:rPr>
              <a:t> </a:t>
            </a:r>
            <a:r>
              <a:rPr lang="it-IT" sz="1800" dirty="0" err="1">
                <a:latin typeface="Times New Roman"/>
                <a:cs typeface="Times New Roman"/>
              </a:rPr>
              <a:t>choose</a:t>
            </a:r>
            <a:r>
              <a:rPr lang="it-IT" sz="1800" dirty="0">
                <a:latin typeface="Times New Roman"/>
                <a:cs typeface="Times New Roman"/>
              </a:rPr>
              <a:t> the </a:t>
            </a:r>
            <a:r>
              <a:rPr lang="it-IT" sz="1800" dirty="0" err="1">
                <a:latin typeface="Times New Roman"/>
                <a:cs typeface="Times New Roman"/>
              </a:rPr>
              <a:t>Pytorch</a:t>
            </a:r>
            <a:r>
              <a:rPr lang="it-IT" sz="1800" dirty="0">
                <a:latin typeface="Times New Roman"/>
                <a:cs typeface="Times New Roman"/>
              </a:rPr>
              <a:t> model.</a:t>
            </a:r>
            <a:endParaRPr lang="en-GB" sz="1800" dirty="0"/>
          </a:p>
        </p:txBody>
      </p:sp>
      <p:graphicFrame>
        <p:nvGraphicFramePr>
          <p:cNvPr id="7" name="Content Placeholder 6">
            <a:extLst>
              <a:ext uri="{FF2B5EF4-FFF2-40B4-BE49-F238E27FC236}">
                <a16:creationId xmlns:a16="http://schemas.microsoft.com/office/drawing/2014/main" id="{F36E6A86-F37A-AA96-3AEA-4F265B13CA6D}"/>
              </a:ext>
            </a:extLst>
          </p:cNvPr>
          <p:cNvGraphicFramePr>
            <a:graphicFrameLocks noGrp="1"/>
          </p:cNvGraphicFramePr>
          <p:nvPr>
            <p:ph idx="1"/>
            <p:extLst>
              <p:ext uri="{D42A27DB-BD31-4B8C-83A1-F6EECF244321}">
                <p14:modId xmlns:p14="http://schemas.microsoft.com/office/powerpoint/2010/main" val="3086906495"/>
              </p:ext>
            </p:extLst>
          </p:nvPr>
        </p:nvGraphicFramePr>
        <p:xfrm>
          <a:off x="1075038" y="2752382"/>
          <a:ext cx="10515600" cy="149003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67429251"/>
                    </a:ext>
                  </a:extLst>
                </a:gridCol>
                <a:gridCol w="2628900">
                  <a:extLst>
                    <a:ext uri="{9D8B030D-6E8A-4147-A177-3AD203B41FA5}">
                      <a16:colId xmlns:a16="http://schemas.microsoft.com/office/drawing/2014/main" val="1658964644"/>
                    </a:ext>
                  </a:extLst>
                </a:gridCol>
                <a:gridCol w="2628900">
                  <a:extLst>
                    <a:ext uri="{9D8B030D-6E8A-4147-A177-3AD203B41FA5}">
                      <a16:colId xmlns:a16="http://schemas.microsoft.com/office/drawing/2014/main" val="791686310"/>
                    </a:ext>
                  </a:extLst>
                </a:gridCol>
                <a:gridCol w="2628900">
                  <a:extLst>
                    <a:ext uri="{9D8B030D-6E8A-4147-A177-3AD203B41FA5}">
                      <a16:colId xmlns:a16="http://schemas.microsoft.com/office/drawing/2014/main" val="4019045711"/>
                    </a:ext>
                  </a:extLst>
                </a:gridCol>
              </a:tblGrid>
              <a:tr h="426872">
                <a:tc>
                  <a:txBody>
                    <a:bodyPr/>
                    <a:lstStyle/>
                    <a:p>
                      <a:pPr algn="l" rtl="0" fontAlgn="base"/>
                      <a:r>
                        <a:rPr lang="en-GB" sz="1500" b="1" i="0">
                          <a:solidFill>
                            <a:schemeClr val="tx1"/>
                          </a:solidFill>
                          <a:effectLst/>
                          <a:latin typeface="Times New Roman"/>
                        </a:rPr>
                        <a:t>Model</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GB" sz="1500" b="1" i="0">
                          <a:solidFill>
                            <a:schemeClr val="tx1"/>
                          </a:solidFill>
                          <a:effectLst/>
                          <a:latin typeface="Times New Roman"/>
                        </a:rPr>
                        <a:t>Training MEE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GB" sz="1500" b="1" i="0" u="none" strike="noStrike">
                          <a:solidFill>
                            <a:schemeClr val="tx1"/>
                          </a:solidFill>
                          <a:effectLst/>
                          <a:latin typeface="Times New Roman"/>
                        </a:rPr>
                        <a:t>Validation MEE</a:t>
                      </a:r>
                      <a:endParaRPr lang="en-GB" sz="1500" b="1" i="0">
                        <a:solidFill>
                          <a:schemeClr val="tx1"/>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GB" sz="1500" b="1" i="0">
                          <a:solidFill>
                            <a:schemeClr val="tx1"/>
                          </a:solidFill>
                          <a:effectLst/>
                          <a:latin typeface="Times New Roman"/>
                        </a:rPr>
                        <a:t>Internal Test MEE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2390336"/>
                  </a:ext>
                </a:extLst>
              </a:tr>
              <a:tr h="355336">
                <a:tc>
                  <a:txBody>
                    <a:bodyPr/>
                    <a:lstStyle/>
                    <a:p>
                      <a:pPr algn="l" rtl="0" fontAlgn="base"/>
                      <a:r>
                        <a:rPr lang="en-GB" sz="1500" b="0" i="0" err="1">
                          <a:solidFill>
                            <a:schemeClr val="tx1"/>
                          </a:solidFill>
                          <a:effectLst/>
                          <a:latin typeface="Times New Roman"/>
                        </a:rPr>
                        <a:t>Keras</a:t>
                      </a:r>
                      <a:r>
                        <a:rPr lang="en-GB" sz="1500" b="0" i="0">
                          <a:solidFill>
                            <a:schemeClr val="tx1"/>
                          </a:solidFill>
                          <a:effectLst/>
                          <a:latin typeface="Times New Roman"/>
                        </a:rPr>
                        <a:t> NN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GB" sz="1500" b="0" i="0" u="none" strike="noStrike">
                          <a:solidFill>
                            <a:schemeClr val="tx1"/>
                          </a:solidFill>
                          <a:effectLst/>
                          <a:latin typeface="Times New Roman"/>
                        </a:rPr>
                        <a:t>0.21802478909492494</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GB" sz="1500" b="0" i="0" u="none" strike="noStrike">
                          <a:solidFill>
                            <a:schemeClr val="tx1"/>
                          </a:solidFill>
                          <a:effectLst/>
                          <a:latin typeface="Times New Roman"/>
                        </a:rPr>
                        <a:t>0.46461278200149536</a:t>
                      </a:r>
                      <a:endParaRPr lang="en-GB" sz="1500" b="0" i="0">
                        <a:solidFill>
                          <a:schemeClr val="tx1"/>
                        </a:solidFill>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GB" sz="1500" b="0" i="0" u="none" strike="noStrike" noProof="0">
                          <a:solidFill>
                            <a:schemeClr val="tx1"/>
                          </a:solidFill>
                          <a:effectLst/>
                          <a:latin typeface="Times New Roman"/>
                        </a:rPr>
                        <a:t>0.6990148336991854 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7289867"/>
                  </a:ext>
                </a:extLst>
              </a:tr>
              <a:tr h="337576">
                <a:tc>
                  <a:txBody>
                    <a:bodyPr/>
                    <a:lstStyle/>
                    <a:p>
                      <a:pPr algn="l" rtl="0" fontAlgn="base"/>
                      <a:r>
                        <a:rPr lang="en-GB" sz="1500" b="0" i="0" err="1">
                          <a:solidFill>
                            <a:schemeClr val="tx1"/>
                          </a:solidFill>
                          <a:effectLst/>
                          <a:latin typeface="Times New Roman"/>
                        </a:rPr>
                        <a:t>Pytorch</a:t>
                      </a:r>
                      <a:r>
                        <a:rPr lang="en-GB" sz="1500" b="0" i="0">
                          <a:solidFill>
                            <a:schemeClr val="tx1"/>
                          </a:solidFill>
                          <a:effectLst/>
                          <a:latin typeface="Times New Roman"/>
                        </a:rPr>
                        <a:t> NN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GB" sz="1600" b="0" i="0" u="none" strike="noStrike" noProof="0">
                          <a:solidFill>
                            <a:schemeClr val="tx1"/>
                          </a:solidFill>
                          <a:effectLst/>
                          <a:latin typeface="Times New Roman"/>
                        </a:rPr>
                        <a:t>0.2759609964769802</a:t>
                      </a:r>
                      <a:endParaRPr lang="it-IT" sz="1600">
                        <a:solidFill>
                          <a:schemeClr val="tx1"/>
                        </a:solidFill>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GB" sz="1600" b="0" i="0" u="none" strike="noStrike" noProof="0">
                          <a:solidFill>
                            <a:schemeClr val="tx1"/>
                          </a:solidFill>
                          <a:effectLst/>
                          <a:latin typeface="Times New Roman"/>
                        </a:rPr>
                        <a:t>0.42374866240365067</a:t>
                      </a:r>
                      <a:endParaRPr lang="it-IT" sz="1600">
                        <a:solidFill>
                          <a:schemeClr val="tx1"/>
                        </a:solidFill>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GB" sz="1600" b="0" i="0" u="none" strike="noStrike" noProof="0">
                          <a:solidFill>
                            <a:schemeClr val="tx1"/>
                          </a:solidFill>
                          <a:effectLst/>
                          <a:latin typeface="Times New Roman"/>
                        </a:rPr>
                        <a:t>0.49628444015979767</a:t>
                      </a:r>
                      <a:endParaRPr lang="it-IT" sz="1600">
                        <a:solidFill>
                          <a:schemeClr val="tx1"/>
                        </a:solidFill>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443164"/>
                  </a:ext>
                </a:extLst>
              </a:tr>
              <a:tr h="370246">
                <a:tc>
                  <a:txBody>
                    <a:bodyPr/>
                    <a:lstStyle/>
                    <a:p>
                      <a:pPr algn="l" rtl="0" fontAlgn="base"/>
                      <a:r>
                        <a:rPr lang="en-GB" sz="1500" b="0" i="0" err="1">
                          <a:solidFill>
                            <a:schemeClr val="tx1"/>
                          </a:solidFill>
                          <a:effectLst/>
                          <a:latin typeface="Times New Roman"/>
                        </a:rPr>
                        <a:t>Sklearn</a:t>
                      </a:r>
                      <a:r>
                        <a:rPr lang="en-GB" sz="1500" b="0" i="0">
                          <a:solidFill>
                            <a:schemeClr val="tx1"/>
                          </a:solidFill>
                          <a:effectLst/>
                          <a:latin typeface="Times New Roman"/>
                        </a:rPr>
                        <a:t> SVR</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GB" sz="1500" b="0" i="0" u="none" strike="noStrike" noProof="0">
                          <a:solidFill>
                            <a:schemeClr val="tx1"/>
                          </a:solidFill>
                          <a:effectLst/>
                          <a:latin typeface="Times New Roman"/>
                        </a:rPr>
                        <a:t>1.8709765363243005</a:t>
                      </a:r>
                      <a:endParaRPr lang="it-IT"/>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auto"/>
                      <a:r>
                        <a:rPr lang="en-GB" sz="1500" b="0" i="0">
                          <a:solidFill>
                            <a:schemeClr val="tx1"/>
                          </a:solidFill>
                          <a:effectLst/>
                          <a:latin typeface="Times New Roman"/>
                        </a:rPr>
                        <a:t>1.6883674297493021</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l">
                        <a:buNone/>
                      </a:pPr>
                      <a:r>
                        <a:rPr lang="en-GB" sz="1500" b="0" i="0" u="none" strike="noStrike" baseline="0" noProof="0">
                          <a:solidFill>
                            <a:schemeClr val="tx1"/>
                          </a:solidFill>
                          <a:effectLst/>
                          <a:latin typeface="Times New Roman"/>
                        </a:rPr>
                        <a:t>1.3154145175171537</a:t>
                      </a:r>
                      <a:endParaRPr lang="it-IT"/>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2202389"/>
                  </a:ext>
                </a:extLst>
              </a:tr>
            </a:tbl>
          </a:graphicData>
        </a:graphic>
      </p:graphicFrame>
      <p:sp>
        <p:nvSpPr>
          <p:cNvPr id="4" name="Footer Placeholder 3">
            <a:extLst>
              <a:ext uri="{FF2B5EF4-FFF2-40B4-BE49-F238E27FC236}">
                <a16:creationId xmlns:a16="http://schemas.microsoft.com/office/drawing/2014/main" id="{76A72F81-9814-8383-C8B0-342BE330BAAC}"/>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B0160379-0F9C-070A-A38D-4AAD22D6D64B}"/>
              </a:ext>
            </a:extLst>
          </p:cNvPr>
          <p:cNvSpPr>
            <a:spLocks noGrp="1"/>
          </p:cNvSpPr>
          <p:nvPr>
            <p:ph type="sldNum" sz="quarter" idx="12"/>
          </p:nvPr>
        </p:nvSpPr>
        <p:spPr/>
        <p:txBody>
          <a:bodyPr/>
          <a:lstStyle/>
          <a:p>
            <a:fld id="{5C669C2E-F782-43EC-BC06-482C7270B9FB}" type="slidenum">
              <a:rPr lang="it-IT" smtClean="0"/>
              <a:t>23</a:t>
            </a:fld>
            <a:endParaRPr lang="it-IT"/>
          </a:p>
        </p:txBody>
      </p:sp>
      <p:sp>
        <p:nvSpPr>
          <p:cNvPr id="3" name="CasellaDiTesto 2">
            <a:extLst>
              <a:ext uri="{FF2B5EF4-FFF2-40B4-BE49-F238E27FC236}">
                <a16:creationId xmlns:a16="http://schemas.microsoft.com/office/drawing/2014/main" id="{9569831E-2255-5A4E-DACE-F8015A84CF1C}"/>
              </a:ext>
            </a:extLst>
          </p:cNvPr>
          <p:cNvSpPr txBox="1"/>
          <p:nvPr/>
        </p:nvSpPr>
        <p:spPr>
          <a:xfrm>
            <a:off x="1750978" y="4588213"/>
            <a:ext cx="92574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latin typeface="Times New Roman"/>
                <a:cs typeface="Times New Roman"/>
              </a:rPr>
              <a:t>Table</a:t>
            </a:r>
            <a:r>
              <a:rPr lang="it-IT" dirty="0">
                <a:latin typeface="Times New Roman"/>
                <a:cs typeface="Times New Roman"/>
              </a:rPr>
              <a:t> 19. </a:t>
            </a:r>
            <a:r>
              <a:rPr lang="it-IT" dirty="0" err="1">
                <a:latin typeface="Times New Roman"/>
                <a:cs typeface="Times New Roman"/>
              </a:rPr>
              <a:t>Goodness</a:t>
            </a:r>
            <a:r>
              <a:rPr lang="it-IT" dirty="0">
                <a:latin typeface="Times New Roman"/>
                <a:cs typeface="Times New Roman"/>
              </a:rPr>
              <a:t> </a:t>
            </a:r>
            <a:r>
              <a:rPr lang="it-IT" dirty="0" err="1">
                <a:latin typeface="Times New Roman"/>
                <a:cs typeface="Times New Roman"/>
              </a:rPr>
              <a:t>metrics</a:t>
            </a:r>
            <a:r>
              <a:rPr lang="it-IT" dirty="0">
                <a:latin typeface="Times New Roman"/>
                <a:cs typeface="Times New Roman"/>
              </a:rPr>
              <a:t> of the models </a:t>
            </a:r>
            <a:r>
              <a:rPr lang="it-IT" dirty="0" err="1">
                <a:latin typeface="Times New Roman"/>
                <a:cs typeface="Times New Roman"/>
              </a:rPr>
              <a:t>performed</a:t>
            </a:r>
            <a:r>
              <a:rPr lang="it-IT" dirty="0">
                <a:latin typeface="Times New Roman"/>
                <a:cs typeface="Times New Roman"/>
              </a:rPr>
              <a:t> on the CUP </a:t>
            </a:r>
            <a:r>
              <a:rPr lang="it-IT" dirty="0" err="1">
                <a:latin typeface="Times New Roman"/>
                <a:cs typeface="Times New Roman"/>
              </a:rPr>
              <a:t>regression</a:t>
            </a:r>
            <a:r>
              <a:rPr lang="it-IT" dirty="0">
                <a:latin typeface="Times New Roman"/>
                <a:cs typeface="Times New Roman"/>
              </a:rPr>
              <a:t> task</a:t>
            </a:r>
          </a:p>
        </p:txBody>
      </p:sp>
    </p:spTree>
    <p:extLst>
      <p:ext uri="{BB962C8B-B14F-4D97-AF65-F5344CB8AC3E}">
        <p14:creationId xmlns:p14="http://schemas.microsoft.com/office/powerpoint/2010/main" val="56050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F279-A624-A338-B18D-2D0726A34291}"/>
              </a:ext>
            </a:extLst>
          </p:cNvPr>
          <p:cNvSpPr>
            <a:spLocks noGrp="1"/>
          </p:cNvSpPr>
          <p:nvPr>
            <p:ph type="title"/>
          </p:nvPr>
        </p:nvSpPr>
        <p:spPr>
          <a:xfrm>
            <a:off x="838200" y="365125"/>
            <a:ext cx="10515600" cy="1449130"/>
          </a:xfrm>
        </p:spPr>
        <p:txBody>
          <a:bodyPr/>
          <a:lstStyle/>
          <a:p>
            <a:r>
              <a:rPr lang="en-GB" sz="3200" b="1">
                <a:latin typeface="Arial"/>
                <a:cs typeface="Arial"/>
              </a:rPr>
              <a:t>CUP Result - Best Model in </a:t>
            </a:r>
            <a:r>
              <a:rPr lang="en-GB" sz="3200" b="1" err="1">
                <a:latin typeface="Arial"/>
                <a:cs typeface="Arial"/>
              </a:rPr>
              <a:t>Pytorch</a:t>
            </a:r>
            <a:endParaRPr lang="en-GB" sz="3200" b="1">
              <a:latin typeface="Arial"/>
              <a:cs typeface="Arial"/>
            </a:endParaRPr>
          </a:p>
          <a:p>
            <a:endParaRPr lang="en-GB"/>
          </a:p>
        </p:txBody>
      </p:sp>
      <p:sp>
        <p:nvSpPr>
          <p:cNvPr id="3" name="Content Placeholder 2">
            <a:extLst>
              <a:ext uri="{FF2B5EF4-FFF2-40B4-BE49-F238E27FC236}">
                <a16:creationId xmlns:a16="http://schemas.microsoft.com/office/drawing/2014/main" id="{949A2C77-96BF-2D9D-B8FB-6E1A10CBE3DC}"/>
              </a:ext>
            </a:extLst>
          </p:cNvPr>
          <p:cNvSpPr>
            <a:spLocks noGrp="1"/>
          </p:cNvSpPr>
          <p:nvPr>
            <p:ph idx="1"/>
          </p:nvPr>
        </p:nvSpPr>
        <p:spPr>
          <a:xfrm>
            <a:off x="457200" y="1248976"/>
            <a:ext cx="10997279" cy="1492851"/>
          </a:xfrm>
        </p:spPr>
        <p:txBody>
          <a:bodyPr vert="horz" lIns="91440" tIns="45720" rIns="91440" bIns="45720" rtlCol="0" anchor="t">
            <a:normAutofit/>
          </a:bodyPr>
          <a:lstStyle/>
          <a:p>
            <a:r>
              <a:rPr lang="en-GB" sz="1800" dirty="0">
                <a:latin typeface="Times New Roman"/>
                <a:cs typeface="Times New Roman"/>
              </a:rPr>
              <a:t>According to previous slide, our best model was in </a:t>
            </a:r>
            <a:r>
              <a:rPr lang="en-GB" sz="1800" dirty="0" err="1">
                <a:latin typeface="Times New Roman"/>
                <a:cs typeface="Times New Roman"/>
              </a:rPr>
              <a:t>Pytorch</a:t>
            </a:r>
            <a:r>
              <a:rPr lang="en-GB" sz="1800" dirty="0">
                <a:latin typeface="Times New Roman"/>
                <a:cs typeface="Times New Roman"/>
              </a:rPr>
              <a:t>, which we trained for 700 epochs with a batch size of 64, as suggested by the </a:t>
            </a:r>
            <a:r>
              <a:rPr lang="en-GB" sz="1800" i="1" dirty="0" err="1">
                <a:latin typeface="Times New Roman"/>
                <a:cs typeface="Times New Roman"/>
              </a:rPr>
              <a:t>GridSearch</a:t>
            </a:r>
            <a:r>
              <a:rPr lang="en-GB" sz="1800" dirty="0">
                <a:latin typeface="Times New Roman"/>
                <a:cs typeface="Times New Roman"/>
              </a:rPr>
              <a:t>. Below in the Table 9 best values found</a:t>
            </a:r>
            <a:r>
              <a:rPr lang="en-GB" sz="1800" i="1" dirty="0">
                <a:latin typeface="Times New Roman"/>
                <a:cs typeface="Times New Roman"/>
              </a:rPr>
              <a:t> </a:t>
            </a:r>
            <a:r>
              <a:rPr lang="en-GB" sz="1800" dirty="0">
                <a:latin typeface="Times New Roman"/>
                <a:cs typeface="Times New Roman"/>
              </a:rPr>
              <a:t>and </a:t>
            </a:r>
            <a:r>
              <a:rPr lang="en-GB" sz="1800" i="1" dirty="0">
                <a:latin typeface="Times New Roman"/>
                <a:cs typeface="Times New Roman"/>
              </a:rPr>
              <a:t>MSE </a:t>
            </a:r>
            <a:r>
              <a:rPr lang="en-GB" sz="1800" dirty="0">
                <a:latin typeface="Times New Roman"/>
                <a:cs typeface="Times New Roman"/>
              </a:rPr>
              <a:t>and </a:t>
            </a:r>
            <a:r>
              <a:rPr lang="en-GB" sz="1800" i="1" dirty="0">
                <a:latin typeface="Times New Roman"/>
                <a:cs typeface="Times New Roman"/>
              </a:rPr>
              <a:t>MEE </a:t>
            </a:r>
            <a:r>
              <a:rPr lang="en-GB" sz="1800" dirty="0">
                <a:latin typeface="Times New Roman"/>
                <a:cs typeface="Times New Roman"/>
              </a:rPr>
              <a:t>values are depicted on both TR, VL and (internal)TS.</a:t>
            </a:r>
          </a:p>
          <a:p>
            <a:pPr marL="0" indent="0">
              <a:buNone/>
            </a:pPr>
            <a:endParaRPr lang="en-GB" sz="1800">
              <a:latin typeface="Times New Roman"/>
              <a:cs typeface="Times New Roman"/>
            </a:endParaRPr>
          </a:p>
        </p:txBody>
      </p:sp>
      <p:sp>
        <p:nvSpPr>
          <p:cNvPr id="4" name="Footer Placeholder 3">
            <a:extLst>
              <a:ext uri="{FF2B5EF4-FFF2-40B4-BE49-F238E27FC236}">
                <a16:creationId xmlns:a16="http://schemas.microsoft.com/office/drawing/2014/main" id="{44BB10CD-3DD9-5904-F6A2-FE1D4FAE4396}"/>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CD542FF3-B8FC-B1CA-2760-4A1E37A011CC}"/>
              </a:ext>
            </a:extLst>
          </p:cNvPr>
          <p:cNvSpPr>
            <a:spLocks noGrp="1"/>
          </p:cNvSpPr>
          <p:nvPr>
            <p:ph type="sldNum" sz="quarter" idx="12"/>
          </p:nvPr>
        </p:nvSpPr>
        <p:spPr/>
        <p:txBody>
          <a:bodyPr/>
          <a:lstStyle/>
          <a:p>
            <a:fld id="{5C669C2E-F782-43EC-BC06-482C7270B9FB}" type="slidenum">
              <a:rPr lang="it-IT" smtClean="0"/>
              <a:t>24</a:t>
            </a:fld>
            <a:endParaRPr lang="it-IT"/>
          </a:p>
        </p:txBody>
      </p:sp>
      <p:graphicFrame>
        <p:nvGraphicFramePr>
          <p:cNvPr id="7" name="Table 5">
            <a:extLst>
              <a:ext uri="{FF2B5EF4-FFF2-40B4-BE49-F238E27FC236}">
                <a16:creationId xmlns:a16="http://schemas.microsoft.com/office/drawing/2014/main" id="{6CCBFCD2-8FCF-3762-4C91-0AA38BC3A458}"/>
              </a:ext>
            </a:extLst>
          </p:cNvPr>
          <p:cNvGraphicFramePr>
            <a:graphicFrameLocks noGrp="1"/>
          </p:cNvGraphicFramePr>
          <p:nvPr>
            <p:extLst>
              <p:ext uri="{D42A27DB-BD31-4B8C-83A1-F6EECF244321}">
                <p14:modId xmlns:p14="http://schemas.microsoft.com/office/powerpoint/2010/main" val="4167293880"/>
              </p:ext>
            </p:extLst>
          </p:nvPr>
        </p:nvGraphicFramePr>
        <p:xfrm>
          <a:off x="2305740" y="2392601"/>
          <a:ext cx="6727737" cy="3226078"/>
        </p:xfrm>
        <a:graphic>
          <a:graphicData uri="http://schemas.openxmlformats.org/drawingml/2006/table">
            <a:tbl>
              <a:tblPr firstRow="1" bandRow="1">
                <a:tableStyleId>{5C22544A-7EE6-4342-B048-85BDC9FD1C3A}</a:tableStyleId>
              </a:tblPr>
              <a:tblGrid>
                <a:gridCol w="2236069">
                  <a:extLst>
                    <a:ext uri="{9D8B030D-6E8A-4147-A177-3AD203B41FA5}">
                      <a16:colId xmlns:a16="http://schemas.microsoft.com/office/drawing/2014/main" val="335569724"/>
                    </a:ext>
                  </a:extLst>
                </a:gridCol>
                <a:gridCol w="4491668">
                  <a:extLst>
                    <a:ext uri="{9D8B030D-6E8A-4147-A177-3AD203B41FA5}">
                      <a16:colId xmlns:a16="http://schemas.microsoft.com/office/drawing/2014/main" val="3577650085"/>
                    </a:ext>
                  </a:extLst>
                </a:gridCol>
              </a:tblGrid>
              <a:tr h="667656">
                <a:tc>
                  <a:txBody>
                    <a:bodyPr/>
                    <a:lstStyle/>
                    <a:p>
                      <a:pPr lvl="0">
                        <a:buNone/>
                      </a:pPr>
                      <a:r>
                        <a:rPr lang="en-GB" sz="1600" b="1" dirty="0">
                          <a:solidFill>
                            <a:schemeClr val="tx1"/>
                          </a:solidFill>
                          <a:latin typeface="Times New Roman"/>
                        </a:rPr>
                        <a:t>Task</a:t>
                      </a: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1" dirty="0">
                          <a:solidFill>
                            <a:schemeClr val="tx1"/>
                          </a:solidFill>
                          <a:latin typeface="Times New Roman"/>
                        </a:rPr>
                        <a:t>CUP Regression</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30523960"/>
                  </a:ext>
                </a:extLst>
              </a:tr>
              <a:tr h="386922">
                <a:tc>
                  <a:txBody>
                    <a:bodyPr/>
                    <a:lstStyle/>
                    <a:p>
                      <a:r>
                        <a:rPr lang="en-GB" sz="1600" b="1" dirty="0">
                          <a:solidFill>
                            <a:schemeClr val="tx1"/>
                          </a:solidFill>
                          <a:latin typeface="Times New Roman"/>
                        </a:rPr>
                        <a:t>Hyperparameters</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GB" sz="1400" b="0" dirty="0">
                          <a:solidFill>
                            <a:schemeClr val="tx1"/>
                          </a:solidFill>
                          <a:latin typeface="Times New Roman"/>
                        </a:rPr>
                        <a:t>100 units, </a:t>
                      </a:r>
                      <a:r>
                        <a:rPr lang="en-GB" sz="1700" b="0" i="0" u="none" strike="noStrike" noProof="0" dirty="0">
                          <a:solidFill>
                            <a:srgbClr val="202122"/>
                          </a:solidFill>
                          <a:latin typeface="Times New Roman"/>
                        </a:rPr>
                        <a:t>η</a:t>
                      </a:r>
                      <a:r>
                        <a:rPr lang="en-GB" sz="1400" b="0" dirty="0">
                          <a:solidFill>
                            <a:schemeClr val="tx1"/>
                          </a:solidFill>
                          <a:latin typeface="Times New Roman"/>
                        </a:rPr>
                        <a:t>=0.00345, </a:t>
                      </a:r>
                      <a:r>
                        <a:rPr lang="en-GB" sz="1400" b="0" i="0" u="none" strike="noStrike" noProof="0" dirty="0">
                          <a:solidFill>
                            <a:schemeClr val="tx1"/>
                          </a:solidFill>
                        </a:rPr>
                        <a:t>λ</a:t>
                      </a:r>
                      <a:r>
                        <a:rPr lang="en-GB" sz="1400" b="0" dirty="0">
                          <a:solidFill>
                            <a:schemeClr val="tx1"/>
                          </a:solidFill>
                          <a:latin typeface="Times New Roman"/>
                        </a:rPr>
                        <a:t>=0.0001, epochs=700</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345546453"/>
                  </a:ext>
                </a:extLst>
              </a:tr>
              <a:tr h="339544">
                <a:tc>
                  <a:txBody>
                    <a:bodyPr/>
                    <a:lstStyle/>
                    <a:p>
                      <a:r>
                        <a:rPr lang="en-GB" sz="1600" b="1" dirty="0">
                          <a:latin typeface="Times New Roman"/>
                        </a:rPr>
                        <a:t>MSE (TR)</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GB" sz="1400" b="0" i="0" u="none" strike="noStrike" noProof="0" dirty="0">
                          <a:solidFill>
                            <a:schemeClr val="tx1"/>
                          </a:solidFill>
                          <a:latin typeface="Times New Roman"/>
                        </a:rPr>
                        <a:t>0.2580992881336508</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46858006"/>
                  </a:ext>
                </a:extLst>
              </a:tr>
              <a:tr h="355336">
                <a:tc>
                  <a:txBody>
                    <a:bodyPr/>
                    <a:lstStyle/>
                    <a:p>
                      <a:pPr lvl="0">
                        <a:buNone/>
                      </a:pPr>
                      <a:r>
                        <a:rPr lang="en-GB" sz="1600" b="1" i="0" u="none" strike="noStrike" noProof="0" dirty="0">
                          <a:solidFill>
                            <a:srgbClr val="000000"/>
                          </a:solidFill>
                          <a:latin typeface="Times New Roman"/>
                        </a:rPr>
                        <a:t>MSE (VL)</a:t>
                      </a:r>
                      <a:endParaRPr lang="it-IT" b="1"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GB" sz="1400" b="0" i="0" u="none" strike="noStrike" noProof="0" dirty="0">
                          <a:solidFill>
                            <a:schemeClr val="tx1"/>
                          </a:solidFill>
                          <a:latin typeface="Times New Roman"/>
                        </a:rPr>
                        <a:t>0.2884308021994578</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63245741"/>
                  </a:ext>
                </a:extLst>
              </a:tr>
              <a:tr h="355336">
                <a:tc>
                  <a:txBody>
                    <a:bodyPr/>
                    <a:lstStyle/>
                    <a:p>
                      <a:pPr lvl="0">
                        <a:buNone/>
                      </a:pPr>
                      <a:r>
                        <a:rPr lang="en-GB" sz="1600" b="1" i="0" u="none" strike="noStrike" noProof="0" dirty="0">
                          <a:solidFill>
                            <a:srgbClr val="000000"/>
                          </a:solidFill>
                          <a:latin typeface="Times New Roman"/>
                        </a:rPr>
                        <a:t>MSE (TS)</a:t>
                      </a:r>
                      <a:endParaRPr lang="it-IT" b="1" dirty="0">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GB" sz="1400" b="0" i="0" u="none" strike="noStrike" noProof="0" dirty="0">
                          <a:solidFill>
                            <a:schemeClr val="tx1"/>
                          </a:solidFill>
                          <a:latin typeface="Times New Roman"/>
                        </a:rPr>
                        <a:t>0.1482980940490961</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794925691"/>
                  </a:ext>
                </a:extLst>
              </a:tr>
              <a:tr h="355336">
                <a:tc>
                  <a:txBody>
                    <a:bodyPr/>
                    <a:lstStyle/>
                    <a:p>
                      <a:pPr lvl="0">
                        <a:buNone/>
                      </a:pPr>
                      <a:r>
                        <a:rPr lang="en-GB" sz="1600" b="1" i="0" u="none" strike="noStrike" noProof="0" dirty="0">
                          <a:solidFill>
                            <a:srgbClr val="000000"/>
                          </a:solidFill>
                          <a:latin typeface="Times New Roman"/>
                        </a:rPr>
                        <a:t>MEE (TR)</a:t>
                      </a:r>
                      <a:endParaRPr lang="it-IT" b="1" dirty="0">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GB" sz="1400" b="0" i="0" u="none" strike="noStrike" noProof="0" dirty="0">
                          <a:solidFill>
                            <a:schemeClr val="tx1"/>
                          </a:solidFill>
                          <a:latin typeface="Times New Roman"/>
                        </a:rPr>
                        <a:t>0.27599806940704563</a:t>
                      </a:r>
                      <a:endParaRPr lang="it-IT" sz="1400" dirty="0">
                        <a:solidFill>
                          <a:schemeClr val="tx1"/>
                        </a:solidFill>
                        <a:latin typeface="Times New Roman"/>
                      </a:endParaRP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25472"/>
                  </a:ext>
                </a:extLst>
              </a:tr>
              <a:tr h="363233">
                <a:tc>
                  <a:txBody>
                    <a:bodyPr/>
                    <a:lstStyle/>
                    <a:p>
                      <a:pPr lvl="0">
                        <a:buNone/>
                      </a:pPr>
                      <a:r>
                        <a:rPr lang="en-GB" sz="1600" b="1" i="0" u="none" strike="noStrike" noProof="0" dirty="0">
                          <a:solidFill>
                            <a:srgbClr val="000000"/>
                          </a:solidFill>
                          <a:latin typeface="Times New Roman"/>
                        </a:rPr>
                        <a:t>MEE (VL)</a:t>
                      </a:r>
                      <a:endParaRPr lang="it-IT" b="1" dirty="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a:buNone/>
                      </a:pPr>
                      <a:r>
                        <a:rPr lang="en-GB" sz="1400" b="0" i="0" u="none" strike="noStrike" noProof="0" dirty="0">
                          <a:solidFill>
                            <a:schemeClr val="tx1"/>
                          </a:solidFill>
                          <a:latin typeface="Times New Roman"/>
                        </a:rPr>
                        <a:t>0.42374866240365067</a:t>
                      </a:r>
                      <a:endParaRPr lang="it-IT"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4201072"/>
                  </a:ext>
                </a:extLst>
              </a:tr>
              <a:tr h="402715">
                <a:tc>
                  <a:txBody>
                    <a:bodyPr/>
                    <a:lstStyle/>
                    <a:p>
                      <a:pPr lvl="0">
                        <a:buNone/>
                      </a:pPr>
                      <a:r>
                        <a:rPr lang="en-GB" sz="1600" b="1" i="0" u="none" strike="noStrike" noProof="0" dirty="0">
                          <a:solidFill>
                            <a:srgbClr val="000000"/>
                          </a:solidFill>
                          <a:latin typeface="Times New Roman"/>
                        </a:rPr>
                        <a:t>MEE (TS)</a:t>
                      </a:r>
                      <a:endParaRPr lang="it-IT" b="1"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GB" sz="1400" b="0" i="0" u="none" strike="noStrike" noProof="0" dirty="0">
                          <a:solidFill>
                            <a:schemeClr val="tx1"/>
                          </a:solidFill>
                          <a:latin typeface="Times New Roman"/>
                        </a:rPr>
                        <a:t>0.49628444015979767</a:t>
                      </a:r>
                      <a:endParaRPr lang="en-GB" sz="1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85911746"/>
                  </a:ext>
                </a:extLst>
              </a:tr>
            </a:tbl>
          </a:graphicData>
        </a:graphic>
      </p:graphicFrame>
      <p:sp>
        <p:nvSpPr>
          <p:cNvPr id="9" name="CasellaDiTesto 8">
            <a:extLst>
              <a:ext uri="{FF2B5EF4-FFF2-40B4-BE49-F238E27FC236}">
                <a16:creationId xmlns:a16="http://schemas.microsoft.com/office/drawing/2014/main" id="{6736D2B5-AA9B-94DD-07F8-44E31F7F30EC}"/>
              </a:ext>
            </a:extLst>
          </p:cNvPr>
          <p:cNvSpPr txBox="1"/>
          <p:nvPr/>
        </p:nvSpPr>
        <p:spPr>
          <a:xfrm>
            <a:off x="3916600" y="5867005"/>
            <a:ext cx="43903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Times New Roman"/>
                <a:cs typeface="Times New Roman"/>
              </a:rPr>
              <a:t>Table  20.  Best model </a:t>
            </a:r>
            <a:r>
              <a:rPr lang="en-GB" dirty="0" err="1">
                <a:latin typeface="Times New Roman"/>
                <a:cs typeface="Times New Roman"/>
              </a:rPr>
              <a:t>hyp</a:t>
            </a:r>
            <a:r>
              <a:rPr lang="en-GB" dirty="0">
                <a:latin typeface="Times New Roman"/>
                <a:cs typeface="Times New Roman"/>
              </a:rPr>
              <a:t>. And MEE, MSE</a:t>
            </a:r>
            <a:endParaRPr lang="it-IT" dirty="0"/>
          </a:p>
        </p:txBody>
      </p:sp>
    </p:spTree>
    <p:extLst>
      <p:ext uri="{BB962C8B-B14F-4D97-AF65-F5344CB8AC3E}">
        <p14:creationId xmlns:p14="http://schemas.microsoft.com/office/powerpoint/2010/main" val="2108042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B041-6FFF-197D-3A73-7D25160F47A5}"/>
              </a:ext>
            </a:extLst>
          </p:cNvPr>
          <p:cNvSpPr>
            <a:spLocks noGrp="1"/>
          </p:cNvSpPr>
          <p:nvPr>
            <p:ph type="title"/>
          </p:nvPr>
        </p:nvSpPr>
        <p:spPr>
          <a:xfrm>
            <a:off x="838200" y="183509"/>
            <a:ext cx="10515600" cy="867574"/>
          </a:xfrm>
        </p:spPr>
        <p:txBody>
          <a:bodyPr>
            <a:normAutofit/>
          </a:bodyPr>
          <a:lstStyle/>
          <a:p>
            <a:r>
              <a:rPr lang="en-GB" sz="4000" b="1"/>
              <a:t>CUP result – Best model's Plots</a:t>
            </a:r>
          </a:p>
        </p:txBody>
      </p:sp>
      <p:sp>
        <p:nvSpPr>
          <p:cNvPr id="4" name="Footer Placeholder 3">
            <a:extLst>
              <a:ext uri="{FF2B5EF4-FFF2-40B4-BE49-F238E27FC236}">
                <a16:creationId xmlns:a16="http://schemas.microsoft.com/office/drawing/2014/main" id="{2951759E-A75F-7725-FA08-B7D4A38B1E1D}"/>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A10DF745-D036-6D45-3540-09EC480DCB16}"/>
              </a:ext>
            </a:extLst>
          </p:cNvPr>
          <p:cNvSpPr>
            <a:spLocks noGrp="1"/>
          </p:cNvSpPr>
          <p:nvPr>
            <p:ph type="sldNum" sz="quarter" idx="12"/>
          </p:nvPr>
        </p:nvSpPr>
        <p:spPr/>
        <p:txBody>
          <a:bodyPr/>
          <a:lstStyle/>
          <a:p>
            <a:fld id="{5C669C2E-F782-43EC-BC06-482C7270B9FB}" type="slidenum">
              <a:rPr lang="it-IT" smtClean="0"/>
              <a:t>25</a:t>
            </a:fld>
            <a:endParaRPr lang="it-IT"/>
          </a:p>
        </p:txBody>
      </p:sp>
      <p:pic>
        <p:nvPicPr>
          <p:cNvPr id="7" name="Content Placeholder 24" descr="A screen shot of a graph&#10;&#10;Description automatically generated">
            <a:extLst>
              <a:ext uri="{FF2B5EF4-FFF2-40B4-BE49-F238E27FC236}">
                <a16:creationId xmlns:a16="http://schemas.microsoft.com/office/drawing/2014/main" id="{930143B4-8435-7107-113E-6EB52107ED6C}"/>
              </a:ext>
            </a:extLst>
          </p:cNvPr>
          <p:cNvPicPr>
            <a:picLocks noGrp="1" noChangeAspect="1"/>
          </p:cNvPicPr>
          <p:nvPr>
            <p:ph idx="1"/>
          </p:nvPr>
        </p:nvPicPr>
        <p:blipFill>
          <a:blip r:embed="rId2"/>
          <a:stretch>
            <a:fillRect/>
          </a:stretch>
        </p:blipFill>
        <p:spPr>
          <a:xfrm>
            <a:off x="4240501" y="2953692"/>
            <a:ext cx="3600450" cy="2647950"/>
          </a:xfrm>
        </p:spPr>
      </p:pic>
      <p:graphicFrame>
        <p:nvGraphicFramePr>
          <p:cNvPr id="9" name="Content Placeholder 10">
            <a:extLst>
              <a:ext uri="{FF2B5EF4-FFF2-40B4-BE49-F238E27FC236}">
                <a16:creationId xmlns:a16="http://schemas.microsoft.com/office/drawing/2014/main" id="{515E69D4-8612-7239-C37D-EBEFFEDCB3B7}"/>
              </a:ext>
            </a:extLst>
          </p:cNvPr>
          <p:cNvGraphicFramePr>
            <a:graphicFrameLocks/>
          </p:cNvGraphicFramePr>
          <p:nvPr>
            <p:extLst>
              <p:ext uri="{D42A27DB-BD31-4B8C-83A1-F6EECF244321}">
                <p14:modId xmlns:p14="http://schemas.microsoft.com/office/powerpoint/2010/main" val="461937576"/>
              </p:ext>
            </p:extLst>
          </p:nvPr>
        </p:nvGraphicFramePr>
        <p:xfrm>
          <a:off x="786936" y="1609873"/>
          <a:ext cx="10477998" cy="3772401"/>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772401">
                <a:tc>
                  <a:txBody>
                    <a:bodyPr/>
                    <a:lstStyle/>
                    <a:p>
                      <a:r>
                        <a:rPr lang="en-GB" sz="1600">
                          <a:solidFill>
                            <a:schemeClr val="tx1"/>
                          </a:solidFill>
                          <a:latin typeface="Times New Roman"/>
                        </a:rPr>
                        <a:t>CUP</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14" name="Immagine 13" descr="Immagine che contiene testo, schermata, schermo, numero&#10;&#10;Descrizione generata automaticamente">
            <a:extLst>
              <a:ext uri="{FF2B5EF4-FFF2-40B4-BE49-F238E27FC236}">
                <a16:creationId xmlns:a16="http://schemas.microsoft.com/office/drawing/2014/main" id="{BA8A1254-EF3B-015A-9411-6B2FA75C1130}"/>
              </a:ext>
            </a:extLst>
          </p:cNvPr>
          <p:cNvPicPr>
            <a:picLocks noChangeAspect="1"/>
          </p:cNvPicPr>
          <p:nvPr/>
        </p:nvPicPr>
        <p:blipFill>
          <a:blip r:embed="rId3"/>
          <a:stretch>
            <a:fillRect/>
          </a:stretch>
        </p:blipFill>
        <p:spPr>
          <a:xfrm>
            <a:off x="1181143" y="1845381"/>
            <a:ext cx="4444387" cy="3522573"/>
          </a:xfrm>
          <a:prstGeom prst="rect">
            <a:avLst/>
          </a:prstGeom>
        </p:spPr>
      </p:pic>
      <p:pic>
        <p:nvPicPr>
          <p:cNvPr id="15" name="Immagine 14" descr="Immagine che contiene testo, schermata, schermo, diagramma&#10;&#10;Descrizione generata automaticamente">
            <a:extLst>
              <a:ext uri="{FF2B5EF4-FFF2-40B4-BE49-F238E27FC236}">
                <a16:creationId xmlns:a16="http://schemas.microsoft.com/office/drawing/2014/main" id="{A20F4C21-1B4B-2256-6AEF-BD46187DD1AF}"/>
              </a:ext>
            </a:extLst>
          </p:cNvPr>
          <p:cNvPicPr>
            <a:picLocks noChangeAspect="1"/>
          </p:cNvPicPr>
          <p:nvPr/>
        </p:nvPicPr>
        <p:blipFill>
          <a:blip r:embed="rId4"/>
          <a:stretch>
            <a:fillRect/>
          </a:stretch>
        </p:blipFill>
        <p:spPr>
          <a:xfrm>
            <a:off x="6472700" y="1870058"/>
            <a:ext cx="4269068" cy="3435713"/>
          </a:xfrm>
          <a:prstGeom prst="rect">
            <a:avLst/>
          </a:prstGeom>
        </p:spPr>
      </p:pic>
      <p:sp>
        <p:nvSpPr>
          <p:cNvPr id="16" name="CasellaDiTesto 15">
            <a:extLst>
              <a:ext uri="{FF2B5EF4-FFF2-40B4-BE49-F238E27FC236}">
                <a16:creationId xmlns:a16="http://schemas.microsoft.com/office/drawing/2014/main" id="{36211CAC-BE7F-F452-487E-6B9D936080B9}"/>
              </a:ext>
            </a:extLst>
          </p:cNvPr>
          <p:cNvSpPr txBox="1"/>
          <p:nvPr/>
        </p:nvSpPr>
        <p:spPr>
          <a:xfrm>
            <a:off x="3071689" y="1168663"/>
            <a:ext cx="7067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latin typeface="Times New Roman"/>
                <a:cs typeface="Times New Roman"/>
              </a:rPr>
              <a:t>MSE</a:t>
            </a:r>
          </a:p>
        </p:txBody>
      </p:sp>
      <p:sp>
        <p:nvSpPr>
          <p:cNvPr id="17" name="CasellaDiTesto 16">
            <a:extLst>
              <a:ext uri="{FF2B5EF4-FFF2-40B4-BE49-F238E27FC236}">
                <a16:creationId xmlns:a16="http://schemas.microsoft.com/office/drawing/2014/main" id="{AC1836AA-7D14-8258-EA16-68C80AF4325D}"/>
              </a:ext>
            </a:extLst>
          </p:cNvPr>
          <p:cNvSpPr txBox="1"/>
          <p:nvPr/>
        </p:nvSpPr>
        <p:spPr>
          <a:xfrm>
            <a:off x="8255657" y="1168663"/>
            <a:ext cx="7067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latin typeface="Times New Roman"/>
                <a:cs typeface="Times New Roman"/>
              </a:rPr>
              <a:t>MEE</a:t>
            </a:r>
          </a:p>
        </p:txBody>
      </p:sp>
      <p:sp>
        <p:nvSpPr>
          <p:cNvPr id="3" name="CasellaDiTesto 2">
            <a:extLst>
              <a:ext uri="{FF2B5EF4-FFF2-40B4-BE49-F238E27FC236}">
                <a16:creationId xmlns:a16="http://schemas.microsoft.com/office/drawing/2014/main" id="{C63729CD-9D92-255A-ED25-B3385F6E2807}"/>
              </a:ext>
            </a:extLst>
          </p:cNvPr>
          <p:cNvSpPr txBox="1"/>
          <p:nvPr/>
        </p:nvSpPr>
        <p:spPr>
          <a:xfrm>
            <a:off x="1183532" y="5787957"/>
            <a:ext cx="10051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latin typeface="Times New Roman"/>
                <a:cs typeface="Times New Roman"/>
              </a:rPr>
              <a:t>Table</a:t>
            </a:r>
            <a:r>
              <a:rPr lang="it-IT" dirty="0">
                <a:latin typeface="Times New Roman"/>
                <a:cs typeface="Times New Roman"/>
              </a:rPr>
              <a:t> 21.</a:t>
            </a:r>
            <a:r>
              <a:rPr lang="it-IT" dirty="0">
                <a:latin typeface="Times New Roman"/>
                <a:ea typeface="+mn-lt"/>
                <a:cs typeface="+mn-lt"/>
              </a:rPr>
              <a:t> Best model' s learning</a:t>
            </a:r>
            <a:r>
              <a:rPr lang="it-IT" dirty="0">
                <a:latin typeface="Times New Roman"/>
                <a:cs typeface="Times New Roman"/>
              </a:rPr>
              <a:t> </a:t>
            </a:r>
            <a:r>
              <a:rPr lang="it-IT" dirty="0" err="1">
                <a:latin typeface="Times New Roman"/>
                <a:cs typeface="Times New Roman"/>
              </a:rPr>
              <a:t>curves</a:t>
            </a:r>
            <a:r>
              <a:rPr lang="it-IT" dirty="0">
                <a:latin typeface="Times New Roman"/>
                <a:cs typeface="Times New Roman"/>
              </a:rPr>
              <a:t> on CUP </a:t>
            </a:r>
            <a:r>
              <a:rPr lang="it-IT" dirty="0" err="1">
                <a:latin typeface="Times New Roman"/>
                <a:cs typeface="Times New Roman"/>
              </a:rPr>
              <a:t>regression</a:t>
            </a:r>
            <a:r>
              <a:rPr lang="it-IT" dirty="0">
                <a:latin typeface="Times New Roman"/>
                <a:cs typeface="Times New Roman"/>
              </a:rPr>
              <a:t> task</a:t>
            </a:r>
          </a:p>
        </p:txBody>
      </p:sp>
    </p:spTree>
    <p:extLst>
      <p:ext uri="{BB962C8B-B14F-4D97-AF65-F5344CB8AC3E}">
        <p14:creationId xmlns:p14="http://schemas.microsoft.com/office/powerpoint/2010/main" val="1520780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D95270-8865-9716-4B08-D20DDE04B437}"/>
              </a:ext>
            </a:extLst>
          </p:cNvPr>
          <p:cNvSpPr>
            <a:spLocks noGrp="1"/>
          </p:cNvSpPr>
          <p:nvPr>
            <p:ph type="title"/>
          </p:nvPr>
        </p:nvSpPr>
        <p:spPr>
          <a:xfrm>
            <a:off x="443382" y="365125"/>
            <a:ext cx="11407889" cy="1041294"/>
          </a:xfrm>
        </p:spPr>
        <p:txBody>
          <a:bodyPr>
            <a:normAutofit/>
          </a:bodyPr>
          <a:lstStyle/>
          <a:p>
            <a:pPr algn="ctr"/>
            <a:r>
              <a:rPr lang="it-IT" sz="4800" err="1"/>
              <a:t>Discussion</a:t>
            </a:r>
          </a:p>
        </p:txBody>
      </p:sp>
      <p:sp>
        <p:nvSpPr>
          <p:cNvPr id="3" name="Segnaposto contenuto 2">
            <a:extLst>
              <a:ext uri="{FF2B5EF4-FFF2-40B4-BE49-F238E27FC236}">
                <a16:creationId xmlns:a16="http://schemas.microsoft.com/office/drawing/2014/main" id="{6A215CB1-A7B0-BD6D-4EB8-93BB37A663B5}"/>
              </a:ext>
            </a:extLst>
          </p:cNvPr>
          <p:cNvSpPr>
            <a:spLocks noGrp="1"/>
          </p:cNvSpPr>
          <p:nvPr>
            <p:ph idx="1"/>
          </p:nvPr>
        </p:nvSpPr>
        <p:spPr>
          <a:xfrm>
            <a:off x="838200" y="1580838"/>
            <a:ext cx="10515600" cy="4596125"/>
          </a:xfrm>
        </p:spPr>
        <p:txBody>
          <a:bodyPr vert="horz" lIns="91440" tIns="45720" rIns="91440" bIns="45720" rtlCol="0" anchor="t">
            <a:normAutofit/>
          </a:bodyPr>
          <a:lstStyle/>
          <a:p>
            <a:pPr marL="0" indent="0">
              <a:buNone/>
            </a:pPr>
            <a:endParaRPr lang="it-IT" sz="1800">
              <a:latin typeface="Times New Roman"/>
              <a:cs typeface="Times New Roman"/>
            </a:endParaRPr>
          </a:p>
          <a:p>
            <a:r>
              <a:rPr lang="it-IT" sz="1800" err="1">
                <a:latin typeface="Times New Roman"/>
                <a:cs typeface="Times New Roman"/>
              </a:rPr>
              <a:t>We</a:t>
            </a:r>
            <a:r>
              <a:rPr lang="it-IT" sz="1800">
                <a:latin typeface="Times New Roman"/>
                <a:cs typeface="Times New Roman"/>
              </a:rPr>
              <a:t> </a:t>
            </a:r>
            <a:r>
              <a:rPr lang="it-IT" sz="1800" err="1">
                <a:latin typeface="Times New Roman"/>
                <a:cs typeface="Times New Roman"/>
              </a:rPr>
              <a:t>found</a:t>
            </a:r>
            <a:r>
              <a:rPr lang="it-IT" sz="1800">
                <a:latin typeface="Times New Roman"/>
                <a:cs typeface="Times New Roman"/>
              </a:rPr>
              <a:t> </a:t>
            </a:r>
            <a:r>
              <a:rPr lang="it-IT" sz="1800" err="1">
                <a:latin typeface="Times New Roman"/>
                <a:cs typeface="Times New Roman"/>
              </a:rPr>
              <a:t>our</a:t>
            </a:r>
            <a:r>
              <a:rPr lang="it-IT" sz="1800">
                <a:latin typeface="Times New Roman"/>
                <a:cs typeface="Times New Roman"/>
              </a:rPr>
              <a:t> </a:t>
            </a:r>
            <a:r>
              <a:rPr lang="it-IT" sz="1800" err="1">
                <a:latin typeface="Times New Roman"/>
                <a:cs typeface="Times New Roman"/>
              </a:rPr>
              <a:t>experiments</a:t>
            </a:r>
            <a:r>
              <a:rPr lang="it-IT" sz="1800">
                <a:latin typeface="Times New Roman"/>
                <a:cs typeface="Times New Roman"/>
              </a:rPr>
              <a:t> </a:t>
            </a:r>
            <a:r>
              <a:rPr lang="it-IT" sz="1800" err="1">
                <a:latin typeface="Times New Roman"/>
                <a:cs typeface="Times New Roman"/>
              </a:rPr>
              <a:t>very</a:t>
            </a:r>
            <a:r>
              <a:rPr lang="it-IT" sz="1800">
                <a:latin typeface="Times New Roman"/>
                <a:cs typeface="Times New Roman"/>
              </a:rPr>
              <a:t> </a:t>
            </a:r>
            <a:r>
              <a:rPr lang="it-IT" sz="1800" err="1">
                <a:latin typeface="Times New Roman"/>
                <a:cs typeface="Times New Roman"/>
              </a:rPr>
              <a:t>usefult</a:t>
            </a:r>
            <a:r>
              <a:rPr lang="it-IT" sz="1800">
                <a:latin typeface="Times New Roman"/>
                <a:cs typeface="Times New Roman"/>
              </a:rPr>
              <a:t> to </a:t>
            </a:r>
            <a:r>
              <a:rPr lang="it-IT" sz="1800" err="1">
                <a:latin typeface="Times New Roman"/>
                <a:cs typeface="Times New Roman"/>
              </a:rPr>
              <a:t>remark</a:t>
            </a:r>
            <a:r>
              <a:rPr lang="it-IT" sz="1800">
                <a:latin typeface="Times New Roman"/>
                <a:cs typeface="Times New Roman"/>
              </a:rPr>
              <a:t> the </a:t>
            </a:r>
            <a:r>
              <a:rPr lang="it-IT" sz="1800" err="1">
                <a:latin typeface="Times New Roman"/>
                <a:cs typeface="Times New Roman"/>
              </a:rPr>
              <a:t>fact</a:t>
            </a:r>
            <a:r>
              <a:rPr lang="it-IT" sz="1800">
                <a:latin typeface="Times New Roman"/>
                <a:cs typeface="Times New Roman"/>
              </a:rPr>
              <a:t> </a:t>
            </a:r>
            <a:r>
              <a:rPr lang="it-IT" sz="1800" err="1">
                <a:latin typeface="Times New Roman"/>
                <a:cs typeface="Times New Roman"/>
              </a:rPr>
              <a:t>that</a:t>
            </a:r>
            <a:r>
              <a:rPr lang="it-IT" sz="1800">
                <a:latin typeface="Times New Roman"/>
                <a:cs typeface="Times New Roman"/>
              </a:rPr>
              <a:t> </a:t>
            </a:r>
            <a:r>
              <a:rPr lang="it-IT" sz="1800" err="1">
                <a:latin typeface="Times New Roman"/>
                <a:cs typeface="Times New Roman"/>
              </a:rPr>
              <a:t>doesn't</a:t>
            </a:r>
            <a:r>
              <a:rPr lang="it-IT" sz="1800">
                <a:latin typeface="Times New Roman"/>
                <a:cs typeface="Times New Roman"/>
              </a:rPr>
              <a:t> </a:t>
            </a:r>
            <a:r>
              <a:rPr lang="it-IT" sz="1800" err="1">
                <a:latin typeface="Times New Roman"/>
                <a:cs typeface="Times New Roman"/>
              </a:rPr>
              <a:t>exist</a:t>
            </a:r>
            <a:r>
              <a:rPr lang="it-IT" sz="1800">
                <a:latin typeface="Times New Roman"/>
                <a:cs typeface="Times New Roman"/>
              </a:rPr>
              <a:t> </a:t>
            </a:r>
            <a:r>
              <a:rPr lang="it-IT" sz="1800" i="1">
                <a:latin typeface="Times New Roman"/>
                <a:cs typeface="Times New Roman"/>
              </a:rPr>
              <a:t>the</a:t>
            </a:r>
            <a:r>
              <a:rPr lang="it-IT" sz="1800">
                <a:latin typeface="Times New Roman"/>
                <a:cs typeface="Times New Roman"/>
              </a:rPr>
              <a:t> best model, </a:t>
            </a:r>
            <a:r>
              <a:rPr lang="it-IT" sz="1800" err="1">
                <a:latin typeface="Times New Roman"/>
                <a:cs typeface="Times New Roman"/>
              </a:rPr>
              <a:t>but</a:t>
            </a:r>
            <a:r>
              <a:rPr lang="it-IT" sz="1800">
                <a:latin typeface="Times New Roman"/>
                <a:cs typeface="Times New Roman"/>
              </a:rPr>
              <a:t> </a:t>
            </a:r>
            <a:r>
              <a:rPr lang="it-IT" sz="1800" err="1">
                <a:latin typeface="Times New Roman"/>
                <a:cs typeface="Times New Roman"/>
              </a:rPr>
              <a:t>only</a:t>
            </a:r>
            <a:r>
              <a:rPr lang="it-IT" sz="1800">
                <a:latin typeface="Times New Roman"/>
                <a:cs typeface="Times New Roman"/>
              </a:rPr>
              <a:t> the </a:t>
            </a:r>
            <a:r>
              <a:rPr lang="it-IT" sz="1800" i="1" err="1">
                <a:latin typeface="Times New Roman"/>
                <a:cs typeface="Times New Roman"/>
              </a:rPr>
              <a:t>better</a:t>
            </a:r>
            <a:r>
              <a:rPr lang="it-IT" sz="1800" i="1">
                <a:latin typeface="Times New Roman"/>
                <a:cs typeface="Times New Roman"/>
              </a:rPr>
              <a:t> </a:t>
            </a:r>
            <a:r>
              <a:rPr lang="it-IT" sz="1800">
                <a:latin typeface="Times New Roman"/>
                <a:cs typeface="Times New Roman"/>
              </a:rPr>
              <a:t>model (</a:t>
            </a:r>
            <a:r>
              <a:rPr lang="it-IT" sz="1800" err="1">
                <a:latin typeface="Times New Roman"/>
                <a:cs typeface="Times New Roman"/>
              </a:rPr>
              <a:t>among</a:t>
            </a:r>
            <a:r>
              <a:rPr lang="it-IT" sz="1800">
                <a:latin typeface="Times New Roman"/>
                <a:cs typeface="Times New Roman"/>
              </a:rPr>
              <a:t> </a:t>
            </a:r>
            <a:r>
              <a:rPr lang="it-IT" sz="1800" err="1">
                <a:latin typeface="Times New Roman"/>
                <a:cs typeface="Times New Roman"/>
              </a:rPr>
              <a:t>others</a:t>
            </a:r>
            <a:r>
              <a:rPr lang="it-IT" sz="1800">
                <a:latin typeface="Times New Roman"/>
                <a:cs typeface="Times New Roman"/>
              </a:rPr>
              <a:t>) for a </a:t>
            </a:r>
            <a:r>
              <a:rPr lang="it-IT" sz="1800" i="1" err="1">
                <a:latin typeface="Times New Roman"/>
                <a:cs typeface="Times New Roman"/>
              </a:rPr>
              <a:t>particular</a:t>
            </a:r>
            <a:r>
              <a:rPr lang="it-IT" sz="1800" i="1">
                <a:latin typeface="Times New Roman"/>
                <a:cs typeface="Times New Roman"/>
              </a:rPr>
              <a:t> </a:t>
            </a:r>
            <a:r>
              <a:rPr lang="it-IT" sz="1800">
                <a:latin typeface="Times New Roman"/>
                <a:cs typeface="Times New Roman"/>
              </a:rPr>
              <a:t>task. </a:t>
            </a:r>
            <a:r>
              <a:rPr lang="it-IT" sz="1800" err="1">
                <a:latin typeface="Times New Roman"/>
                <a:cs typeface="Times New Roman"/>
              </a:rPr>
              <a:t>This</a:t>
            </a:r>
            <a:r>
              <a:rPr lang="it-IT" sz="1800">
                <a:latin typeface="Times New Roman"/>
                <a:cs typeface="Times New Roman"/>
              </a:rPr>
              <a:t> </a:t>
            </a:r>
            <a:r>
              <a:rPr lang="it-IT" sz="1800" err="1">
                <a:latin typeface="Times New Roman"/>
                <a:cs typeface="Times New Roman"/>
              </a:rPr>
              <a:t>is</a:t>
            </a:r>
            <a:r>
              <a:rPr lang="it-IT" sz="1800">
                <a:latin typeface="Times New Roman"/>
                <a:cs typeface="Times New Roman"/>
              </a:rPr>
              <a:t> more </a:t>
            </a:r>
            <a:r>
              <a:rPr lang="it-IT" sz="1800" err="1">
                <a:latin typeface="Times New Roman"/>
                <a:cs typeface="Times New Roman"/>
              </a:rPr>
              <a:t>evident</a:t>
            </a:r>
            <a:r>
              <a:rPr lang="it-IT" sz="1800">
                <a:latin typeface="Times New Roman"/>
                <a:cs typeface="Times New Roman"/>
              </a:rPr>
              <a:t> </a:t>
            </a:r>
            <a:r>
              <a:rPr lang="it-IT" sz="1800" err="1">
                <a:latin typeface="Times New Roman"/>
                <a:cs typeface="Times New Roman"/>
              </a:rPr>
              <a:t>when</a:t>
            </a:r>
            <a:r>
              <a:rPr lang="it-IT" sz="1800">
                <a:latin typeface="Times New Roman"/>
                <a:cs typeface="Times New Roman"/>
              </a:rPr>
              <a:t> </a:t>
            </a:r>
            <a:r>
              <a:rPr lang="it-IT" sz="1800" err="1">
                <a:latin typeface="Times New Roman"/>
                <a:cs typeface="Times New Roman"/>
              </a:rPr>
              <a:t>we</a:t>
            </a:r>
            <a:r>
              <a:rPr lang="it-IT" sz="1800">
                <a:latin typeface="Times New Roman"/>
                <a:cs typeface="Times New Roman"/>
              </a:rPr>
              <a:t> compare </a:t>
            </a:r>
            <a:r>
              <a:rPr lang="it-IT" sz="1800" err="1">
                <a:latin typeface="Times New Roman"/>
                <a:cs typeface="Times New Roman"/>
              </a:rPr>
              <a:t>different</a:t>
            </a:r>
            <a:r>
              <a:rPr lang="it-IT" sz="1800">
                <a:latin typeface="Times New Roman"/>
                <a:cs typeface="Times New Roman"/>
              </a:rPr>
              <a:t> models on </a:t>
            </a:r>
            <a:r>
              <a:rPr lang="it-IT" sz="1800" err="1">
                <a:latin typeface="Times New Roman"/>
                <a:cs typeface="Times New Roman"/>
              </a:rPr>
              <a:t>different</a:t>
            </a:r>
            <a:r>
              <a:rPr lang="it-IT" sz="1800">
                <a:latin typeface="Times New Roman"/>
                <a:cs typeface="Times New Roman"/>
              </a:rPr>
              <a:t> tasks and </a:t>
            </a:r>
            <a:r>
              <a:rPr lang="it-IT" sz="1800" err="1">
                <a:latin typeface="Times New Roman"/>
                <a:cs typeface="Times New Roman"/>
              </a:rPr>
              <a:t>even</a:t>
            </a:r>
            <a:r>
              <a:rPr lang="it-IT" sz="1800">
                <a:latin typeface="Times New Roman"/>
                <a:cs typeface="Times New Roman"/>
              </a:rPr>
              <a:t> </a:t>
            </a:r>
            <a:r>
              <a:rPr lang="it-IT" sz="1800" err="1">
                <a:latin typeface="Times New Roman"/>
                <a:cs typeface="Times New Roman"/>
              </a:rPr>
              <a:t>using</a:t>
            </a:r>
            <a:r>
              <a:rPr lang="it-IT" sz="1800">
                <a:latin typeface="Times New Roman"/>
                <a:cs typeface="Times New Roman"/>
              </a:rPr>
              <a:t> </a:t>
            </a:r>
            <a:r>
              <a:rPr lang="it-IT" sz="1800" err="1">
                <a:latin typeface="Times New Roman"/>
                <a:cs typeface="Times New Roman"/>
              </a:rPr>
              <a:t>different</a:t>
            </a:r>
            <a:r>
              <a:rPr lang="it-IT" sz="1800">
                <a:latin typeface="Times New Roman"/>
                <a:cs typeface="Times New Roman"/>
              </a:rPr>
              <a:t> software.</a:t>
            </a:r>
          </a:p>
          <a:p>
            <a:r>
              <a:rPr lang="it-IT" sz="1800">
                <a:latin typeface="Times New Roman"/>
                <a:cs typeface="Times New Roman"/>
              </a:rPr>
              <a:t>By </a:t>
            </a:r>
            <a:r>
              <a:rPr lang="it-IT" sz="1800" err="1">
                <a:latin typeface="Times New Roman"/>
                <a:cs typeface="Times New Roman"/>
              </a:rPr>
              <a:t>implementing</a:t>
            </a:r>
            <a:r>
              <a:rPr lang="it-IT" sz="1800">
                <a:latin typeface="Times New Roman"/>
                <a:cs typeface="Times New Roman"/>
              </a:rPr>
              <a:t> the </a:t>
            </a:r>
            <a:r>
              <a:rPr lang="it-IT" sz="1800" err="1">
                <a:latin typeface="Times New Roman"/>
                <a:cs typeface="Times New Roman"/>
              </a:rPr>
              <a:t>GridSearch</a:t>
            </a:r>
            <a:r>
              <a:rPr lang="it-IT" sz="1800">
                <a:latin typeface="Times New Roman"/>
                <a:cs typeface="Times New Roman"/>
              </a:rPr>
              <a:t> </a:t>
            </a:r>
            <a:r>
              <a:rPr lang="it-IT" sz="1800" err="1">
                <a:latin typeface="Times New Roman"/>
                <a:cs typeface="Times New Roman"/>
              </a:rPr>
              <a:t>approach</a:t>
            </a:r>
            <a:r>
              <a:rPr lang="it-IT" sz="1800">
                <a:latin typeface="Times New Roman"/>
                <a:cs typeface="Times New Roman"/>
              </a:rPr>
              <a:t>, </a:t>
            </a:r>
            <a:r>
              <a:rPr lang="it-IT" sz="1800" err="1">
                <a:latin typeface="Times New Roman"/>
                <a:cs typeface="Times New Roman"/>
              </a:rPr>
              <a:t>we</a:t>
            </a:r>
            <a:r>
              <a:rPr lang="it-IT" sz="1800">
                <a:latin typeface="Times New Roman"/>
                <a:cs typeface="Times New Roman"/>
              </a:rPr>
              <a:t> </a:t>
            </a:r>
            <a:r>
              <a:rPr lang="it-IT" sz="1800" err="1">
                <a:latin typeface="Times New Roman"/>
                <a:cs typeface="Times New Roman"/>
              </a:rPr>
              <a:t>strongly</a:t>
            </a:r>
            <a:r>
              <a:rPr lang="it-IT" sz="1800">
                <a:latin typeface="Times New Roman"/>
                <a:cs typeface="Times New Roman"/>
              </a:rPr>
              <a:t> use the </a:t>
            </a:r>
            <a:r>
              <a:rPr lang="it-IT" sz="1800" err="1">
                <a:latin typeface="Times New Roman"/>
                <a:cs typeface="Times New Roman"/>
              </a:rPr>
              <a:t>empirical</a:t>
            </a:r>
            <a:r>
              <a:rPr lang="it-IT" sz="1800">
                <a:latin typeface="Times New Roman"/>
                <a:cs typeface="Times New Roman"/>
              </a:rPr>
              <a:t> </a:t>
            </a:r>
            <a:r>
              <a:rPr lang="it-IT" sz="1800" err="1">
                <a:latin typeface="Times New Roman"/>
                <a:cs typeface="Times New Roman"/>
              </a:rPr>
              <a:t>factor</a:t>
            </a:r>
            <a:r>
              <a:rPr lang="it-IT" sz="1800">
                <a:latin typeface="Times New Roman"/>
                <a:cs typeface="Times New Roman"/>
              </a:rPr>
              <a:t> </a:t>
            </a:r>
            <a:r>
              <a:rPr lang="it-IT" sz="1800" err="1">
                <a:latin typeface="Times New Roman"/>
                <a:cs typeface="Times New Roman"/>
              </a:rPr>
              <a:t>which</a:t>
            </a:r>
            <a:r>
              <a:rPr lang="it-IT" sz="1800">
                <a:latin typeface="Times New Roman"/>
                <a:cs typeface="Times New Roman"/>
              </a:rPr>
              <a:t> </a:t>
            </a:r>
            <a:r>
              <a:rPr lang="it-IT" sz="1800" err="1">
                <a:latin typeface="Times New Roman"/>
                <a:cs typeface="Times New Roman"/>
              </a:rPr>
              <a:t>allow</a:t>
            </a:r>
            <a:r>
              <a:rPr lang="it-IT" sz="1800">
                <a:latin typeface="Times New Roman"/>
                <a:cs typeface="Times New Roman"/>
              </a:rPr>
              <a:t> </a:t>
            </a:r>
            <a:r>
              <a:rPr lang="it-IT" sz="1800" err="1">
                <a:latin typeface="Times New Roman"/>
                <a:cs typeface="Times New Roman"/>
              </a:rPr>
              <a:t>us</a:t>
            </a:r>
            <a:r>
              <a:rPr lang="it-IT" sz="1800">
                <a:latin typeface="Times New Roman"/>
                <a:cs typeface="Times New Roman"/>
              </a:rPr>
              <a:t> to </a:t>
            </a:r>
            <a:r>
              <a:rPr lang="it-IT" sz="1800" err="1">
                <a:latin typeface="Times New Roman"/>
                <a:cs typeface="Times New Roman"/>
              </a:rPr>
              <a:t>conduct</a:t>
            </a:r>
            <a:r>
              <a:rPr lang="it-IT" sz="1800">
                <a:latin typeface="Times New Roman"/>
                <a:cs typeface="Times New Roman"/>
              </a:rPr>
              <a:t> </a:t>
            </a:r>
            <a:r>
              <a:rPr lang="it-IT" sz="1800" err="1">
                <a:latin typeface="Times New Roman"/>
                <a:cs typeface="Times New Roman"/>
              </a:rPr>
              <a:t>different</a:t>
            </a:r>
            <a:r>
              <a:rPr lang="it-IT" sz="1800">
                <a:latin typeface="Times New Roman"/>
                <a:cs typeface="Times New Roman"/>
              </a:rPr>
              <a:t> </a:t>
            </a:r>
            <a:r>
              <a:rPr lang="it-IT" sz="1800" err="1">
                <a:latin typeface="Times New Roman"/>
                <a:cs typeface="Times New Roman"/>
              </a:rPr>
              <a:t>experiments</a:t>
            </a:r>
            <a:r>
              <a:rPr lang="it-IT" sz="1800">
                <a:latin typeface="Times New Roman"/>
                <a:cs typeface="Times New Roman"/>
              </a:rPr>
              <a:t> and trials </a:t>
            </a:r>
            <a:r>
              <a:rPr lang="it-IT" sz="1800" err="1">
                <a:latin typeface="Times New Roman"/>
                <a:cs typeface="Times New Roman"/>
              </a:rPr>
              <a:t>until</a:t>
            </a:r>
            <a:r>
              <a:rPr lang="it-IT" sz="1800">
                <a:latin typeface="Times New Roman"/>
                <a:cs typeface="Times New Roman"/>
              </a:rPr>
              <a:t> </a:t>
            </a:r>
            <a:r>
              <a:rPr lang="it-IT" sz="1800" err="1">
                <a:latin typeface="Times New Roman"/>
                <a:cs typeface="Times New Roman"/>
              </a:rPr>
              <a:t>we</a:t>
            </a:r>
            <a:r>
              <a:rPr lang="it-IT" sz="1800">
                <a:latin typeface="Times New Roman"/>
                <a:cs typeface="Times New Roman"/>
              </a:rPr>
              <a:t> </a:t>
            </a:r>
            <a:r>
              <a:rPr lang="it-IT" sz="1800" err="1">
                <a:latin typeface="Times New Roman"/>
                <a:cs typeface="Times New Roman"/>
              </a:rPr>
              <a:t>find</a:t>
            </a:r>
            <a:r>
              <a:rPr lang="it-IT" sz="1800">
                <a:latin typeface="Times New Roman"/>
                <a:cs typeface="Times New Roman"/>
              </a:rPr>
              <a:t> the more </a:t>
            </a:r>
            <a:r>
              <a:rPr lang="it-IT" sz="1800" err="1">
                <a:latin typeface="Times New Roman"/>
                <a:cs typeface="Times New Roman"/>
              </a:rPr>
              <a:t>relevant</a:t>
            </a:r>
            <a:r>
              <a:rPr lang="it-IT" sz="1800">
                <a:latin typeface="Times New Roman"/>
                <a:cs typeface="Times New Roman"/>
              </a:rPr>
              <a:t>. </a:t>
            </a:r>
            <a:r>
              <a:rPr lang="it-IT" sz="1800" err="1">
                <a:latin typeface="Times New Roman"/>
                <a:cs typeface="Times New Roman"/>
              </a:rPr>
              <a:t>Although</a:t>
            </a:r>
            <a:r>
              <a:rPr lang="it-IT" sz="1800">
                <a:latin typeface="Times New Roman"/>
                <a:cs typeface="Times New Roman"/>
              </a:rPr>
              <a:t> the ML theory </a:t>
            </a:r>
            <a:r>
              <a:rPr lang="it-IT" sz="1800" err="1">
                <a:latin typeface="Times New Roman"/>
                <a:cs typeface="Times New Roman"/>
              </a:rPr>
              <a:t>it's</a:t>
            </a:r>
            <a:r>
              <a:rPr lang="it-IT" sz="1800">
                <a:latin typeface="Times New Roman"/>
                <a:cs typeface="Times New Roman"/>
              </a:rPr>
              <a:t> </a:t>
            </a:r>
            <a:r>
              <a:rPr lang="it-IT" sz="1800" err="1">
                <a:latin typeface="Times New Roman"/>
                <a:cs typeface="Times New Roman"/>
              </a:rPr>
              <a:t>based</a:t>
            </a:r>
            <a:r>
              <a:rPr lang="it-IT" sz="1800">
                <a:latin typeface="Times New Roman"/>
                <a:cs typeface="Times New Roman"/>
              </a:rPr>
              <a:t> on </a:t>
            </a:r>
            <a:r>
              <a:rPr lang="it-IT" sz="1800" err="1">
                <a:latin typeface="Times New Roman"/>
                <a:cs typeface="Times New Roman"/>
              </a:rPr>
              <a:t>true</a:t>
            </a:r>
            <a:r>
              <a:rPr lang="it-IT" sz="1800">
                <a:latin typeface="Times New Roman"/>
                <a:cs typeface="Times New Roman"/>
              </a:rPr>
              <a:t> </a:t>
            </a:r>
            <a:r>
              <a:rPr lang="it-IT" sz="1800" err="1">
                <a:latin typeface="Times New Roman"/>
                <a:cs typeface="Times New Roman"/>
              </a:rPr>
              <a:t>evidences</a:t>
            </a:r>
            <a:r>
              <a:rPr lang="it-IT" sz="1800">
                <a:latin typeface="Times New Roman"/>
                <a:cs typeface="Times New Roman"/>
              </a:rPr>
              <a:t>, </a:t>
            </a:r>
            <a:r>
              <a:rPr lang="it-IT" sz="1800" err="1">
                <a:latin typeface="Times New Roman"/>
                <a:cs typeface="Times New Roman"/>
              </a:rPr>
              <a:t>it</a:t>
            </a:r>
            <a:r>
              <a:rPr lang="it-IT" sz="1800">
                <a:latin typeface="Times New Roman"/>
                <a:cs typeface="Times New Roman"/>
              </a:rPr>
              <a:t> </a:t>
            </a:r>
            <a:r>
              <a:rPr lang="it-IT" sz="1800" err="1">
                <a:latin typeface="Times New Roman"/>
                <a:cs typeface="Times New Roman"/>
              </a:rPr>
              <a:t>can't</a:t>
            </a:r>
            <a:r>
              <a:rPr lang="it-IT" sz="1800">
                <a:latin typeface="Times New Roman"/>
                <a:cs typeface="Times New Roman"/>
              </a:rPr>
              <a:t> be </a:t>
            </a:r>
            <a:r>
              <a:rPr lang="it-IT" sz="1800" err="1">
                <a:latin typeface="Times New Roman"/>
                <a:cs typeface="Times New Roman"/>
              </a:rPr>
              <a:t>separated</a:t>
            </a:r>
            <a:r>
              <a:rPr lang="it-IT" sz="1800">
                <a:latin typeface="Times New Roman"/>
                <a:cs typeface="Times New Roman"/>
              </a:rPr>
              <a:t> from the </a:t>
            </a:r>
            <a:r>
              <a:rPr lang="it-IT" sz="1800" err="1">
                <a:latin typeface="Times New Roman"/>
                <a:cs typeface="Times New Roman"/>
              </a:rPr>
              <a:t>experiments</a:t>
            </a:r>
            <a:r>
              <a:rPr lang="it-IT" sz="1800">
                <a:latin typeface="Times New Roman"/>
                <a:cs typeface="Times New Roman"/>
              </a:rPr>
              <a:t>. For </a:t>
            </a:r>
            <a:r>
              <a:rPr lang="it-IT" sz="1800" err="1">
                <a:latin typeface="Times New Roman"/>
                <a:cs typeface="Times New Roman"/>
              </a:rPr>
              <a:t>instance</a:t>
            </a:r>
            <a:r>
              <a:rPr lang="it-IT" sz="1800">
                <a:latin typeface="Times New Roman"/>
                <a:cs typeface="Times New Roman"/>
              </a:rPr>
              <a:t>, in the MONKS </a:t>
            </a:r>
            <a:r>
              <a:rPr lang="it-IT" sz="1800" err="1">
                <a:latin typeface="Times New Roman"/>
                <a:cs typeface="Times New Roman"/>
              </a:rPr>
              <a:t>cases</a:t>
            </a:r>
            <a:r>
              <a:rPr lang="it-IT" sz="1800">
                <a:latin typeface="Times New Roman"/>
                <a:cs typeface="Times New Roman"/>
              </a:rPr>
              <a:t> </a:t>
            </a:r>
            <a:r>
              <a:rPr lang="it-IT" sz="1800" err="1">
                <a:latin typeface="Times New Roman"/>
                <a:cs typeface="Times New Roman"/>
              </a:rPr>
              <a:t>we</a:t>
            </a:r>
            <a:r>
              <a:rPr lang="it-IT" sz="1800">
                <a:latin typeface="Times New Roman"/>
                <a:cs typeface="Times New Roman"/>
              </a:rPr>
              <a:t> </a:t>
            </a:r>
            <a:r>
              <a:rPr lang="it-IT" sz="1800" err="1">
                <a:latin typeface="Times New Roman"/>
                <a:cs typeface="Times New Roman"/>
              </a:rPr>
              <a:t>concretely</a:t>
            </a:r>
            <a:r>
              <a:rPr lang="it-IT" sz="1800">
                <a:latin typeface="Times New Roman"/>
                <a:cs typeface="Times New Roman"/>
              </a:rPr>
              <a:t> </a:t>
            </a:r>
            <a:r>
              <a:rPr lang="it-IT" sz="1800" err="1">
                <a:latin typeface="Times New Roman"/>
                <a:cs typeface="Times New Roman"/>
              </a:rPr>
              <a:t>demonstrated</a:t>
            </a:r>
            <a:r>
              <a:rPr lang="it-IT" sz="1800">
                <a:latin typeface="Times New Roman"/>
                <a:cs typeface="Times New Roman"/>
              </a:rPr>
              <a:t> </a:t>
            </a:r>
            <a:r>
              <a:rPr lang="it-IT" sz="1800" err="1">
                <a:latin typeface="Times New Roman"/>
                <a:cs typeface="Times New Roman"/>
              </a:rPr>
              <a:t>that</a:t>
            </a:r>
            <a:r>
              <a:rPr lang="it-IT" sz="1800">
                <a:latin typeface="Times New Roman"/>
                <a:cs typeface="Times New Roman"/>
              </a:rPr>
              <a:t> </a:t>
            </a:r>
            <a:r>
              <a:rPr lang="it-IT" sz="1800" err="1">
                <a:latin typeface="Times New Roman"/>
                <a:cs typeface="Times New Roman"/>
              </a:rPr>
              <a:t>even</a:t>
            </a:r>
            <a:r>
              <a:rPr lang="it-IT" sz="1800">
                <a:latin typeface="Times New Roman"/>
                <a:cs typeface="Times New Roman"/>
              </a:rPr>
              <a:t> </a:t>
            </a:r>
            <a:r>
              <a:rPr lang="it-IT" sz="1800" err="1">
                <a:latin typeface="Times New Roman"/>
                <a:cs typeface="Times New Roman"/>
              </a:rPr>
              <a:t>if</a:t>
            </a:r>
            <a:r>
              <a:rPr lang="it-IT" sz="1800">
                <a:latin typeface="Times New Roman"/>
                <a:cs typeface="Times New Roman"/>
              </a:rPr>
              <a:t> SGD </a:t>
            </a:r>
            <a:r>
              <a:rPr lang="it-IT" sz="1800" err="1">
                <a:latin typeface="Times New Roman"/>
                <a:cs typeface="Times New Roman"/>
              </a:rPr>
              <a:t>requires</a:t>
            </a:r>
            <a:r>
              <a:rPr lang="it-IT" sz="1800">
                <a:latin typeface="Times New Roman"/>
                <a:cs typeface="Times New Roman"/>
              </a:rPr>
              <a:t> a low learning rate, </a:t>
            </a:r>
            <a:r>
              <a:rPr lang="it-IT" sz="1800" err="1">
                <a:latin typeface="Times New Roman"/>
                <a:cs typeface="Times New Roman"/>
              </a:rPr>
              <a:t>this</a:t>
            </a:r>
            <a:r>
              <a:rPr lang="it-IT" sz="1800">
                <a:latin typeface="Times New Roman"/>
                <a:cs typeface="Times New Roman"/>
              </a:rPr>
              <a:t> </a:t>
            </a:r>
            <a:r>
              <a:rPr lang="it-IT" sz="1800" err="1">
                <a:latin typeface="Times New Roman"/>
                <a:cs typeface="Times New Roman"/>
              </a:rPr>
              <a:t>is</a:t>
            </a:r>
            <a:r>
              <a:rPr lang="it-IT" sz="1800">
                <a:latin typeface="Times New Roman"/>
                <a:cs typeface="Times New Roman"/>
              </a:rPr>
              <a:t> </a:t>
            </a:r>
            <a:r>
              <a:rPr lang="it-IT" sz="1800" err="1">
                <a:latin typeface="Times New Roman"/>
                <a:cs typeface="Times New Roman"/>
              </a:rPr>
              <a:t>not</a:t>
            </a:r>
            <a:r>
              <a:rPr lang="it-IT" sz="1800">
                <a:latin typeface="Times New Roman"/>
                <a:cs typeface="Times New Roman"/>
              </a:rPr>
              <a:t> a must in </a:t>
            </a:r>
            <a:r>
              <a:rPr lang="it-IT" sz="1800" err="1">
                <a:latin typeface="Times New Roman"/>
                <a:cs typeface="Times New Roman"/>
              </a:rPr>
              <a:t>every</a:t>
            </a:r>
            <a:r>
              <a:rPr lang="it-IT" sz="1800">
                <a:latin typeface="Times New Roman"/>
                <a:cs typeface="Times New Roman"/>
              </a:rPr>
              <a:t> </a:t>
            </a:r>
            <a:r>
              <a:rPr lang="it-IT" sz="1800" err="1">
                <a:latin typeface="Times New Roman"/>
                <a:cs typeface="Times New Roman"/>
              </a:rPr>
              <a:t>cases</a:t>
            </a:r>
            <a:r>
              <a:rPr lang="it-IT" sz="1800">
                <a:latin typeface="Times New Roman"/>
                <a:cs typeface="Times New Roman"/>
              </a:rPr>
              <a:t>, </a:t>
            </a:r>
            <a:r>
              <a:rPr lang="it-IT" sz="1800" err="1">
                <a:latin typeface="Times New Roman"/>
                <a:cs typeface="Times New Roman"/>
              </a:rPr>
              <a:t>because</a:t>
            </a:r>
            <a:r>
              <a:rPr lang="it-IT" sz="1800">
                <a:latin typeface="Times New Roman"/>
                <a:cs typeface="Times New Roman"/>
              </a:rPr>
              <a:t> </a:t>
            </a:r>
            <a:r>
              <a:rPr lang="it-IT" sz="1800" err="1">
                <a:latin typeface="Times New Roman"/>
                <a:cs typeface="Times New Roman"/>
              </a:rPr>
              <a:t>probably</a:t>
            </a:r>
            <a:r>
              <a:rPr lang="it-IT" sz="1800">
                <a:latin typeface="Times New Roman"/>
                <a:cs typeface="Times New Roman"/>
              </a:rPr>
              <a:t> </a:t>
            </a:r>
            <a:r>
              <a:rPr lang="it-IT" sz="1800" err="1">
                <a:latin typeface="Times New Roman"/>
                <a:cs typeface="Times New Roman"/>
              </a:rPr>
              <a:t>it</a:t>
            </a:r>
            <a:r>
              <a:rPr lang="it-IT" sz="1800">
                <a:latin typeface="Times New Roman"/>
                <a:cs typeface="Times New Roman"/>
              </a:rPr>
              <a:t> </a:t>
            </a:r>
            <a:r>
              <a:rPr lang="it-IT" sz="1800" err="1">
                <a:latin typeface="Times New Roman"/>
                <a:cs typeface="Times New Roman"/>
              </a:rPr>
              <a:t>depends</a:t>
            </a:r>
            <a:r>
              <a:rPr lang="it-IT" sz="1800">
                <a:latin typeface="Times New Roman"/>
                <a:cs typeface="Times New Roman"/>
              </a:rPr>
              <a:t> </a:t>
            </a:r>
            <a:r>
              <a:rPr lang="it-IT" sz="1800" i="1" err="1">
                <a:latin typeface="Times New Roman"/>
                <a:cs typeface="Times New Roman"/>
              </a:rPr>
              <a:t>also</a:t>
            </a:r>
            <a:r>
              <a:rPr lang="it-IT" sz="1800">
                <a:latin typeface="Times New Roman"/>
                <a:cs typeface="Times New Roman"/>
              </a:rPr>
              <a:t> on the tasks and the dataset. </a:t>
            </a:r>
            <a:r>
              <a:rPr lang="it-IT" sz="1800" err="1">
                <a:latin typeface="Times New Roman"/>
                <a:cs typeface="Times New Roman"/>
              </a:rPr>
              <a:t>Indeed</a:t>
            </a:r>
            <a:r>
              <a:rPr lang="it-IT" sz="1800">
                <a:latin typeface="Times New Roman"/>
                <a:cs typeface="Times New Roman"/>
              </a:rPr>
              <a:t>, on MONK3 and MONK2 </a:t>
            </a:r>
            <a:r>
              <a:rPr lang="it-IT" sz="1800" err="1">
                <a:latin typeface="Times New Roman"/>
                <a:cs typeface="Times New Roman"/>
              </a:rPr>
              <a:t>we</a:t>
            </a:r>
            <a:r>
              <a:rPr lang="it-IT" sz="1800">
                <a:latin typeface="Times New Roman"/>
                <a:cs typeface="Times New Roman"/>
              </a:rPr>
              <a:t> </a:t>
            </a:r>
            <a:r>
              <a:rPr lang="it-IT" sz="1800" err="1">
                <a:latin typeface="Times New Roman"/>
                <a:cs typeface="Times New Roman"/>
              </a:rPr>
              <a:t>used</a:t>
            </a:r>
            <a:r>
              <a:rPr lang="it-IT" sz="1800">
                <a:latin typeface="Times New Roman"/>
                <a:cs typeface="Times New Roman"/>
              </a:rPr>
              <a:t> the </a:t>
            </a:r>
            <a:r>
              <a:rPr lang="it-IT" sz="1800" err="1">
                <a:latin typeface="Times New Roman"/>
                <a:cs typeface="Times New Roman"/>
              </a:rPr>
              <a:t>mentioned</a:t>
            </a:r>
            <a:r>
              <a:rPr lang="it-IT" sz="1800">
                <a:latin typeface="Times New Roman"/>
                <a:cs typeface="Times New Roman"/>
              </a:rPr>
              <a:t> </a:t>
            </a:r>
            <a:r>
              <a:rPr lang="it-IT" sz="1800" err="1">
                <a:latin typeface="Times New Roman"/>
                <a:cs typeface="Times New Roman"/>
              </a:rPr>
              <a:t>decay</a:t>
            </a:r>
            <a:r>
              <a:rPr lang="it-IT" sz="1800">
                <a:latin typeface="Times New Roman"/>
                <a:cs typeface="Times New Roman"/>
              </a:rPr>
              <a:t> </a:t>
            </a:r>
            <a:r>
              <a:rPr lang="it-IT" sz="1800" err="1">
                <a:latin typeface="Times New Roman"/>
                <a:cs typeface="Times New Roman"/>
              </a:rPr>
              <a:t>but</a:t>
            </a:r>
            <a:r>
              <a:rPr lang="it-IT" sz="1800">
                <a:latin typeface="Times New Roman"/>
                <a:cs typeface="Times New Roman"/>
              </a:rPr>
              <a:t> </a:t>
            </a:r>
            <a:r>
              <a:rPr lang="it-IT" sz="1800" err="1">
                <a:latin typeface="Times New Roman"/>
                <a:cs typeface="Times New Roman"/>
              </a:rPr>
              <a:t>not</a:t>
            </a:r>
            <a:r>
              <a:rPr lang="it-IT" sz="1800">
                <a:latin typeface="Times New Roman"/>
                <a:cs typeface="Times New Roman"/>
              </a:rPr>
              <a:t> in MONK1, </a:t>
            </a:r>
            <a:r>
              <a:rPr lang="it-IT" sz="1800" err="1">
                <a:latin typeface="Times New Roman"/>
                <a:cs typeface="Times New Roman"/>
              </a:rPr>
              <a:t>leaving</a:t>
            </a:r>
            <a:r>
              <a:rPr lang="it-IT" sz="1800">
                <a:latin typeface="Times New Roman"/>
                <a:cs typeface="Times New Roman"/>
              </a:rPr>
              <a:t> an </a:t>
            </a:r>
            <a:r>
              <a:rPr lang="it-IT" sz="1800" err="1">
                <a:latin typeface="Times New Roman"/>
                <a:cs typeface="Times New Roman"/>
              </a:rPr>
              <a:t>higher</a:t>
            </a:r>
            <a:r>
              <a:rPr lang="it-IT" sz="1800">
                <a:latin typeface="Times New Roman"/>
                <a:cs typeface="Times New Roman"/>
              </a:rPr>
              <a:t> </a:t>
            </a:r>
            <a:r>
              <a:rPr lang="it-IT" sz="1800" err="1">
                <a:latin typeface="Times New Roman"/>
                <a:cs typeface="Times New Roman"/>
              </a:rPr>
              <a:t>eta</a:t>
            </a:r>
            <a:r>
              <a:rPr lang="it-IT" sz="1800">
                <a:latin typeface="Times New Roman"/>
                <a:cs typeface="Times New Roman"/>
              </a:rPr>
              <a:t> </a:t>
            </a:r>
            <a:r>
              <a:rPr lang="it-IT" sz="1800" err="1">
                <a:latin typeface="Times New Roman"/>
                <a:cs typeface="Times New Roman"/>
              </a:rPr>
              <a:t>without</a:t>
            </a:r>
            <a:r>
              <a:rPr lang="it-IT" sz="1800">
                <a:latin typeface="Times New Roman"/>
                <a:cs typeface="Times New Roman"/>
              </a:rPr>
              <a:t> seeing the </a:t>
            </a:r>
            <a:r>
              <a:rPr lang="it-IT" sz="1800" err="1">
                <a:latin typeface="Times New Roman"/>
                <a:cs typeface="Times New Roman"/>
              </a:rPr>
              <a:t>expected</a:t>
            </a:r>
            <a:r>
              <a:rPr lang="it-IT" sz="1800">
                <a:latin typeface="Times New Roman"/>
                <a:cs typeface="Times New Roman"/>
              </a:rPr>
              <a:t> </a:t>
            </a:r>
            <a:r>
              <a:rPr lang="it-IT" sz="1800" err="1">
                <a:latin typeface="Times New Roman"/>
                <a:cs typeface="Times New Roman"/>
              </a:rPr>
              <a:t>diverging</a:t>
            </a:r>
            <a:r>
              <a:rPr lang="it-IT" sz="1800">
                <a:latin typeface="Times New Roman"/>
                <a:cs typeface="Times New Roman"/>
              </a:rPr>
              <a:t>. The theory </a:t>
            </a:r>
            <a:r>
              <a:rPr lang="it-IT" sz="1800" err="1">
                <a:latin typeface="Times New Roman"/>
                <a:cs typeface="Times New Roman"/>
              </a:rPr>
              <a:t>is</a:t>
            </a:r>
            <a:r>
              <a:rPr lang="it-IT" sz="1800">
                <a:latin typeface="Times New Roman"/>
                <a:cs typeface="Times New Roman"/>
              </a:rPr>
              <a:t> </a:t>
            </a:r>
            <a:r>
              <a:rPr lang="it-IT" sz="1800" err="1">
                <a:latin typeface="Times New Roman"/>
                <a:cs typeface="Times New Roman"/>
              </a:rPr>
              <a:t>surely</a:t>
            </a:r>
            <a:r>
              <a:rPr lang="it-IT" sz="1800">
                <a:latin typeface="Times New Roman"/>
                <a:cs typeface="Times New Roman"/>
              </a:rPr>
              <a:t> </a:t>
            </a:r>
            <a:r>
              <a:rPr lang="it-IT" sz="1800" err="1">
                <a:latin typeface="Times New Roman"/>
                <a:cs typeface="Times New Roman"/>
              </a:rPr>
              <a:t>correct</a:t>
            </a:r>
            <a:r>
              <a:rPr lang="it-IT" sz="1800">
                <a:latin typeface="Times New Roman"/>
                <a:cs typeface="Times New Roman"/>
              </a:rPr>
              <a:t> to follow, </a:t>
            </a:r>
            <a:r>
              <a:rPr lang="it-IT" sz="1800" err="1">
                <a:latin typeface="Times New Roman"/>
                <a:cs typeface="Times New Roman"/>
              </a:rPr>
              <a:t>but</a:t>
            </a:r>
            <a:r>
              <a:rPr lang="it-IT" sz="1800">
                <a:latin typeface="Times New Roman"/>
                <a:cs typeface="Times New Roman"/>
              </a:rPr>
              <a:t> </a:t>
            </a:r>
            <a:r>
              <a:rPr lang="it-IT" sz="1800" err="1">
                <a:latin typeface="Times New Roman"/>
                <a:cs typeface="Times New Roman"/>
              </a:rPr>
              <a:t>only</a:t>
            </a:r>
            <a:r>
              <a:rPr lang="it-IT" sz="1800">
                <a:latin typeface="Times New Roman"/>
                <a:cs typeface="Times New Roman"/>
              </a:rPr>
              <a:t> the </a:t>
            </a:r>
            <a:r>
              <a:rPr lang="it-IT" sz="1800" err="1">
                <a:latin typeface="Times New Roman"/>
                <a:cs typeface="Times New Roman"/>
              </a:rPr>
              <a:t>experiments</a:t>
            </a:r>
            <a:r>
              <a:rPr lang="it-IT" sz="1800">
                <a:latin typeface="Times New Roman"/>
                <a:cs typeface="Times New Roman"/>
              </a:rPr>
              <a:t> can show </a:t>
            </a:r>
            <a:r>
              <a:rPr lang="it-IT" sz="1800" err="1">
                <a:latin typeface="Times New Roman"/>
                <a:cs typeface="Times New Roman"/>
              </a:rPr>
              <a:t>us</a:t>
            </a:r>
            <a:r>
              <a:rPr lang="it-IT" sz="1800">
                <a:latin typeface="Times New Roman"/>
                <a:cs typeface="Times New Roman"/>
              </a:rPr>
              <a:t> the </a:t>
            </a:r>
            <a:r>
              <a:rPr lang="it-IT" sz="1800" err="1">
                <a:latin typeface="Times New Roman"/>
                <a:cs typeface="Times New Roman"/>
              </a:rPr>
              <a:t>right</a:t>
            </a:r>
            <a:r>
              <a:rPr lang="it-IT" sz="1800">
                <a:latin typeface="Times New Roman"/>
                <a:cs typeface="Times New Roman"/>
              </a:rPr>
              <a:t> way.</a:t>
            </a:r>
          </a:p>
          <a:p>
            <a:endParaRPr lang="it-IT" sz="1700">
              <a:latin typeface="Times New Roman"/>
              <a:cs typeface="Times New Roman"/>
            </a:endParaRPr>
          </a:p>
          <a:p>
            <a:r>
              <a:rPr lang="it-IT" sz="1700" err="1">
                <a:latin typeface="Times New Roman"/>
                <a:ea typeface="+mn-lt"/>
                <a:cs typeface="+mn-lt"/>
              </a:rPr>
              <a:t>Although</a:t>
            </a:r>
            <a:r>
              <a:rPr lang="it-IT" sz="1700">
                <a:latin typeface="Times New Roman"/>
                <a:ea typeface="+mn-lt"/>
                <a:cs typeface="+mn-lt"/>
              </a:rPr>
              <a:t> </a:t>
            </a:r>
            <a:r>
              <a:rPr lang="it-IT" sz="1700" err="1">
                <a:latin typeface="Times New Roman"/>
                <a:ea typeface="+mn-lt"/>
                <a:cs typeface="+mn-lt"/>
              </a:rPr>
              <a:t>we</a:t>
            </a:r>
            <a:r>
              <a:rPr lang="it-IT" sz="1700">
                <a:latin typeface="Times New Roman"/>
                <a:ea typeface="+mn-lt"/>
                <a:cs typeface="+mn-lt"/>
              </a:rPr>
              <a:t> </a:t>
            </a:r>
            <a:r>
              <a:rPr lang="it-IT" sz="1700" err="1">
                <a:latin typeface="Times New Roman"/>
                <a:ea typeface="+mn-lt"/>
                <a:cs typeface="+mn-lt"/>
              </a:rPr>
              <a:t>didn't</a:t>
            </a:r>
            <a:r>
              <a:rPr lang="it-IT" sz="1700">
                <a:latin typeface="Times New Roman"/>
                <a:ea typeface="+mn-lt"/>
                <a:cs typeface="+mn-lt"/>
              </a:rPr>
              <a:t> show </a:t>
            </a:r>
            <a:r>
              <a:rPr lang="it-IT" sz="1700" err="1">
                <a:latin typeface="Times New Roman"/>
                <a:ea typeface="+mn-lt"/>
                <a:cs typeface="+mn-lt"/>
              </a:rPr>
              <a:t>it</a:t>
            </a:r>
            <a:r>
              <a:rPr lang="it-IT" sz="1700">
                <a:latin typeface="Times New Roman"/>
                <a:ea typeface="+mn-lt"/>
                <a:cs typeface="+mn-lt"/>
              </a:rPr>
              <a:t>, </a:t>
            </a:r>
            <a:r>
              <a:rPr lang="it-IT" sz="1700" err="1">
                <a:latin typeface="Times New Roman"/>
                <a:ea typeface="+mn-lt"/>
                <a:cs typeface="+mn-lt"/>
              </a:rPr>
              <a:t>we</a:t>
            </a:r>
            <a:r>
              <a:rPr lang="it-IT" sz="1700">
                <a:latin typeface="Times New Roman"/>
                <a:ea typeface="+mn-lt"/>
                <a:cs typeface="+mn-lt"/>
              </a:rPr>
              <a:t> </a:t>
            </a:r>
            <a:r>
              <a:rPr lang="it-IT" sz="1700" err="1">
                <a:latin typeface="Times New Roman"/>
                <a:ea typeface="+mn-lt"/>
                <a:cs typeface="+mn-lt"/>
              </a:rPr>
              <a:t>implemented</a:t>
            </a:r>
            <a:r>
              <a:rPr lang="it-IT" sz="1700">
                <a:latin typeface="Times New Roman"/>
                <a:ea typeface="+mn-lt"/>
                <a:cs typeface="+mn-lt"/>
              </a:rPr>
              <a:t> </a:t>
            </a:r>
            <a:r>
              <a:rPr lang="it-IT" sz="1700" err="1">
                <a:latin typeface="Times New Roman"/>
                <a:ea typeface="+mn-lt"/>
                <a:cs typeface="+mn-lt"/>
              </a:rPr>
              <a:t>also</a:t>
            </a:r>
            <a:r>
              <a:rPr lang="it-IT" sz="1700">
                <a:latin typeface="Times New Roman"/>
                <a:ea typeface="+mn-lt"/>
                <a:cs typeface="+mn-lt"/>
              </a:rPr>
              <a:t> an </a:t>
            </a:r>
            <a:r>
              <a:rPr lang="it-IT" sz="1700" err="1">
                <a:latin typeface="Times New Roman"/>
                <a:ea typeface="+mn-lt"/>
                <a:cs typeface="+mn-lt"/>
              </a:rPr>
              <a:t>other</a:t>
            </a:r>
            <a:r>
              <a:rPr lang="it-IT" sz="1700">
                <a:latin typeface="Times New Roman"/>
                <a:ea typeface="+mn-lt"/>
                <a:cs typeface="+mn-lt"/>
              </a:rPr>
              <a:t> </a:t>
            </a:r>
            <a:r>
              <a:rPr lang="it-IT" sz="1700" err="1">
                <a:latin typeface="Times New Roman"/>
                <a:ea typeface="+mn-lt"/>
                <a:cs typeface="+mn-lt"/>
              </a:rPr>
              <a:t>regressor</a:t>
            </a:r>
            <a:r>
              <a:rPr lang="it-IT" sz="1700">
                <a:latin typeface="Times New Roman"/>
                <a:ea typeface="+mn-lt"/>
                <a:cs typeface="+mn-lt"/>
              </a:rPr>
              <a:t> model, KNN </a:t>
            </a:r>
            <a:r>
              <a:rPr lang="it-IT" sz="1700" err="1">
                <a:latin typeface="Times New Roman"/>
                <a:ea typeface="+mn-lt"/>
                <a:cs typeface="+mn-lt"/>
              </a:rPr>
              <a:t>regressor</a:t>
            </a:r>
            <a:r>
              <a:rPr lang="it-IT" sz="1700">
                <a:latin typeface="Times New Roman"/>
                <a:ea typeface="+mn-lt"/>
                <a:cs typeface="+mn-lt"/>
              </a:rPr>
              <a:t> </a:t>
            </a:r>
            <a:r>
              <a:rPr lang="it-IT" sz="1700" err="1">
                <a:latin typeface="Times New Roman"/>
                <a:ea typeface="+mn-lt"/>
                <a:cs typeface="+mn-lt"/>
              </a:rPr>
              <a:t>which</a:t>
            </a:r>
            <a:r>
              <a:rPr lang="it-IT" sz="1700">
                <a:latin typeface="Times New Roman"/>
                <a:ea typeface="+mn-lt"/>
                <a:cs typeface="+mn-lt"/>
              </a:rPr>
              <a:t> </a:t>
            </a:r>
            <a:r>
              <a:rPr lang="it-IT" sz="1700" err="1">
                <a:latin typeface="Times New Roman"/>
                <a:ea typeface="+mn-lt"/>
                <a:cs typeface="+mn-lt"/>
              </a:rPr>
              <a:t>is</a:t>
            </a:r>
            <a:r>
              <a:rPr lang="it-IT" sz="1700">
                <a:latin typeface="Times New Roman"/>
                <a:ea typeface="+mn-lt"/>
                <a:cs typeface="+mn-lt"/>
              </a:rPr>
              <a:t> </a:t>
            </a:r>
            <a:r>
              <a:rPr lang="it-IT" sz="1700" err="1">
                <a:latin typeface="Times New Roman"/>
                <a:ea typeface="+mn-lt"/>
                <a:cs typeface="+mn-lt"/>
              </a:rPr>
              <a:t>called</a:t>
            </a:r>
            <a:r>
              <a:rPr lang="it-IT" sz="1700">
                <a:latin typeface="Times New Roman"/>
                <a:ea typeface="+mn-lt"/>
                <a:cs typeface="+mn-lt"/>
              </a:rPr>
              <a:t> a </a:t>
            </a:r>
            <a:r>
              <a:rPr lang="it-IT" sz="1700" i="1" err="1">
                <a:latin typeface="Times New Roman"/>
                <a:ea typeface="+mn-lt"/>
                <a:cs typeface="+mn-lt"/>
              </a:rPr>
              <a:t>lazy</a:t>
            </a:r>
            <a:r>
              <a:rPr lang="it-IT" sz="1700" i="1">
                <a:latin typeface="Times New Roman"/>
                <a:ea typeface="+mn-lt"/>
                <a:cs typeface="+mn-lt"/>
              </a:rPr>
              <a:t>, </a:t>
            </a:r>
            <a:r>
              <a:rPr lang="it-IT" sz="1700" i="1" err="1">
                <a:latin typeface="Times New Roman"/>
                <a:ea typeface="+mn-lt"/>
                <a:cs typeface="+mn-lt"/>
              </a:rPr>
              <a:t>memory-based</a:t>
            </a:r>
            <a:r>
              <a:rPr lang="it-IT" sz="1700">
                <a:latin typeface="Times New Roman"/>
                <a:ea typeface="+mn-lt"/>
                <a:cs typeface="+mn-lt"/>
              </a:rPr>
              <a:t> model. </a:t>
            </a:r>
            <a:r>
              <a:rPr lang="it-IT" sz="1700" err="1">
                <a:latin typeface="Times New Roman"/>
                <a:ea typeface="+mn-lt"/>
                <a:cs typeface="+mn-lt"/>
              </a:rPr>
              <a:t>We</a:t>
            </a:r>
            <a:r>
              <a:rPr lang="it-IT" sz="1700">
                <a:latin typeface="Times New Roman"/>
                <a:ea typeface="+mn-lt"/>
                <a:cs typeface="+mn-lt"/>
              </a:rPr>
              <a:t> </a:t>
            </a:r>
            <a:r>
              <a:rPr lang="it-IT" sz="1700" err="1">
                <a:latin typeface="Times New Roman"/>
                <a:ea typeface="+mn-lt"/>
                <a:cs typeface="+mn-lt"/>
              </a:rPr>
              <a:t>obtained</a:t>
            </a:r>
            <a:r>
              <a:rPr lang="it-IT" sz="1700">
                <a:latin typeface="Times New Roman"/>
                <a:ea typeface="+mn-lt"/>
                <a:cs typeface="+mn-lt"/>
              </a:rPr>
              <a:t> </a:t>
            </a:r>
            <a:r>
              <a:rPr lang="it-IT" sz="1700" err="1">
                <a:latin typeface="Times New Roman"/>
                <a:ea typeface="+mn-lt"/>
                <a:cs typeface="+mn-lt"/>
              </a:rPr>
              <a:t>poor</a:t>
            </a:r>
            <a:r>
              <a:rPr lang="it-IT" sz="1700">
                <a:latin typeface="Times New Roman"/>
                <a:ea typeface="+mn-lt"/>
                <a:cs typeface="+mn-lt"/>
              </a:rPr>
              <a:t> </a:t>
            </a:r>
            <a:r>
              <a:rPr lang="it-IT" sz="1700" err="1">
                <a:latin typeface="Times New Roman"/>
                <a:ea typeface="+mn-lt"/>
                <a:cs typeface="+mn-lt"/>
              </a:rPr>
              <a:t>results</a:t>
            </a:r>
            <a:r>
              <a:rPr lang="it-IT" sz="1700">
                <a:latin typeface="Times New Roman"/>
                <a:ea typeface="+mn-lt"/>
                <a:cs typeface="+mn-lt"/>
              </a:rPr>
              <a:t> and </a:t>
            </a:r>
            <a:r>
              <a:rPr lang="it-IT" sz="1700" err="1">
                <a:latin typeface="Times New Roman"/>
                <a:ea typeface="+mn-lt"/>
                <a:cs typeface="+mn-lt"/>
              </a:rPr>
              <a:t>decided</a:t>
            </a:r>
            <a:r>
              <a:rPr lang="it-IT" sz="1700">
                <a:latin typeface="Times New Roman"/>
                <a:ea typeface="+mn-lt"/>
                <a:cs typeface="+mn-lt"/>
              </a:rPr>
              <a:t> to </a:t>
            </a:r>
            <a:r>
              <a:rPr lang="it-IT" sz="1700" err="1">
                <a:latin typeface="Times New Roman"/>
                <a:ea typeface="+mn-lt"/>
                <a:cs typeface="+mn-lt"/>
              </a:rPr>
              <a:t>not</a:t>
            </a:r>
            <a:r>
              <a:rPr lang="it-IT" sz="1700">
                <a:latin typeface="Times New Roman"/>
                <a:ea typeface="+mn-lt"/>
                <a:cs typeface="+mn-lt"/>
              </a:rPr>
              <a:t> report </a:t>
            </a:r>
            <a:r>
              <a:rPr lang="it-IT" sz="1700" err="1">
                <a:latin typeface="Times New Roman"/>
                <a:ea typeface="+mn-lt"/>
                <a:cs typeface="+mn-lt"/>
              </a:rPr>
              <a:t>it</a:t>
            </a:r>
            <a:r>
              <a:rPr lang="it-IT" sz="1700">
                <a:latin typeface="Times New Roman"/>
                <a:ea typeface="+mn-lt"/>
                <a:cs typeface="+mn-lt"/>
              </a:rPr>
              <a:t>. </a:t>
            </a:r>
            <a:r>
              <a:rPr lang="it-IT" sz="1700" err="1">
                <a:latin typeface="Times New Roman"/>
                <a:ea typeface="+mn-lt"/>
                <a:cs typeface="+mn-lt"/>
              </a:rPr>
              <a:t>This</a:t>
            </a:r>
            <a:r>
              <a:rPr lang="it-IT" sz="1700">
                <a:latin typeface="Times New Roman"/>
                <a:ea typeface="+mn-lt"/>
                <a:cs typeface="+mn-lt"/>
              </a:rPr>
              <a:t> small </a:t>
            </a:r>
            <a:r>
              <a:rPr lang="it-IT" sz="1700" err="1">
                <a:latin typeface="Times New Roman"/>
                <a:ea typeface="+mn-lt"/>
                <a:cs typeface="+mn-lt"/>
              </a:rPr>
              <a:t>comparison</a:t>
            </a:r>
            <a:r>
              <a:rPr lang="it-IT" sz="1700">
                <a:latin typeface="Times New Roman"/>
                <a:ea typeface="+mn-lt"/>
                <a:cs typeface="+mn-lt"/>
              </a:rPr>
              <a:t> </a:t>
            </a:r>
            <a:r>
              <a:rPr lang="it-IT" sz="1700" err="1">
                <a:latin typeface="Times New Roman"/>
                <a:ea typeface="+mn-lt"/>
                <a:cs typeface="+mn-lt"/>
              </a:rPr>
              <a:t>between</a:t>
            </a:r>
            <a:r>
              <a:rPr lang="it-IT" sz="1700">
                <a:latin typeface="Times New Roman"/>
                <a:ea typeface="+mn-lt"/>
                <a:cs typeface="+mn-lt"/>
              </a:rPr>
              <a:t> NN, SVR and KNN </a:t>
            </a:r>
            <a:r>
              <a:rPr lang="it-IT" sz="1700" err="1">
                <a:latin typeface="Times New Roman"/>
                <a:ea typeface="+mn-lt"/>
                <a:cs typeface="+mn-lt"/>
              </a:rPr>
              <a:t>showed</a:t>
            </a:r>
            <a:r>
              <a:rPr lang="it-IT" sz="1700">
                <a:latin typeface="Times New Roman"/>
                <a:ea typeface="+mn-lt"/>
                <a:cs typeface="+mn-lt"/>
              </a:rPr>
              <a:t> </a:t>
            </a:r>
            <a:r>
              <a:rPr lang="it-IT" sz="1700" err="1">
                <a:latin typeface="Times New Roman"/>
                <a:ea typeface="+mn-lt"/>
                <a:cs typeface="+mn-lt"/>
              </a:rPr>
              <a:t>us</a:t>
            </a:r>
            <a:r>
              <a:rPr lang="it-IT" sz="1700">
                <a:latin typeface="Times New Roman"/>
                <a:ea typeface="+mn-lt"/>
                <a:cs typeface="+mn-lt"/>
              </a:rPr>
              <a:t> the </a:t>
            </a:r>
            <a:r>
              <a:rPr lang="it-IT" sz="1700" err="1">
                <a:latin typeface="Times New Roman"/>
                <a:ea typeface="+mn-lt"/>
                <a:cs typeface="+mn-lt"/>
              </a:rPr>
              <a:t>versatility</a:t>
            </a:r>
            <a:r>
              <a:rPr lang="it-IT" sz="1700">
                <a:latin typeface="Times New Roman"/>
                <a:ea typeface="+mn-lt"/>
                <a:cs typeface="+mn-lt"/>
              </a:rPr>
              <a:t> and </a:t>
            </a:r>
            <a:r>
              <a:rPr lang="it-IT" sz="1700" err="1">
                <a:latin typeface="Times New Roman"/>
                <a:ea typeface="+mn-lt"/>
                <a:cs typeface="+mn-lt"/>
              </a:rPr>
              <a:t>better</a:t>
            </a:r>
            <a:r>
              <a:rPr lang="it-IT" sz="1700">
                <a:latin typeface="Times New Roman"/>
                <a:ea typeface="+mn-lt"/>
                <a:cs typeface="+mn-lt"/>
              </a:rPr>
              <a:t> </a:t>
            </a:r>
            <a:r>
              <a:rPr lang="it-IT" sz="1700" err="1">
                <a:latin typeface="Times New Roman"/>
                <a:ea typeface="+mn-lt"/>
                <a:cs typeface="+mn-lt"/>
              </a:rPr>
              <a:t>capacities</a:t>
            </a:r>
            <a:r>
              <a:rPr lang="it-IT" sz="1700">
                <a:latin typeface="Times New Roman"/>
                <a:ea typeface="+mn-lt"/>
                <a:cs typeface="+mn-lt"/>
              </a:rPr>
              <a:t> of NN over </a:t>
            </a:r>
            <a:r>
              <a:rPr lang="it-IT" sz="1700" err="1">
                <a:latin typeface="Times New Roman"/>
                <a:ea typeface="+mn-lt"/>
                <a:cs typeface="+mn-lt"/>
              </a:rPr>
              <a:t>other</a:t>
            </a:r>
            <a:r>
              <a:rPr lang="it-IT" sz="1700">
                <a:latin typeface="Times New Roman"/>
                <a:ea typeface="+mn-lt"/>
                <a:cs typeface="+mn-lt"/>
              </a:rPr>
              <a:t> machine learning models, </a:t>
            </a:r>
            <a:r>
              <a:rPr lang="it-IT" sz="1700" err="1">
                <a:latin typeface="Times New Roman"/>
                <a:ea typeface="+mn-lt"/>
                <a:cs typeface="+mn-lt"/>
              </a:rPr>
              <a:t>especially</a:t>
            </a:r>
            <a:r>
              <a:rPr lang="it-IT" sz="1700">
                <a:latin typeface="Times New Roman"/>
                <a:ea typeface="+mn-lt"/>
                <a:cs typeface="+mn-lt"/>
              </a:rPr>
              <a:t> over </a:t>
            </a:r>
            <a:r>
              <a:rPr lang="it-IT" sz="1700" err="1">
                <a:latin typeface="Times New Roman"/>
                <a:ea typeface="+mn-lt"/>
                <a:cs typeface="+mn-lt"/>
              </a:rPr>
              <a:t>those</a:t>
            </a:r>
            <a:r>
              <a:rPr lang="it-IT" sz="1700">
                <a:latin typeface="Times New Roman"/>
                <a:ea typeface="+mn-lt"/>
                <a:cs typeface="+mn-lt"/>
              </a:rPr>
              <a:t> </a:t>
            </a:r>
            <a:r>
              <a:rPr lang="it-IT" sz="1700" err="1">
                <a:latin typeface="Times New Roman"/>
                <a:ea typeface="+mn-lt"/>
                <a:cs typeface="+mn-lt"/>
              </a:rPr>
              <a:t>considered</a:t>
            </a:r>
            <a:r>
              <a:rPr lang="it-IT" sz="1700">
                <a:latin typeface="Times New Roman"/>
                <a:ea typeface="+mn-lt"/>
                <a:cs typeface="+mn-lt"/>
              </a:rPr>
              <a:t> </a:t>
            </a:r>
            <a:r>
              <a:rPr lang="it-IT" sz="1700" err="1">
                <a:latin typeface="Times New Roman"/>
                <a:ea typeface="+mn-lt"/>
                <a:cs typeface="+mn-lt"/>
              </a:rPr>
              <a:t>lazyes</a:t>
            </a:r>
            <a:r>
              <a:rPr lang="it-IT" sz="1700">
                <a:latin typeface="Times New Roman"/>
                <a:ea typeface="+mn-lt"/>
                <a:cs typeface="+mn-lt"/>
              </a:rPr>
              <a:t> </a:t>
            </a:r>
            <a:r>
              <a:rPr lang="it-IT" sz="1700" err="1">
                <a:latin typeface="Times New Roman"/>
                <a:ea typeface="+mn-lt"/>
                <a:cs typeface="+mn-lt"/>
              </a:rPr>
              <a:t>as</a:t>
            </a:r>
            <a:r>
              <a:rPr lang="it-IT" sz="1700">
                <a:latin typeface="Times New Roman"/>
                <a:ea typeface="+mn-lt"/>
                <a:cs typeface="+mn-lt"/>
              </a:rPr>
              <a:t> KNN </a:t>
            </a:r>
            <a:r>
              <a:rPr lang="it-IT" sz="1700" err="1">
                <a:latin typeface="Times New Roman"/>
                <a:ea typeface="+mn-lt"/>
                <a:cs typeface="+mn-lt"/>
              </a:rPr>
              <a:t>is</a:t>
            </a:r>
            <a:r>
              <a:rPr lang="it-IT" sz="1700">
                <a:latin typeface="Times New Roman"/>
                <a:ea typeface="+mn-lt"/>
                <a:cs typeface="+mn-lt"/>
              </a:rPr>
              <a:t>.</a:t>
            </a:r>
            <a:endParaRPr lang="it-IT" sz="1700">
              <a:latin typeface="Times New Roman"/>
              <a:cs typeface="Times New Roman"/>
            </a:endParaRPr>
          </a:p>
          <a:p>
            <a:endParaRPr lang="it-IT" sz="1800">
              <a:latin typeface="Times New Roman"/>
              <a:cs typeface="Times New Roman"/>
            </a:endParaRPr>
          </a:p>
          <a:p>
            <a:endParaRPr lang="it-IT" sz="1800">
              <a:latin typeface="Times New Roman"/>
              <a:cs typeface="Times New Roman"/>
            </a:endParaRPr>
          </a:p>
          <a:p>
            <a:endParaRPr lang="it-IT" sz="1800">
              <a:latin typeface="Times New Roman"/>
              <a:cs typeface="Times New Roman"/>
            </a:endParaRPr>
          </a:p>
          <a:p>
            <a:endParaRPr lang="it-IT" sz="1800">
              <a:latin typeface="Times New Roman"/>
              <a:cs typeface="Times New Roman"/>
            </a:endParaRPr>
          </a:p>
          <a:p>
            <a:pPr marL="0" indent="0">
              <a:buNone/>
            </a:pPr>
            <a:endParaRPr lang="it-IT" sz="1800">
              <a:latin typeface="Times New Roman"/>
              <a:cs typeface="Times New Roman"/>
            </a:endParaRPr>
          </a:p>
          <a:p>
            <a:pPr marL="0" indent="0">
              <a:buNone/>
            </a:pPr>
            <a:endParaRPr lang="it-IT" sz="1800">
              <a:latin typeface="Times New Roman"/>
              <a:cs typeface="Times New Roman"/>
            </a:endParaRPr>
          </a:p>
          <a:p>
            <a:pPr marL="0" indent="0">
              <a:buNone/>
            </a:pPr>
            <a:endParaRPr lang="it-IT" sz="1800">
              <a:latin typeface="Times New Roman"/>
              <a:cs typeface="Times New Roman"/>
            </a:endParaRPr>
          </a:p>
        </p:txBody>
      </p:sp>
      <p:sp>
        <p:nvSpPr>
          <p:cNvPr id="4" name="Segnaposto piè di pagina 3">
            <a:extLst>
              <a:ext uri="{FF2B5EF4-FFF2-40B4-BE49-F238E27FC236}">
                <a16:creationId xmlns:a16="http://schemas.microsoft.com/office/drawing/2014/main" id="{D5C0643B-EA74-5B1A-BAC6-F449F8BB5884}"/>
              </a:ext>
            </a:extLst>
          </p:cNvPr>
          <p:cNvSpPr>
            <a:spLocks noGrp="1"/>
          </p:cNvSpPr>
          <p:nvPr>
            <p:ph type="ftr" sz="quarter" idx="11"/>
          </p:nvPr>
        </p:nvSpPr>
        <p:spPr/>
        <p:txBody>
          <a:bodyPr/>
          <a:lstStyle/>
          <a:p>
            <a:r>
              <a:rPr lang="it-IT"/>
              <a:t>Baccheschi, Chelhi, Panzani</a:t>
            </a:r>
          </a:p>
        </p:txBody>
      </p:sp>
      <p:sp>
        <p:nvSpPr>
          <p:cNvPr id="5" name="Segnaposto numero diapositiva 4">
            <a:extLst>
              <a:ext uri="{FF2B5EF4-FFF2-40B4-BE49-F238E27FC236}">
                <a16:creationId xmlns:a16="http://schemas.microsoft.com/office/drawing/2014/main" id="{FCF8E7DA-E0CF-5DA4-ACFF-541668603CB8}"/>
              </a:ext>
            </a:extLst>
          </p:cNvPr>
          <p:cNvSpPr>
            <a:spLocks noGrp="1"/>
          </p:cNvSpPr>
          <p:nvPr>
            <p:ph type="sldNum" sz="quarter" idx="12"/>
          </p:nvPr>
        </p:nvSpPr>
        <p:spPr/>
        <p:txBody>
          <a:bodyPr/>
          <a:lstStyle/>
          <a:p>
            <a:fld id="{5C669C2E-F782-43EC-BC06-482C7270B9FB}" type="slidenum">
              <a:rPr lang="it-IT" smtClean="0"/>
              <a:t>26</a:t>
            </a:fld>
            <a:endParaRPr lang="it-IT"/>
          </a:p>
        </p:txBody>
      </p:sp>
    </p:spTree>
    <p:extLst>
      <p:ext uri="{BB962C8B-B14F-4D97-AF65-F5344CB8AC3E}">
        <p14:creationId xmlns:p14="http://schemas.microsoft.com/office/powerpoint/2010/main" val="59311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DEDA-62C1-D707-CA0F-FA074DC9D53E}"/>
              </a:ext>
            </a:extLst>
          </p:cNvPr>
          <p:cNvSpPr>
            <a:spLocks noGrp="1"/>
          </p:cNvSpPr>
          <p:nvPr>
            <p:ph type="title"/>
          </p:nvPr>
        </p:nvSpPr>
        <p:spPr/>
        <p:txBody>
          <a:bodyPr>
            <a:normAutofit/>
          </a:bodyPr>
          <a:lstStyle/>
          <a:p>
            <a:pPr algn="ctr"/>
            <a:r>
              <a:rPr lang="en-GB" sz="4800"/>
              <a:t>Conclusions</a:t>
            </a:r>
            <a:endParaRPr lang="it-IT" sz="4800"/>
          </a:p>
        </p:txBody>
      </p:sp>
      <p:sp>
        <p:nvSpPr>
          <p:cNvPr id="3" name="Content Placeholder 2">
            <a:extLst>
              <a:ext uri="{FF2B5EF4-FFF2-40B4-BE49-F238E27FC236}">
                <a16:creationId xmlns:a16="http://schemas.microsoft.com/office/drawing/2014/main" id="{BA6359BD-403B-D555-74B4-10C6AE92C6BF}"/>
              </a:ext>
            </a:extLst>
          </p:cNvPr>
          <p:cNvSpPr>
            <a:spLocks noGrp="1"/>
          </p:cNvSpPr>
          <p:nvPr>
            <p:ph idx="1"/>
          </p:nvPr>
        </p:nvSpPr>
        <p:spPr>
          <a:xfrm>
            <a:off x="468664" y="2015639"/>
            <a:ext cx="11247290" cy="4089437"/>
          </a:xfrm>
        </p:spPr>
        <p:txBody>
          <a:bodyPr vert="horz" lIns="91440" tIns="45720" rIns="91440" bIns="45720" rtlCol="0" anchor="t">
            <a:normAutofit fontScale="92500" lnSpcReduction="20000"/>
          </a:bodyPr>
          <a:lstStyle/>
          <a:p>
            <a:pPr>
              <a:buNone/>
            </a:pPr>
            <a:endParaRPr lang="en-GB" sz="1200">
              <a:latin typeface="Times New Roman"/>
              <a:ea typeface="+mn-lt"/>
              <a:cs typeface="+mn-lt"/>
            </a:endParaRPr>
          </a:p>
          <a:p>
            <a:pPr>
              <a:buNone/>
            </a:pPr>
            <a:r>
              <a:rPr lang="en-GB" sz="2200">
                <a:latin typeface="Times New Roman"/>
                <a:ea typeface="+mn-lt"/>
                <a:cs typeface="+mn-lt"/>
              </a:rPr>
              <a:t>As already discussed in first slides, </a:t>
            </a:r>
            <a:r>
              <a:rPr lang="en-GB" sz="2200" err="1">
                <a:latin typeface="Times New Roman"/>
                <a:ea typeface="+mn-lt"/>
                <a:cs typeface="+mn-lt"/>
              </a:rPr>
              <a:t>Pytorch</a:t>
            </a:r>
            <a:r>
              <a:rPr lang="en-GB" sz="2200">
                <a:latin typeface="Times New Roman"/>
                <a:ea typeface="+mn-lt"/>
                <a:cs typeface="+mn-lt"/>
              </a:rPr>
              <a:t> is a low-level framework. While this often means more accurate results and performance, it could really make the development slower. As relevant strengths, with </a:t>
            </a:r>
            <a:r>
              <a:rPr lang="en-GB" sz="2200" err="1">
                <a:latin typeface="Times New Roman"/>
                <a:ea typeface="+mn-lt"/>
                <a:cs typeface="+mn-lt"/>
              </a:rPr>
              <a:t>Pythorch</a:t>
            </a:r>
            <a:r>
              <a:rPr lang="en-GB" sz="2200">
                <a:latin typeface="Times New Roman"/>
                <a:ea typeface="+mn-lt"/>
                <a:cs typeface="+mn-lt"/>
              </a:rPr>
              <a:t> it's possible to inspect deeper "what happens" and this really helps for debugging and didactic aims. Furthermore, </a:t>
            </a:r>
            <a:r>
              <a:rPr lang="en-GB" sz="2200" err="1">
                <a:latin typeface="Times New Roman"/>
                <a:ea typeface="+mn-lt"/>
                <a:cs typeface="+mn-lt"/>
              </a:rPr>
              <a:t>Pytorch</a:t>
            </a:r>
            <a:r>
              <a:rPr lang="en-GB" sz="2200">
                <a:latin typeface="Times New Roman"/>
                <a:ea typeface="+mn-lt"/>
                <a:cs typeface="+mn-lt"/>
              </a:rPr>
              <a:t> offers methods and classes to handle Tensors and layers in a very simple way.</a:t>
            </a:r>
            <a:endParaRPr lang="en-GB" sz="2200">
              <a:latin typeface="Times New Roman"/>
              <a:ea typeface="+mn-lt"/>
              <a:cs typeface="Times New Roman"/>
            </a:endParaRPr>
          </a:p>
          <a:p>
            <a:pPr>
              <a:buNone/>
            </a:pPr>
            <a:r>
              <a:rPr lang="en-GB" sz="2200">
                <a:latin typeface="Times New Roman"/>
                <a:ea typeface="+mn-lt"/>
                <a:cs typeface="+mn-lt"/>
              </a:rPr>
              <a:t>We found </a:t>
            </a:r>
            <a:r>
              <a:rPr lang="en-GB" sz="2200" err="1">
                <a:latin typeface="Times New Roman"/>
                <a:ea typeface="+mn-lt"/>
                <a:cs typeface="+mn-lt"/>
              </a:rPr>
              <a:t>Keras</a:t>
            </a:r>
            <a:r>
              <a:rPr lang="en-GB" sz="2200">
                <a:latin typeface="Times New Roman"/>
                <a:ea typeface="+mn-lt"/>
                <a:cs typeface="+mn-lt"/>
              </a:rPr>
              <a:t>, instead, faster than </a:t>
            </a:r>
            <a:r>
              <a:rPr lang="en-GB" sz="2200" err="1">
                <a:latin typeface="Times New Roman"/>
                <a:ea typeface="+mn-lt"/>
                <a:cs typeface="+mn-lt"/>
              </a:rPr>
              <a:t>Pytorch</a:t>
            </a:r>
            <a:r>
              <a:rPr lang="en-GB" sz="2200">
                <a:latin typeface="Times New Roman"/>
                <a:ea typeface="+mn-lt"/>
                <a:cs typeface="+mn-lt"/>
              </a:rPr>
              <a:t> even if this often means worse performances. </a:t>
            </a:r>
            <a:r>
              <a:rPr lang="en-GB" sz="2200" err="1">
                <a:latin typeface="Times New Roman"/>
                <a:ea typeface="+mn-lt"/>
                <a:cs typeface="+mn-lt"/>
              </a:rPr>
              <a:t>Keras</a:t>
            </a:r>
            <a:r>
              <a:rPr lang="en-GB" sz="2200">
                <a:latin typeface="Times New Roman"/>
                <a:ea typeface="+mn-lt"/>
                <a:cs typeface="+mn-lt"/>
              </a:rPr>
              <a:t> is simpler since it's a high-level framework and this is the reason why it's widely used </a:t>
            </a:r>
            <a:r>
              <a:rPr lang="en-GB" sz="2200" err="1">
                <a:latin typeface="Times New Roman"/>
                <a:ea typeface="+mn-lt"/>
                <a:cs typeface="+mn-lt"/>
              </a:rPr>
              <a:t>nowdaays</a:t>
            </a:r>
            <a:r>
              <a:rPr lang="en-GB" sz="2200">
                <a:latin typeface="Times New Roman"/>
                <a:ea typeface="+mn-lt"/>
                <a:cs typeface="+mn-lt"/>
              </a:rPr>
              <a:t>. </a:t>
            </a:r>
            <a:endParaRPr lang="en-US" sz="2200">
              <a:latin typeface="Times New Roman"/>
              <a:cs typeface="Times New Roman"/>
            </a:endParaRPr>
          </a:p>
          <a:p>
            <a:pPr>
              <a:buNone/>
            </a:pPr>
            <a:endParaRPr lang="en-GB" sz="2200">
              <a:latin typeface="Times New Roman"/>
              <a:cs typeface="Times New Roman"/>
            </a:endParaRPr>
          </a:p>
          <a:p>
            <a:pPr>
              <a:buNone/>
            </a:pPr>
            <a:r>
              <a:rPr lang="en-GB" sz="2200">
                <a:latin typeface="Times New Roman"/>
                <a:cs typeface="Times New Roman"/>
              </a:rPr>
              <a:t>Finally, Scikit-Learn resulted very user-friendly thanks to its simplicity and extensive documentation. Despite lacking of some implementations proper of deep learning, we found it a complete and powerful tool to perform classification and regression thanks to its numerous techniques for hyperparameter tuning and different cross validation options.</a:t>
            </a:r>
            <a:endParaRPr lang="en-GB" sz="2200">
              <a:solidFill>
                <a:srgbClr val="242424"/>
              </a:solidFill>
              <a:ea typeface="+mn-lt"/>
              <a:cs typeface="+mn-lt"/>
            </a:endParaRPr>
          </a:p>
          <a:p>
            <a:pPr>
              <a:buNone/>
            </a:pPr>
            <a:endParaRPr lang="en-GB" sz="1200">
              <a:latin typeface="Times New Roman"/>
              <a:cs typeface="Times New Roman"/>
            </a:endParaRPr>
          </a:p>
          <a:p>
            <a:pPr>
              <a:buNone/>
            </a:pPr>
            <a:endParaRPr lang="en-GB" sz="1200">
              <a:latin typeface="Times New Roman"/>
              <a:cs typeface="Times New Roman"/>
            </a:endParaRPr>
          </a:p>
          <a:p>
            <a:pPr>
              <a:buNone/>
            </a:pPr>
            <a:endParaRPr lang="en-GB" sz="1200">
              <a:latin typeface="Times New Roman"/>
              <a:cs typeface="Times New Roman"/>
            </a:endParaRPr>
          </a:p>
          <a:p>
            <a:pPr>
              <a:buNone/>
            </a:pPr>
            <a:r>
              <a:rPr lang="en-GB" sz="1500" b="1">
                <a:latin typeface="Arial"/>
                <a:cs typeface="Arial"/>
              </a:rPr>
              <a:t>Blind Test Results: name of the result files and your nickname</a:t>
            </a:r>
            <a:endParaRPr lang="en-GB" sz="1500" b="1"/>
          </a:p>
          <a:p>
            <a:pPr>
              <a:buNone/>
            </a:pPr>
            <a:endParaRPr lang="en-GB" sz="1200" b="1">
              <a:latin typeface="Times New Roman"/>
              <a:cs typeface="Times New Roman"/>
            </a:endParaRPr>
          </a:p>
          <a:p>
            <a:pPr>
              <a:buNone/>
            </a:pPr>
            <a:endParaRPr lang="en-GB" sz="1200">
              <a:latin typeface="Times New Roman"/>
              <a:cs typeface="Times New Roman"/>
            </a:endParaRPr>
          </a:p>
          <a:p>
            <a:pPr marL="0" indent="0">
              <a:buNone/>
            </a:pPr>
            <a:endParaRPr lang="en-GB" sz="1200">
              <a:latin typeface="Times New Roman"/>
              <a:cs typeface="Times New Roman"/>
            </a:endParaRPr>
          </a:p>
        </p:txBody>
      </p:sp>
      <p:sp>
        <p:nvSpPr>
          <p:cNvPr id="4" name="Footer Placeholder 3">
            <a:extLst>
              <a:ext uri="{FF2B5EF4-FFF2-40B4-BE49-F238E27FC236}">
                <a16:creationId xmlns:a16="http://schemas.microsoft.com/office/drawing/2014/main" id="{8CE18525-61D5-19B3-F828-0BB0BE6F462E}"/>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AE0E3247-4B98-C5F7-0F03-8B24A4D02CB0}"/>
              </a:ext>
            </a:extLst>
          </p:cNvPr>
          <p:cNvSpPr>
            <a:spLocks noGrp="1"/>
          </p:cNvSpPr>
          <p:nvPr>
            <p:ph type="sldNum" sz="quarter" idx="12"/>
          </p:nvPr>
        </p:nvSpPr>
        <p:spPr/>
        <p:txBody>
          <a:bodyPr/>
          <a:lstStyle/>
          <a:p>
            <a:fld id="{5C669C2E-F782-43EC-BC06-482C7270B9FB}" type="slidenum">
              <a:rPr lang="it-IT" smtClean="0"/>
              <a:t>27</a:t>
            </a:fld>
            <a:endParaRPr lang="it-IT"/>
          </a:p>
        </p:txBody>
      </p:sp>
    </p:spTree>
    <p:extLst>
      <p:ext uri="{BB962C8B-B14F-4D97-AF65-F5344CB8AC3E}">
        <p14:creationId xmlns:p14="http://schemas.microsoft.com/office/powerpoint/2010/main" val="19150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E9CB-9FC5-B6D9-B55B-195806B219F2}"/>
              </a:ext>
            </a:extLst>
          </p:cNvPr>
          <p:cNvSpPr>
            <a:spLocks noGrp="1"/>
          </p:cNvSpPr>
          <p:nvPr>
            <p:ph type="title"/>
          </p:nvPr>
        </p:nvSpPr>
        <p:spPr/>
        <p:txBody>
          <a:bodyPr>
            <a:normAutofit/>
          </a:bodyPr>
          <a:lstStyle/>
          <a:p>
            <a:r>
              <a:rPr lang="en-GB">
                <a:ea typeface="+mj-lt"/>
                <a:cs typeface="+mj-lt"/>
              </a:rPr>
              <a:t>ACKNOWLEDGEMENTS</a:t>
            </a:r>
            <a:endParaRPr lang="en-US"/>
          </a:p>
        </p:txBody>
      </p:sp>
      <p:sp>
        <p:nvSpPr>
          <p:cNvPr id="3" name="Content Placeholder 2">
            <a:extLst>
              <a:ext uri="{FF2B5EF4-FFF2-40B4-BE49-F238E27FC236}">
                <a16:creationId xmlns:a16="http://schemas.microsoft.com/office/drawing/2014/main" id="{84891510-3234-ECEC-3816-4302440DB57A}"/>
              </a:ext>
            </a:extLst>
          </p:cNvPr>
          <p:cNvSpPr>
            <a:spLocks noGrp="1"/>
          </p:cNvSpPr>
          <p:nvPr>
            <p:ph idx="1"/>
          </p:nvPr>
        </p:nvSpPr>
        <p:spPr/>
        <p:txBody>
          <a:bodyPr vert="horz" lIns="91440" tIns="45720" rIns="91440" bIns="45720" rtlCol="0" anchor="t">
            <a:normAutofit/>
          </a:bodyPr>
          <a:lstStyle/>
          <a:p>
            <a:pPr>
              <a:buNone/>
            </a:pPr>
            <a:r>
              <a:rPr lang="en-GB" sz="1400" i="1">
                <a:latin typeface="Times New Roman"/>
                <a:ea typeface="+mn-lt"/>
                <a:cs typeface="+mn-lt"/>
              </a:rPr>
              <a:t>We agree to the disclosure and publication of my name, and of the results with preliminary and final ranking.</a:t>
            </a:r>
            <a:endParaRPr lang="en-GB" i="1">
              <a:latin typeface="Times New Roman"/>
              <a:cs typeface="Times New Roman"/>
            </a:endParaRPr>
          </a:p>
        </p:txBody>
      </p:sp>
      <p:sp>
        <p:nvSpPr>
          <p:cNvPr id="4" name="Footer Placeholder 3">
            <a:extLst>
              <a:ext uri="{FF2B5EF4-FFF2-40B4-BE49-F238E27FC236}">
                <a16:creationId xmlns:a16="http://schemas.microsoft.com/office/drawing/2014/main" id="{5498517A-D62C-E135-7B03-3AA0AB34BC4A}"/>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0499DD29-6F6A-446A-B601-CC0BD31520AA}"/>
              </a:ext>
            </a:extLst>
          </p:cNvPr>
          <p:cNvSpPr>
            <a:spLocks noGrp="1"/>
          </p:cNvSpPr>
          <p:nvPr>
            <p:ph type="sldNum" sz="quarter" idx="12"/>
          </p:nvPr>
        </p:nvSpPr>
        <p:spPr/>
        <p:txBody>
          <a:bodyPr/>
          <a:lstStyle/>
          <a:p>
            <a:fld id="{5C669C2E-F782-43EC-BC06-482C7270B9FB}" type="slidenum">
              <a:rPr lang="it-IT" smtClean="0"/>
              <a:t>28</a:t>
            </a:fld>
            <a:endParaRPr lang="it-IT"/>
          </a:p>
        </p:txBody>
      </p:sp>
    </p:spTree>
    <p:extLst>
      <p:ext uri="{BB962C8B-B14F-4D97-AF65-F5344CB8AC3E}">
        <p14:creationId xmlns:p14="http://schemas.microsoft.com/office/powerpoint/2010/main" val="409227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4B39-5766-D61F-C69B-FC4E86FFBF58}"/>
              </a:ext>
            </a:extLst>
          </p:cNvPr>
          <p:cNvSpPr>
            <a:spLocks noGrp="1"/>
          </p:cNvSpPr>
          <p:nvPr>
            <p:ph type="title"/>
          </p:nvPr>
        </p:nvSpPr>
        <p:spPr/>
        <p:txBody>
          <a:bodyPr/>
          <a:lstStyle/>
          <a:p>
            <a:r>
              <a:rPr lang="en-GB"/>
              <a:t>Bibliography</a:t>
            </a:r>
          </a:p>
        </p:txBody>
      </p:sp>
      <p:sp>
        <p:nvSpPr>
          <p:cNvPr id="3" name="Content Placeholder 2">
            <a:extLst>
              <a:ext uri="{FF2B5EF4-FFF2-40B4-BE49-F238E27FC236}">
                <a16:creationId xmlns:a16="http://schemas.microsoft.com/office/drawing/2014/main" id="{2F2EB168-0A47-AD58-5D72-DE28D957C01B}"/>
              </a:ext>
            </a:extLst>
          </p:cNvPr>
          <p:cNvSpPr>
            <a:spLocks noGrp="1"/>
          </p:cNvSpPr>
          <p:nvPr>
            <p:ph idx="1"/>
          </p:nvPr>
        </p:nvSpPr>
        <p:spPr/>
        <p:txBody>
          <a:bodyPr vert="horz" lIns="91440" tIns="45720" rIns="91440" bIns="45720" rtlCol="0" anchor="t">
            <a:normAutofit fontScale="85000" lnSpcReduction="20000"/>
          </a:bodyPr>
          <a:lstStyle/>
          <a:p>
            <a:pPr>
              <a:buFont typeface="Calibri" panose="020B0604020202020204" pitchFamily="34" charset="0"/>
              <a:buChar char="-"/>
            </a:pPr>
            <a:r>
              <a:rPr lang="en-GB" dirty="0">
                <a:ea typeface="+mn-lt"/>
                <a:cs typeface="+mn-lt"/>
              </a:rPr>
              <a:t>[1] Matplotlib site: https://matplotlib.org/</a:t>
            </a:r>
            <a:endParaRPr lang="it-IT"/>
          </a:p>
          <a:p>
            <a:pPr>
              <a:buFont typeface="Calibri" panose="020B0604020202020204" pitchFamily="34" charset="0"/>
              <a:buChar char="-"/>
            </a:pPr>
            <a:r>
              <a:rPr lang="en-GB" dirty="0">
                <a:ea typeface="+mn-lt"/>
                <a:cs typeface="+mn-lt"/>
              </a:rPr>
              <a:t>[2] </a:t>
            </a:r>
            <a:r>
              <a:rPr lang="en-GB" dirty="0" err="1">
                <a:ea typeface="+mn-lt"/>
                <a:cs typeface="+mn-lt"/>
              </a:rPr>
              <a:t>Numpy</a:t>
            </a:r>
            <a:r>
              <a:rPr lang="en-GB" dirty="0">
                <a:ea typeface="+mn-lt"/>
                <a:cs typeface="+mn-lt"/>
              </a:rPr>
              <a:t> site: https://numpy.org/</a:t>
            </a:r>
          </a:p>
          <a:p>
            <a:pPr>
              <a:buFont typeface="Calibri" panose="020B0604020202020204" pitchFamily="34" charset="0"/>
              <a:buChar char="-"/>
            </a:pPr>
            <a:r>
              <a:rPr lang="en-GB" dirty="0">
                <a:ea typeface="+mn-lt"/>
                <a:cs typeface="+mn-lt"/>
              </a:rPr>
              <a:t>[3] Pandas site: </a:t>
            </a:r>
            <a:r>
              <a:rPr lang="en-GB" dirty="0">
                <a:ea typeface="+mn-lt"/>
                <a:cs typeface="+mn-lt"/>
                <a:hlinkClick r:id="rId2"/>
              </a:rPr>
              <a:t>https://pandas.pydata.org/</a:t>
            </a:r>
          </a:p>
          <a:p>
            <a:pPr>
              <a:buFont typeface="Calibri" panose="020B0604020202020204" pitchFamily="34" charset="0"/>
              <a:buChar char="-"/>
            </a:pPr>
            <a:r>
              <a:rPr lang="en-GB" dirty="0">
                <a:latin typeface="Arial"/>
                <a:ea typeface="+mn-lt"/>
                <a:cs typeface="Arial"/>
              </a:rPr>
              <a:t>[4] </a:t>
            </a:r>
            <a:r>
              <a:rPr lang="en-GB" dirty="0" err="1">
                <a:latin typeface="Arial"/>
                <a:ea typeface="+mn-lt"/>
                <a:cs typeface="Arial"/>
              </a:rPr>
              <a:t>keras</a:t>
            </a:r>
            <a:r>
              <a:rPr lang="en-GB" dirty="0">
                <a:latin typeface="Arial"/>
                <a:ea typeface="+mn-lt"/>
                <a:cs typeface="Arial"/>
              </a:rPr>
              <a:t> site: </a:t>
            </a:r>
            <a:r>
              <a:rPr lang="en-GB" dirty="0">
                <a:latin typeface="Arial"/>
                <a:ea typeface="+mn-lt"/>
                <a:cs typeface="Arial"/>
                <a:hlinkClick r:id="rId3"/>
              </a:rPr>
              <a:t>https://keras.io/api/</a:t>
            </a:r>
            <a:endParaRPr lang="en-GB">
              <a:ea typeface="+mn-lt"/>
              <a:cs typeface="+mn-lt"/>
            </a:endParaRPr>
          </a:p>
          <a:p>
            <a:r>
              <a:rPr lang="en-GB" dirty="0">
                <a:ea typeface="+mn-lt"/>
                <a:cs typeface="+mn-lt"/>
              </a:rPr>
              <a:t>[5] </a:t>
            </a:r>
            <a:r>
              <a:rPr lang="en-GB" dirty="0" err="1">
                <a:ea typeface="+mn-lt"/>
                <a:cs typeface="+mn-lt"/>
              </a:rPr>
              <a:t>Pytorch</a:t>
            </a:r>
            <a:r>
              <a:rPr lang="en-GB" dirty="0">
                <a:ea typeface="+mn-lt"/>
                <a:cs typeface="+mn-lt"/>
              </a:rPr>
              <a:t> site: </a:t>
            </a:r>
            <a:r>
              <a:rPr lang="en-GB" dirty="0">
                <a:latin typeface="Arial"/>
                <a:ea typeface="+mn-lt"/>
                <a:cs typeface="Arial"/>
                <a:hlinkClick r:id="rId4"/>
              </a:rPr>
              <a:t>https://pytorch.org/</a:t>
            </a:r>
            <a:endParaRPr lang="en-GB">
              <a:ea typeface="+mn-lt"/>
              <a:cs typeface="+mn-lt"/>
            </a:endParaRPr>
          </a:p>
          <a:p>
            <a:pPr>
              <a:buFont typeface="Calibri" panose="020B0604020202020204" pitchFamily="34" charset="0"/>
              <a:buChar char="-"/>
            </a:pPr>
            <a:r>
              <a:rPr lang="en-GB" dirty="0">
                <a:ea typeface="+mn-lt"/>
                <a:cs typeface="+mn-lt"/>
              </a:rPr>
              <a:t>[6] Scikit-learn site: </a:t>
            </a:r>
            <a:r>
              <a:rPr lang="en-GB" dirty="0">
                <a:latin typeface="Arial"/>
                <a:ea typeface="+mn-lt"/>
                <a:cs typeface="Arial"/>
                <a:hlinkClick r:id="rId5"/>
              </a:rPr>
              <a:t>https://scikit-learn.org/</a:t>
            </a:r>
            <a:endParaRPr lang="en-GB">
              <a:latin typeface="Arial"/>
              <a:ea typeface="+mn-lt"/>
              <a:cs typeface="Arial"/>
            </a:endParaRPr>
          </a:p>
          <a:p>
            <a:pPr>
              <a:buFont typeface="Calibri" panose="020B0604020202020204" pitchFamily="34" charset="0"/>
              <a:buChar char="-"/>
            </a:pPr>
            <a:r>
              <a:rPr lang="en-GB" dirty="0">
                <a:latin typeface="Arial"/>
                <a:ea typeface="+mn-lt"/>
                <a:cs typeface="Arial"/>
              </a:rPr>
              <a:t>[7] </a:t>
            </a:r>
            <a:r>
              <a:rPr lang="en-GB" dirty="0" err="1">
                <a:ea typeface="+mn-lt"/>
                <a:cs typeface="+mn-lt"/>
              </a:rPr>
              <a:t>Refinetti</a:t>
            </a:r>
            <a:r>
              <a:rPr lang="en-GB" dirty="0">
                <a:ea typeface="+mn-lt"/>
                <a:cs typeface="+mn-lt"/>
              </a:rPr>
              <a:t>, M., </a:t>
            </a:r>
            <a:r>
              <a:rPr lang="en-GB" dirty="0" err="1">
                <a:ea typeface="+mn-lt"/>
                <a:cs typeface="+mn-lt"/>
              </a:rPr>
              <a:t>Ingrosso</a:t>
            </a:r>
            <a:r>
              <a:rPr lang="en-GB" dirty="0">
                <a:ea typeface="+mn-lt"/>
                <a:cs typeface="+mn-lt"/>
              </a:rPr>
              <a:t>, A. &amp;amp; Goldt, S.. (2023). Neural networks trained with SGD learn distributions of increasing complexity. Proceedings of the 40th International Conference on Machine Learning, in Proceedings of Machine Learning Research 202:28843-28863 Available from https://proceedings.mlr.press/v202/refinetti23a.html.</a:t>
            </a:r>
          </a:p>
          <a:p>
            <a:pPr>
              <a:buFont typeface="Calibri" panose="020B0604020202020204" pitchFamily="34" charset="0"/>
              <a:buChar char="-"/>
            </a:pPr>
            <a:r>
              <a:rPr lang="en-GB" dirty="0">
                <a:latin typeface="Arial"/>
                <a:ea typeface="+mn-lt"/>
                <a:cs typeface="Arial"/>
              </a:rPr>
              <a:t>[8] </a:t>
            </a:r>
            <a:r>
              <a:rPr lang="en-GB" dirty="0" err="1">
                <a:ea typeface="+mn-lt"/>
                <a:cs typeface="+mn-lt"/>
              </a:rPr>
              <a:t>Berrar</a:t>
            </a:r>
            <a:r>
              <a:rPr lang="en-GB" dirty="0">
                <a:ea typeface="+mn-lt"/>
                <a:cs typeface="+mn-lt"/>
              </a:rPr>
              <a:t>, Daniel. (2018). Cross-Validation. 10.1016/B978-0-12-809633-8.20349-X.</a:t>
            </a:r>
            <a:endParaRPr lang="en-GB">
              <a:latin typeface="Aptos"/>
              <a:ea typeface="+mn-lt"/>
              <a:cs typeface="Arial"/>
            </a:endParaRPr>
          </a:p>
          <a:p>
            <a:pPr>
              <a:buFont typeface="Calibri" panose="020B0604020202020204" pitchFamily="34" charset="0"/>
              <a:buChar char="-"/>
            </a:pPr>
            <a:endParaRPr lang="en-GB">
              <a:ea typeface="+mn-lt"/>
              <a:cs typeface="Arial"/>
            </a:endParaRPr>
          </a:p>
          <a:p>
            <a:pPr>
              <a:buFont typeface="Calibri" panose="020B0604020202020204" pitchFamily="34" charset="0"/>
              <a:buChar char="-"/>
            </a:pPr>
            <a:endParaRPr lang="en-GB">
              <a:ea typeface="+mn-lt"/>
              <a:cs typeface="Arial"/>
            </a:endParaRPr>
          </a:p>
        </p:txBody>
      </p:sp>
      <p:sp>
        <p:nvSpPr>
          <p:cNvPr id="4" name="Footer Placeholder 3">
            <a:extLst>
              <a:ext uri="{FF2B5EF4-FFF2-40B4-BE49-F238E27FC236}">
                <a16:creationId xmlns:a16="http://schemas.microsoft.com/office/drawing/2014/main" id="{8A5B161A-361F-B68D-F6F2-71795C9A3BE6}"/>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6AEDB7C7-922C-098A-CAFF-4846EA1A418A}"/>
              </a:ext>
            </a:extLst>
          </p:cNvPr>
          <p:cNvSpPr>
            <a:spLocks noGrp="1"/>
          </p:cNvSpPr>
          <p:nvPr>
            <p:ph type="sldNum" sz="quarter" idx="12"/>
          </p:nvPr>
        </p:nvSpPr>
        <p:spPr/>
        <p:txBody>
          <a:bodyPr/>
          <a:lstStyle/>
          <a:p>
            <a:fld id="{5C669C2E-F782-43EC-BC06-482C7270B9FB}" type="slidenum">
              <a:rPr lang="it-IT" smtClean="0"/>
              <a:t>29</a:t>
            </a:fld>
            <a:endParaRPr lang="it-IT"/>
          </a:p>
        </p:txBody>
      </p:sp>
    </p:spTree>
    <p:extLst>
      <p:ext uri="{BB962C8B-B14F-4D97-AF65-F5344CB8AC3E}">
        <p14:creationId xmlns:p14="http://schemas.microsoft.com/office/powerpoint/2010/main" val="428405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38071-2FFD-CD13-38DF-7AC3AFDC14FA}"/>
              </a:ext>
            </a:extLst>
          </p:cNvPr>
          <p:cNvSpPr>
            <a:spLocks noGrp="1"/>
          </p:cNvSpPr>
          <p:nvPr>
            <p:ph idx="1"/>
          </p:nvPr>
        </p:nvSpPr>
        <p:spPr>
          <a:xfrm>
            <a:off x="45309" y="71350"/>
            <a:ext cx="11957220" cy="6651369"/>
          </a:xfrm>
        </p:spPr>
        <p:txBody>
          <a:bodyPr vert="horz" lIns="91440" tIns="45720" rIns="91440" bIns="45720" rtlCol="0" anchor="t">
            <a:noAutofit/>
          </a:bodyPr>
          <a:lstStyle/>
          <a:p>
            <a:pPr algn="just">
              <a:lnSpc>
                <a:spcPct val="100000"/>
              </a:lnSpc>
            </a:pPr>
            <a:r>
              <a:rPr lang="en-GB" sz="1600">
                <a:latin typeface="Times New Roman"/>
                <a:ea typeface="+mn-lt"/>
                <a:cs typeface="+mn-lt"/>
              </a:rPr>
              <a:t>For classification task, since we built a</a:t>
            </a:r>
            <a:r>
              <a:rPr lang="en-GB" sz="1600" i="1">
                <a:latin typeface="Times New Roman"/>
                <a:ea typeface="+mn-lt"/>
                <a:cs typeface="+mn-lt"/>
              </a:rPr>
              <a:t> Multi Layer Perceptron</a:t>
            </a:r>
            <a:r>
              <a:rPr lang="en-GB" sz="1600">
                <a:latin typeface="Times New Roman"/>
                <a:ea typeface="+mn-lt"/>
                <a:cs typeface="+mn-lt"/>
              </a:rPr>
              <a:t> for MONKS, only 1 hidden layer was required so we used </a:t>
            </a:r>
            <a:r>
              <a:rPr lang="en-GB" sz="1600" i="1">
                <a:latin typeface="Times New Roman"/>
                <a:ea typeface="+mn-lt"/>
                <a:cs typeface="+mn-lt"/>
              </a:rPr>
              <a:t>tanh </a:t>
            </a:r>
            <a:r>
              <a:rPr lang="en-GB" sz="1600">
                <a:latin typeface="Times New Roman"/>
                <a:ea typeface="+mn-lt"/>
                <a:cs typeface="+mn-lt"/>
              </a:rPr>
              <a:t>as hidden activation and </a:t>
            </a:r>
            <a:r>
              <a:rPr lang="en-GB" sz="1600" i="1">
                <a:latin typeface="Times New Roman"/>
                <a:ea typeface="+mn-lt"/>
                <a:cs typeface="+mn-lt"/>
              </a:rPr>
              <a:t>sigmoid </a:t>
            </a:r>
            <a:r>
              <a:rPr lang="en-GB" sz="1600">
                <a:latin typeface="Times New Roman"/>
                <a:ea typeface="+mn-lt"/>
                <a:cs typeface="+mn-lt"/>
              </a:rPr>
              <a:t>as output function for all the models in </a:t>
            </a:r>
            <a:r>
              <a:rPr lang="en-GB" sz="1600" err="1">
                <a:latin typeface="Times New Roman"/>
                <a:ea typeface="+mn-lt"/>
                <a:cs typeface="+mn-lt"/>
              </a:rPr>
              <a:t>Keras</a:t>
            </a:r>
            <a:r>
              <a:rPr lang="en-GB" sz="1600">
                <a:latin typeface="Times New Roman"/>
                <a:ea typeface="+mn-lt"/>
                <a:cs typeface="+mn-lt"/>
              </a:rPr>
              <a:t>, </a:t>
            </a:r>
            <a:r>
              <a:rPr lang="en-GB" sz="1600" err="1">
                <a:latin typeface="Times New Roman"/>
                <a:ea typeface="+mn-lt"/>
                <a:cs typeface="+mn-lt"/>
              </a:rPr>
              <a:t>Pytorch</a:t>
            </a:r>
            <a:r>
              <a:rPr lang="en-GB" sz="1600">
                <a:latin typeface="Times New Roman"/>
                <a:ea typeface="+mn-lt"/>
                <a:cs typeface="+mn-lt"/>
              </a:rPr>
              <a:t> and Scikit-learn</a:t>
            </a:r>
            <a:r>
              <a:rPr lang="en-GB" sz="1600">
                <a:latin typeface="Consolas"/>
                <a:ea typeface="+mn-lt"/>
                <a:cs typeface="+mn-lt"/>
              </a:rPr>
              <a:t>[6]</a:t>
            </a:r>
            <a:r>
              <a:rPr lang="en-GB" sz="1600">
                <a:latin typeface="Times New Roman"/>
                <a:ea typeface="+mn-lt"/>
                <a:cs typeface="+mn-lt"/>
              </a:rPr>
              <a:t>. For the regression task on Cup, we instead chose to use 2 or 4 layers because was a more difficult task, anyway using </a:t>
            </a:r>
            <a:r>
              <a:rPr lang="en-GB" sz="1600" i="1">
                <a:latin typeface="Times New Roman"/>
                <a:ea typeface="+mn-lt"/>
                <a:cs typeface="+mn-lt"/>
              </a:rPr>
              <a:t>tanh </a:t>
            </a:r>
            <a:r>
              <a:rPr lang="en-GB" sz="1600">
                <a:latin typeface="Times New Roman"/>
                <a:ea typeface="+mn-lt"/>
                <a:cs typeface="+mn-lt"/>
              </a:rPr>
              <a:t>as hidden activation and one </a:t>
            </a:r>
            <a:r>
              <a:rPr lang="en-GB" sz="1600" i="1">
                <a:latin typeface="Times New Roman"/>
                <a:ea typeface="+mn-lt"/>
                <a:cs typeface="+mn-lt"/>
              </a:rPr>
              <a:t>linear </a:t>
            </a:r>
            <a:r>
              <a:rPr lang="en-GB" sz="1600">
                <a:latin typeface="Times New Roman"/>
                <a:ea typeface="+mn-lt"/>
                <a:cs typeface="+mn-lt"/>
              </a:rPr>
              <a:t>as output. All layers are </a:t>
            </a:r>
            <a:r>
              <a:rPr lang="en-GB" sz="1600" i="1">
                <a:latin typeface="Times New Roman"/>
                <a:ea typeface="+mn-lt"/>
                <a:cs typeface="+mn-lt"/>
              </a:rPr>
              <a:t>Dense</a:t>
            </a:r>
            <a:r>
              <a:rPr lang="en-GB" sz="1600">
                <a:latin typeface="Times New Roman"/>
                <a:ea typeface="+mn-lt"/>
                <a:cs typeface="+mn-lt"/>
              </a:rPr>
              <a:t>, that is, each one is </a:t>
            </a:r>
            <a:r>
              <a:rPr lang="en-GB" sz="1600" i="1">
                <a:latin typeface="Times New Roman"/>
                <a:ea typeface="+mn-lt"/>
                <a:cs typeface="+mn-lt"/>
              </a:rPr>
              <a:t>fully </a:t>
            </a:r>
            <a:r>
              <a:rPr lang="en-GB" sz="1600">
                <a:latin typeface="Times New Roman"/>
                <a:ea typeface="+mn-lt"/>
                <a:cs typeface="+mn-lt"/>
              </a:rPr>
              <a:t>connected with the next one. </a:t>
            </a:r>
            <a:endParaRPr lang="en-GB" sz="1600">
              <a:latin typeface="Times New Roman"/>
              <a:ea typeface="+mn-lt"/>
              <a:cs typeface="Times New Roman"/>
            </a:endParaRPr>
          </a:p>
          <a:p>
            <a:pPr algn="just">
              <a:lnSpc>
                <a:spcPct val="100000"/>
              </a:lnSpc>
            </a:pPr>
            <a:r>
              <a:rPr lang="en-GB" sz="1600">
                <a:latin typeface="Times New Roman"/>
                <a:ea typeface="+mn-lt"/>
                <a:cs typeface="+mn-lt"/>
              </a:rPr>
              <a:t>The number of units for the MONK's tasks was very few (2,3,4) since it was an easy task, whereas for the Cup we started from around 60 and we noted better performance with 64-80 up to 100 units for each layer. The right values were the outcomes from our</a:t>
            </a:r>
            <a:r>
              <a:rPr lang="en-GB" sz="1600" i="1">
                <a:latin typeface="Times New Roman"/>
                <a:ea typeface="+mn-lt"/>
                <a:cs typeface="+mn-lt"/>
              </a:rPr>
              <a:t> two-steps </a:t>
            </a:r>
            <a:r>
              <a:rPr lang="en-GB" sz="1600" i="1" err="1">
                <a:latin typeface="Times New Roman"/>
                <a:ea typeface="+mn-lt"/>
                <a:cs typeface="+mn-lt"/>
              </a:rPr>
              <a:t>GridSearch</a:t>
            </a:r>
            <a:r>
              <a:rPr lang="en-GB" sz="1600" i="1">
                <a:latin typeface="Times New Roman"/>
                <a:ea typeface="+mn-lt"/>
                <a:cs typeface="+mn-lt"/>
              </a:rPr>
              <a:t>.</a:t>
            </a:r>
          </a:p>
          <a:p>
            <a:pPr algn="just">
              <a:lnSpc>
                <a:spcPct val="100000"/>
              </a:lnSpc>
            </a:pPr>
            <a:r>
              <a:rPr lang="en-GB" sz="1600">
                <a:latin typeface="Times New Roman"/>
                <a:ea typeface="+mn-lt"/>
                <a:cs typeface="+mn-lt"/>
              </a:rPr>
              <a:t>We trained our Neural Networks using </a:t>
            </a:r>
            <a:r>
              <a:rPr lang="en-GB" sz="1600" i="1">
                <a:latin typeface="Times New Roman"/>
                <a:ea typeface="+mn-lt"/>
                <a:cs typeface="+mn-lt"/>
              </a:rPr>
              <a:t>Stochastic Gradient Descent (SGD)</a:t>
            </a:r>
            <a:r>
              <a:rPr lang="en-GB" sz="1600">
                <a:latin typeface="Consolas"/>
                <a:ea typeface="+mn-lt"/>
                <a:cs typeface="+mn-lt"/>
              </a:rPr>
              <a:t>[7]</a:t>
            </a:r>
            <a:r>
              <a:rPr lang="en-GB" sz="1600">
                <a:latin typeface="Times New Roman"/>
                <a:ea typeface="+mn-lt"/>
                <a:cs typeface="+mn-lt"/>
              </a:rPr>
              <a:t> as </a:t>
            </a:r>
            <a:r>
              <a:rPr lang="en-GB" sz="1600" b="1">
                <a:latin typeface="Times New Roman"/>
                <a:ea typeface="+mn-lt"/>
                <a:cs typeface="+mn-lt"/>
              </a:rPr>
              <a:t>learning algorithm</a:t>
            </a:r>
            <a:r>
              <a:rPr lang="en-GB" sz="1600">
                <a:latin typeface="Times New Roman"/>
                <a:ea typeface="+mn-lt"/>
                <a:cs typeface="+mn-lt"/>
              </a:rPr>
              <a:t> with </a:t>
            </a:r>
            <a:r>
              <a:rPr lang="en-GB" sz="1600" i="1">
                <a:latin typeface="Times New Roman"/>
                <a:ea typeface="+mn-lt"/>
                <a:cs typeface="+mn-lt"/>
              </a:rPr>
              <a:t>mini-batch</a:t>
            </a:r>
            <a:r>
              <a:rPr lang="en-GB" sz="1600">
                <a:latin typeface="Times New Roman"/>
                <a:ea typeface="+mn-lt"/>
                <a:cs typeface="+mn-lt"/>
              </a:rPr>
              <a:t> variant, which is faster to converge. Hence, since this optimizer required a smaller eta, for </a:t>
            </a:r>
            <a:r>
              <a:rPr lang="en-GB" sz="1600" err="1">
                <a:latin typeface="Times New Roman"/>
                <a:ea typeface="+mn-lt"/>
                <a:cs typeface="+mn-lt"/>
              </a:rPr>
              <a:t>Keras</a:t>
            </a:r>
            <a:r>
              <a:rPr lang="en-GB" sz="1600">
                <a:latin typeface="Times New Roman"/>
                <a:ea typeface="+mn-lt"/>
                <a:cs typeface="+mn-lt"/>
              </a:rPr>
              <a:t> we applied learning rate decay on the MONK's tasks, and in particular on MONK2 and MONK3 due those looked us more sensitive to diverge with a higher eta value. Even in this case, all the values for batch size and for eta decay, were searched by </a:t>
            </a:r>
            <a:r>
              <a:rPr lang="en-GB" sz="1600" i="1" err="1">
                <a:latin typeface="Times New Roman"/>
                <a:ea typeface="+mn-lt"/>
                <a:cs typeface="+mn-lt"/>
              </a:rPr>
              <a:t>GridSearch</a:t>
            </a:r>
            <a:r>
              <a:rPr lang="en-GB" sz="1600">
                <a:latin typeface="Times New Roman"/>
                <a:ea typeface="+mn-lt"/>
                <a:cs typeface="+mn-lt"/>
              </a:rPr>
              <a:t>.</a:t>
            </a:r>
            <a:endParaRPr lang="en-GB" sz="1600">
              <a:latin typeface="Times New Roman"/>
              <a:cs typeface="Times New Roman"/>
            </a:endParaRPr>
          </a:p>
          <a:p>
            <a:pPr algn="just">
              <a:lnSpc>
                <a:spcPct val="100000"/>
              </a:lnSpc>
            </a:pPr>
            <a:r>
              <a:rPr lang="en-GB" sz="1600">
                <a:latin typeface="Times New Roman"/>
                <a:ea typeface="+mn-lt"/>
                <a:cs typeface="+mn-lt"/>
              </a:rPr>
              <a:t>We initialized our Neural Networks using </a:t>
            </a:r>
            <a:r>
              <a:rPr lang="en-GB" sz="1600" i="1" err="1">
                <a:latin typeface="Times New Roman"/>
                <a:ea typeface="+mn-lt"/>
                <a:cs typeface="+mn-lt"/>
              </a:rPr>
              <a:t>glorot</a:t>
            </a:r>
            <a:r>
              <a:rPr lang="en-GB" sz="1600" i="1">
                <a:latin typeface="Times New Roman"/>
                <a:ea typeface="+mn-lt"/>
                <a:cs typeface="+mn-lt"/>
              </a:rPr>
              <a:t> uniform</a:t>
            </a:r>
            <a:r>
              <a:rPr lang="en-GB" sz="1600">
                <a:latin typeface="Times New Roman"/>
                <a:ea typeface="+mn-lt"/>
                <a:cs typeface="+mn-lt"/>
              </a:rPr>
              <a:t> which extracts the values from a uniform distribution.</a:t>
            </a:r>
          </a:p>
          <a:p>
            <a:pPr algn="just">
              <a:lnSpc>
                <a:spcPct val="100000"/>
              </a:lnSpc>
            </a:pPr>
            <a:r>
              <a:rPr lang="en-GB" sz="1600">
                <a:latin typeface="Times New Roman"/>
                <a:ea typeface="+mn-lt"/>
                <a:cs typeface="+mn-lt"/>
              </a:rPr>
              <a:t>We regularized Neural Networks using </a:t>
            </a:r>
            <a:r>
              <a:rPr lang="en-GB" sz="1600" i="1">
                <a:latin typeface="Times New Roman"/>
                <a:ea typeface="+mn-lt"/>
                <a:cs typeface="+mn-lt"/>
              </a:rPr>
              <a:t>Tikhonov </a:t>
            </a:r>
            <a:r>
              <a:rPr lang="en-GB" sz="1600">
                <a:latin typeface="Times New Roman"/>
                <a:ea typeface="+mn-lt"/>
                <a:cs typeface="+mn-lt"/>
              </a:rPr>
              <a:t>penalty both in </a:t>
            </a:r>
            <a:r>
              <a:rPr lang="en-GB" sz="1600" err="1">
                <a:latin typeface="Times New Roman"/>
                <a:ea typeface="+mn-lt"/>
                <a:cs typeface="+mn-lt"/>
              </a:rPr>
              <a:t>Keras</a:t>
            </a:r>
            <a:r>
              <a:rPr lang="en-GB" sz="1600">
                <a:latin typeface="Times New Roman"/>
                <a:ea typeface="+mn-lt"/>
                <a:cs typeface="+mn-lt"/>
              </a:rPr>
              <a:t>, </a:t>
            </a:r>
            <a:r>
              <a:rPr lang="en-GB" sz="1600" err="1">
                <a:latin typeface="Times New Roman"/>
                <a:ea typeface="+mn-lt"/>
                <a:cs typeface="+mn-lt"/>
              </a:rPr>
              <a:t>Pytorch</a:t>
            </a:r>
            <a:r>
              <a:rPr lang="en-GB" sz="1600">
                <a:latin typeface="Times New Roman"/>
                <a:ea typeface="+mn-lt"/>
                <a:cs typeface="+mn-lt"/>
              </a:rPr>
              <a:t> and Scikit-Learn, but exclusively on MONK3 since had some noise. We also added penalties (but lower) on Cup task.  Again, all the values were searched through the </a:t>
            </a:r>
            <a:r>
              <a:rPr lang="en-GB" sz="1600" i="1" err="1">
                <a:latin typeface="Times New Roman"/>
                <a:ea typeface="+mn-lt"/>
                <a:cs typeface="+mn-lt"/>
              </a:rPr>
              <a:t>GridSearch</a:t>
            </a:r>
            <a:r>
              <a:rPr lang="en-GB" sz="1600">
                <a:latin typeface="Times New Roman"/>
                <a:ea typeface="+mn-lt"/>
                <a:cs typeface="+mn-lt"/>
              </a:rPr>
              <a:t>. </a:t>
            </a:r>
            <a:endParaRPr lang="en-GB" sz="1600">
              <a:latin typeface="Times New Roman"/>
              <a:cs typeface="Times New Roman"/>
            </a:endParaRPr>
          </a:p>
          <a:p>
            <a:pPr algn="just">
              <a:lnSpc>
                <a:spcPct val="100000"/>
              </a:lnSpc>
            </a:pPr>
            <a:r>
              <a:rPr lang="en-GB" sz="1600">
                <a:latin typeface="Times New Roman"/>
                <a:ea typeface="+mn-lt"/>
                <a:cs typeface="+mn-lt"/>
              </a:rPr>
              <a:t>For the Neural Networks in </a:t>
            </a:r>
            <a:r>
              <a:rPr lang="en-GB" sz="1600" err="1">
                <a:latin typeface="Times New Roman"/>
                <a:ea typeface="+mn-lt"/>
                <a:cs typeface="+mn-lt"/>
              </a:rPr>
              <a:t>Keras</a:t>
            </a:r>
            <a:r>
              <a:rPr lang="en-GB" sz="1600">
                <a:latin typeface="Times New Roman"/>
                <a:ea typeface="+mn-lt"/>
                <a:cs typeface="+mn-lt"/>
              </a:rPr>
              <a:t>, reported in next section, after model selection we tried 5 different </a:t>
            </a:r>
            <a:r>
              <a:rPr lang="en-GB" sz="1600" err="1">
                <a:latin typeface="Times New Roman"/>
                <a:ea typeface="+mn-lt"/>
                <a:cs typeface="+mn-lt"/>
              </a:rPr>
              <a:t>inizializations</a:t>
            </a:r>
            <a:r>
              <a:rPr lang="en-GB" sz="1600">
                <a:latin typeface="Times New Roman"/>
                <a:ea typeface="+mn-lt"/>
                <a:cs typeface="+mn-lt"/>
              </a:rPr>
              <a:t> and we reported mean, variance and standard deviation across these 5 models on each MONK. </a:t>
            </a:r>
            <a:endParaRPr lang="en-GB" sz="1600">
              <a:latin typeface="Times New Roman"/>
              <a:cs typeface="Times New Roman"/>
            </a:endParaRPr>
          </a:p>
          <a:p>
            <a:pPr algn="just">
              <a:lnSpc>
                <a:spcPct val="100000"/>
              </a:lnSpc>
            </a:pPr>
            <a:r>
              <a:rPr lang="en-GB" sz="1600">
                <a:latin typeface="Times New Roman"/>
                <a:ea typeface="+mn-lt"/>
                <a:cs typeface="+mn-lt"/>
              </a:rPr>
              <a:t>As a validation schema, we chose to use first</a:t>
            </a:r>
            <a:r>
              <a:rPr lang="en-GB" sz="1600" i="1">
                <a:latin typeface="Times New Roman"/>
                <a:ea typeface="+mn-lt"/>
                <a:cs typeface="+mn-lt"/>
              </a:rPr>
              <a:t> Randomized </a:t>
            </a:r>
            <a:r>
              <a:rPr lang="en-GB" sz="1600" i="1" err="1">
                <a:latin typeface="Times New Roman"/>
                <a:ea typeface="+mn-lt"/>
                <a:cs typeface="+mn-lt"/>
              </a:rPr>
              <a:t>GridSearch</a:t>
            </a:r>
            <a:r>
              <a:rPr lang="en-GB" sz="1600">
                <a:latin typeface="Times New Roman"/>
                <a:ea typeface="+mn-lt"/>
                <a:cs typeface="+mn-lt"/>
              </a:rPr>
              <a:t> to capture most interesting intervals and then, after that, on the outcomes we performed an</a:t>
            </a:r>
            <a:r>
              <a:rPr lang="en-GB" sz="1600" i="1">
                <a:latin typeface="Times New Roman"/>
                <a:ea typeface="+mn-lt"/>
                <a:cs typeface="+mn-lt"/>
              </a:rPr>
              <a:t> Exhaustive </a:t>
            </a:r>
            <a:r>
              <a:rPr lang="en-GB" sz="1600" i="1" err="1">
                <a:latin typeface="Times New Roman"/>
                <a:ea typeface="+mn-lt"/>
                <a:cs typeface="+mn-lt"/>
              </a:rPr>
              <a:t>GridSearch</a:t>
            </a:r>
            <a:r>
              <a:rPr lang="en-GB" sz="1600">
                <a:latin typeface="Times New Roman"/>
                <a:ea typeface="+mn-lt"/>
                <a:cs typeface="+mn-lt"/>
              </a:rPr>
              <a:t> to </a:t>
            </a:r>
            <a:r>
              <a:rPr lang="en-GB" sz="1600" err="1">
                <a:latin typeface="Times New Roman"/>
                <a:ea typeface="+mn-lt"/>
                <a:cs typeface="+mn-lt"/>
              </a:rPr>
              <a:t>obtaint</a:t>
            </a:r>
            <a:r>
              <a:rPr lang="en-GB" sz="1600">
                <a:latin typeface="Times New Roman"/>
                <a:ea typeface="+mn-lt"/>
                <a:cs typeface="+mn-lt"/>
              </a:rPr>
              <a:t> the best hyperparameters. Then, we used </a:t>
            </a:r>
            <a:r>
              <a:rPr lang="en-GB" sz="1600" i="1">
                <a:latin typeface="Times New Roman"/>
                <a:ea typeface="+mn-lt"/>
                <a:cs typeface="+mn-lt"/>
              </a:rPr>
              <a:t>K-Fold Cross Validation</a:t>
            </a:r>
            <a:r>
              <a:rPr lang="en-GB" sz="1600">
                <a:latin typeface="Times New Roman"/>
                <a:ea typeface="+mn-lt"/>
                <a:cs typeface="+mn-lt"/>
              </a:rPr>
              <a:t> specifying k=5 and for scoring we computed mean, variance and standard deviation across each folds and the best models were retrained on all the data before testing them. Same methodologies were used both for MONKs and Cup. </a:t>
            </a:r>
            <a:endParaRPr lang="en-GB" sz="1600">
              <a:latin typeface="Times New Roman"/>
              <a:cs typeface="Times New Roman"/>
            </a:endParaRPr>
          </a:p>
          <a:p>
            <a:pPr algn="just">
              <a:lnSpc>
                <a:spcPct val="100000"/>
              </a:lnSpc>
            </a:pPr>
            <a:r>
              <a:rPr lang="en-GB" sz="1600">
                <a:latin typeface="Times New Roman"/>
                <a:ea typeface="+mn-lt"/>
                <a:cs typeface="+mn-lt"/>
              </a:rPr>
              <a:t>As a stop conditions, we used  </a:t>
            </a:r>
            <a:r>
              <a:rPr lang="en-GB" sz="1600" err="1">
                <a:latin typeface="Times New Roman"/>
                <a:ea typeface="+mn-lt"/>
                <a:cs typeface="+mn-lt"/>
              </a:rPr>
              <a:t>EarlyStopping</a:t>
            </a:r>
            <a:r>
              <a:rPr lang="en-GB" sz="1600">
                <a:latin typeface="Times New Roman"/>
                <a:ea typeface="+mn-lt"/>
                <a:cs typeface="+mn-lt"/>
              </a:rPr>
              <a:t> provided by </a:t>
            </a:r>
            <a:r>
              <a:rPr lang="en-GB" sz="1600" err="1">
                <a:latin typeface="Times New Roman"/>
                <a:ea typeface="+mn-lt"/>
                <a:cs typeface="+mn-lt"/>
              </a:rPr>
              <a:t>Sklearn</a:t>
            </a:r>
            <a:r>
              <a:rPr lang="en-GB" sz="1600">
                <a:latin typeface="Times New Roman"/>
                <a:ea typeface="+mn-lt"/>
                <a:cs typeface="+mn-lt"/>
              </a:rPr>
              <a:t> and based on number of epochs (patience) selected in the grid search for the MONK's and Cup tasks and for both </a:t>
            </a:r>
            <a:r>
              <a:rPr lang="en-GB" sz="1600" err="1">
                <a:latin typeface="Times New Roman"/>
                <a:ea typeface="+mn-lt"/>
                <a:cs typeface="+mn-lt"/>
              </a:rPr>
              <a:t>Keras</a:t>
            </a:r>
            <a:r>
              <a:rPr lang="en-GB" sz="1600">
                <a:latin typeface="Times New Roman"/>
                <a:ea typeface="+mn-lt"/>
                <a:cs typeface="+mn-lt"/>
              </a:rPr>
              <a:t> and </a:t>
            </a:r>
            <a:r>
              <a:rPr lang="en-GB" sz="1600" err="1">
                <a:latin typeface="Times New Roman"/>
                <a:ea typeface="+mn-lt"/>
                <a:cs typeface="+mn-lt"/>
              </a:rPr>
              <a:t>Sklearn</a:t>
            </a:r>
            <a:r>
              <a:rPr lang="en-GB" sz="1600">
                <a:latin typeface="Times New Roman"/>
                <a:ea typeface="+mn-lt"/>
                <a:cs typeface="+mn-lt"/>
              </a:rPr>
              <a:t> models. The only exception was </a:t>
            </a:r>
            <a:r>
              <a:rPr lang="en-GB" sz="1600" err="1">
                <a:latin typeface="Times New Roman"/>
                <a:ea typeface="+mn-lt"/>
                <a:cs typeface="+mn-lt"/>
              </a:rPr>
              <a:t>Pytorch</a:t>
            </a:r>
            <a:r>
              <a:rPr lang="en-GB" sz="1600">
                <a:latin typeface="Times New Roman"/>
                <a:ea typeface="+mn-lt"/>
                <a:cs typeface="+mn-lt"/>
              </a:rPr>
              <a:t> for which we chose to write from scratch a code for stopping conditions based on tolerance on validation loss.</a:t>
            </a:r>
            <a:endParaRPr lang="en-GB" sz="1600">
              <a:latin typeface="Times New Roman"/>
              <a:cs typeface="Times New Roman"/>
            </a:endParaRPr>
          </a:p>
          <a:p>
            <a:pPr algn="just">
              <a:lnSpc>
                <a:spcPct val="100000"/>
              </a:lnSpc>
            </a:pPr>
            <a:endParaRPr lang="en-GB" sz="1600">
              <a:latin typeface="Times New Roman"/>
              <a:cs typeface="Times New Roman"/>
            </a:endParaRPr>
          </a:p>
          <a:p>
            <a:pPr algn="just">
              <a:lnSpc>
                <a:spcPct val="100000"/>
              </a:lnSpc>
            </a:pPr>
            <a:endParaRPr lang="en-GB" sz="1600">
              <a:latin typeface="Times New Roman"/>
              <a:cs typeface="Times New Roman"/>
            </a:endParaRPr>
          </a:p>
        </p:txBody>
      </p:sp>
      <p:sp>
        <p:nvSpPr>
          <p:cNvPr id="4" name="Footer Placeholder 3">
            <a:extLst>
              <a:ext uri="{FF2B5EF4-FFF2-40B4-BE49-F238E27FC236}">
                <a16:creationId xmlns:a16="http://schemas.microsoft.com/office/drawing/2014/main" id="{D4215054-F419-B114-50E3-F6F6D0ACD796}"/>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327FE94F-697A-4715-A790-7A981520B380}"/>
              </a:ext>
            </a:extLst>
          </p:cNvPr>
          <p:cNvSpPr>
            <a:spLocks noGrp="1"/>
          </p:cNvSpPr>
          <p:nvPr>
            <p:ph type="sldNum" sz="quarter" idx="12"/>
          </p:nvPr>
        </p:nvSpPr>
        <p:spPr/>
        <p:txBody>
          <a:bodyPr/>
          <a:lstStyle/>
          <a:p>
            <a:fld id="{5C669C2E-F782-43EC-BC06-482C7270B9FB}" type="slidenum">
              <a:rPr lang="it-IT" smtClean="0"/>
              <a:t>3</a:t>
            </a:fld>
            <a:endParaRPr lang="it-IT"/>
          </a:p>
        </p:txBody>
      </p:sp>
    </p:spTree>
    <p:extLst>
      <p:ext uri="{BB962C8B-B14F-4D97-AF65-F5344CB8AC3E}">
        <p14:creationId xmlns:p14="http://schemas.microsoft.com/office/powerpoint/2010/main" val="2856632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C1D1-C8D2-FBDB-8C91-E48D2A2FDB89}"/>
              </a:ext>
            </a:extLst>
          </p:cNvPr>
          <p:cNvSpPr>
            <a:spLocks noGrp="1"/>
          </p:cNvSpPr>
          <p:nvPr>
            <p:ph type="title"/>
          </p:nvPr>
        </p:nvSpPr>
        <p:spPr/>
        <p:txBody>
          <a:bodyPr/>
          <a:lstStyle/>
          <a:p>
            <a:br>
              <a:rPr lang="en-GB"/>
            </a:br>
            <a:endParaRPr lang="en-GB"/>
          </a:p>
        </p:txBody>
      </p:sp>
      <p:sp>
        <p:nvSpPr>
          <p:cNvPr id="4" name="Footer Placeholder 3">
            <a:extLst>
              <a:ext uri="{FF2B5EF4-FFF2-40B4-BE49-F238E27FC236}">
                <a16:creationId xmlns:a16="http://schemas.microsoft.com/office/drawing/2014/main" id="{9BA0A3BB-D6D7-E907-7BD6-AC38DFB743A2}"/>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5A4282F9-B832-3FB0-B66C-33392B995948}"/>
              </a:ext>
            </a:extLst>
          </p:cNvPr>
          <p:cNvSpPr>
            <a:spLocks noGrp="1"/>
          </p:cNvSpPr>
          <p:nvPr>
            <p:ph type="sldNum" sz="quarter" idx="12"/>
          </p:nvPr>
        </p:nvSpPr>
        <p:spPr/>
        <p:txBody>
          <a:bodyPr/>
          <a:lstStyle/>
          <a:p>
            <a:fld id="{5C669C2E-F782-43EC-BC06-482C7270B9FB}" type="slidenum">
              <a:rPr lang="it-IT" smtClean="0"/>
              <a:t>30</a:t>
            </a:fld>
            <a:endParaRPr lang="it-IT"/>
          </a:p>
        </p:txBody>
      </p:sp>
      <p:sp>
        <p:nvSpPr>
          <p:cNvPr id="55" name="Title 1">
            <a:extLst>
              <a:ext uri="{FF2B5EF4-FFF2-40B4-BE49-F238E27FC236}">
                <a16:creationId xmlns:a16="http://schemas.microsoft.com/office/drawing/2014/main" id="{1EE5A81C-D833-6711-4D6F-E91BDF80958C}"/>
              </a:ext>
            </a:extLst>
          </p:cNvPr>
          <p:cNvSpPr txBox="1">
            <a:spLocks/>
          </p:cNvSpPr>
          <p:nvPr/>
        </p:nvSpPr>
        <p:spPr>
          <a:xfrm>
            <a:off x="694038" y="1385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500">
                <a:latin typeface="Arial"/>
                <a:cs typeface="Arial"/>
              </a:rPr>
              <a:t>Appendix A</a:t>
            </a:r>
          </a:p>
        </p:txBody>
      </p:sp>
      <p:sp>
        <p:nvSpPr>
          <p:cNvPr id="57" name="Content Placeholder 2">
            <a:extLst>
              <a:ext uri="{FF2B5EF4-FFF2-40B4-BE49-F238E27FC236}">
                <a16:creationId xmlns:a16="http://schemas.microsoft.com/office/drawing/2014/main" id="{A8AEC18D-2072-2EE6-ED27-2B998F93489E}"/>
              </a:ext>
            </a:extLst>
          </p:cNvPr>
          <p:cNvSpPr>
            <a:spLocks noGrp="1"/>
          </p:cNvSpPr>
          <p:nvPr>
            <p:ph idx="1"/>
          </p:nvPr>
        </p:nvSpPr>
        <p:spPr>
          <a:xfrm>
            <a:off x="539578" y="1300463"/>
            <a:ext cx="10515600" cy="4351338"/>
          </a:xfrm>
        </p:spPr>
        <p:txBody>
          <a:bodyPr vert="horz" lIns="91440" tIns="45720" rIns="91440" bIns="45720" rtlCol="0" anchor="t">
            <a:normAutofit/>
          </a:bodyPr>
          <a:lstStyle/>
          <a:p>
            <a:pPr marL="0" indent="0">
              <a:buNone/>
            </a:pPr>
            <a:br>
              <a:rPr lang="en-GB" sz="1100">
                <a:solidFill>
                  <a:srgbClr val="333333"/>
                </a:solidFill>
                <a:latin typeface="Consolas"/>
              </a:rPr>
            </a:br>
            <a:endParaRPr lang="en-GB" sz="1100">
              <a:solidFill>
                <a:srgbClr val="333333"/>
              </a:solidFill>
              <a:latin typeface="Consolas"/>
            </a:endParaRPr>
          </a:p>
        </p:txBody>
      </p:sp>
      <p:sp>
        <p:nvSpPr>
          <p:cNvPr id="63" name="TextBox 62">
            <a:extLst>
              <a:ext uri="{FF2B5EF4-FFF2-40B4-BE49-F238E27FC236}">
                <a16:creationId xmlns:a16="http://schemas.microsoft.com/office/drawing/2014/main" id="{BAACAE62-D3AC-724B-9719-165E79952C6F}"/>
              </a:ext>
            </a:extLst>
          </p:cNvPr>
          <p:cNvSpPr txBox="1"/>
          <p:nvPr/>
        </p:nvSpPr>
        <p:spPr>
          <a:xfrm>
            <a:off x="131806" y="1068860"/>
            <a:ext cx="1189749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latin typeface="Times New Roman"/>
              <a:cs typeface="Times New Roman"/>
            </a:endParaRPr>
          </a:p>
          <a:p>
            <a:r>
              <a:rPr lang="en-GB" i="1">
                <a:latin typeface="Times New Roman"/>
                <a:cs typeface="Times New Roman"/>
              </a:rPr>
              <a:t>                                       MSE                                                                                          MEE            </a:t>
            </a:r>
          </a:p>
          <a:p>
            <a:pPr marL="285750" indent="-285750">
              <a:buFont typeface="Arial"/>
              <a:buChar char="•"/>
            </a:pPr>
            <a:endParaRPr lang="en-GB">
              <a:latin typeface="Times New Roman"/>
              <a:cs typeface="Times New Roman"/>
            </a:endParaRPr>
          </a:p>
          <a:p>
            <a:pPr marL="285750" indent="-285750">
              <a:buFont typeface="Arial"/>
              <a:buChar char="•"/>
            </a:pPr>
            <a:endParaRPr lang="en-GB">
              <a:latin typeface="Times New Roman"/>
              <a:cs typeface="Times New Roman"/>
            </a:endParaRPr>
          </a:p>
          <a:p>
            <a:pPr marL="285750" indent="-285750">
              <a:buFont typeface="Arial"/>
              <a:buChar char="•"/>
            </a:pPr>
            <a:endParaRPr lang="en-GB">
              <a:latin typeface="Times New Roman"/>
              <a:cs typeface="Times New Roman"/>
            </a:endParaRPr>
          </a:p>
          <a:p>
            <a:pPr marL="285750" indent="-285750">
              <a:buFont typeface="Arial"/>
              <a:buChar char="•"/>
            </a:pPr>
            <a:endParaRPr lang="en-GB">
              <a:latin typeface="Times New Roman"/>
              <a:cs typeface="Times New Roman"/>
            </a:endParaRPr>
          </a:p>
          <a:p>
            <a:pPr marL="285750" indent="-285750">
              <a:buFont typeface="Arial"/>
              <a:buChar char="•"/>
            </a:pPr>
            <a:endParaRPr lang="en-GB">
              <a:latin typeface="Times New Roman"/>
              <a:cs typeface="Times New Roman"/>
            </a:endParaRPr>
          </a:p>
          <a:p>
            <a:pPr marL="285750" indent="-285750">
              <a:buFont typeface="Arial"/>
              <a:buChar char="•"/>
            </a:pPr>
            <a:endParaRPr lang="en-GB">
              <a:latin typeface="Times New Roman"/>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marL="285750" indent="-285750">
              <a:buFont typeface="Arial"/>
              <a:buChar char="•"/>
            </a:pPr>
            <a:endParaRPr lang="en-GB">
              <a:latin typeface="Times New Roman"/>
              <a:ea typeface="+mn-lt"/>
              <a:cs typeface="Times New Roman"/>
            </a:endParaRPr>
          </a:p>
          <a:p>
            <a:pPr lvl="8"/>
            <a:r>
              <a:rPr lang="en-GB">
                <a:latin typeface="Times New Roman"/>
                <a:ea typeface="+mn-lt"/>
                <a:cs typeface="+mn-lt"/>
              </a:rPr>
              <a:t>Table  10. Learning Curve (MSE) and model MEE on </a:t>
            </a:r>
            <a:r>
              <a:rPr lang="en-GB" err="1">
                <a:latin typeface="Times New Roman"/>
                <a:ea typeface="+mn-lt"/>
                <a:cs typeface="+mn-lt"/>
              </a:rPr>
              <a:t>Keras</a:t>
            </a:r>
            <a:r>
              <a:rPr lang="en-GB">
                <a:latin typeface="Times New Roman"/>
                <a:ea typeface="+mn-lt"/>
                <a:cs typeface="+mn-lt"/>
              </a:rPr>
              <a:t> model CUP</a:t>
            </a:r>
            <a:endParaRPr lang="en-GB">
              <a:latin typeface="Times New Roman"/>
              <a:cs typeface="Times New Roman"/>
            </a:endParaRPr>
          </a:p>
          <a:p>
            <a:pPr lvl="8"/>
            <a:endParaRPr lang="en-GB">
              <a:latin typeface="Times New Roman"/>
              <a:cs typeface="Times New Roman"/>
            </a:endParaRPr>
          </a:p>
        </p:txBody>
      </p:sp>
      <p:graphicFrame>
        <p:nvGraphicFramePr>
          <p:cNvPr id="65" name="Content Placeholder 10">
            <a:extLst>
              <a:ext uri="{FF2B5EF4-FFF2-40B4-BE49-F238E27FC236}">
                <a16:creationId xmlns:a16="http://schemas.microsoft.com/office/drawing/2014/main" id="{112D05E9-17A8-CA84-5CFE-2877A931EF25}"/>
              </a:ext>
            </a:extLst>
          </p:cNvPr>
          <p:cNvGraphicFramePr>
            <a:graphicFrameLocks/>
          </p:cNvGraphicFramePr>
          <p:nvPr>
            <p:extLst>
              <p:ext uri="{D42A27DB-BD31-4B8C-83A1-F6EECF244321}">
                <p14:modId xmlns:p14="http://schemas.microsoft.com/office/powerpoint/2010/main" val="2689446316"/>
              </p:ext>
            </p:extLst>
          </p:nvPr>
        </p:nvGraphicFramePr>
        <p:xfrm>
          <a:off x="409723" y="1714499"/>
          <a:ext cx="10477998" cy="3642668"/>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642668">
                <a:tc>
                  <a:txBody>
                    <a:bodyPr/>
                    <a:lstStyle/>
                    <a:p>
                      <a:r>
                        <a:rPr lang="en-GB" sz="1600">
                          <a:solidFill>
                            <a:schemeClr val="tx1"/>
                          </a:solidFill>
                          <a:latin typeface="Times New Roman"/>
                        </a:rPr>
                        <a:t>CUP</a:t>
                      </a:r>
                    </a:p>
                    <a:p>
                      <a:pPr lvl="0">
                        <a:buNone/>
                      </a:pPr>
                      <a:endParaRPr lang="en-GB"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67" name="Picture 66" descr="A graph with text on it&#10;&#10;Description automatically generated">
            <a:extLst>
              <a:ext uri="{FF2B5EF4-FFF2-40B4-BE49-F238E27FC236}">
                <a16:creationId xmlns:a16="http://schemas.microsoft.com/office/drawing/2014/main" id="{FAB57692-7757-55FB-1F8B-6E477C22749C}"/>
              </a:ext>
            </a:extLst>
          </p:cNvPr>
          <p:cNvPicPr>
            <a:picLocks noChangeAspect="1"/>
          </p:cNvPicPr>
          <p:nvPr/>
        </p:nvPicPr>
        <p:blipFill>
          <a:blip r:embed="rId2"/>
          <a:stretch>
            <a:fillRect/>
          </a:stretch>
        </p:blipFill>
        <p:spPr>
          <a:xfrm>
            <a:off x="541251" y="1713728"/>
            <a:ext cx="4776658" cy="3554112"/>
          </a:xfrm>
          <a:prstGeom prst="rect">
            <a:avLst/>
          </a:prstGeom>
        </p:spPr>
      </p:pic>
      <p:pic>
        <p:nvPicPr>
          <p:cNvPr id="69" name="Picture 68" descr="A graph with blue and orange lines&#10;&#10;Description automatically generated">
            <a:extLst>
              <a:ext uri="{FF2B5EF4-FFF2-40B4-BE49-F238E27FC236}">
                <a16:creationId xmlns:a16="http://schemas.microsoft.com/office/drawing/2014/main" id="{FAD773F7-DF9E-2D7E-8C07-CE7E696BB01B}"/>
              </a:ext>
            </a:extLst>
          </p:cNvPr>
          <p:cNvPicPr>
            <a:picLocks noChangeAspect="1"/>
          </p:cNvPicPr>
          <p:nvPr/>
        </p:nvPicPr>
        <p:blipFill>
          <a:blip r:embed="rId3"/>
          <a:stretch>
            <a:fillRect/>
          </a:stretch>
        </p:blipFill>
        <p:spPr>
          <a:xfrm>
            <a:off x="5960075" y="1713728"/>
            <a:ext cx="4545226" cy="3430543"/>
          </a:xfrm>
          <a:prstGeom prst="rect">
            <a:avLst/>
          </a:prstGeom>
        </p:spPr>
      </p:pic>
    </p:spTree>
    <p:extLst>
      <p:ext uri="{BB962C8B-B14F-4D97-AF65-F5344CB8AC3E}">
        <p14:creationId xmlns:p14="http://schemas.microsoft.com/office/powerpoint/2010/main" val="3696665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873C4F-9B38-6425-C3A8-38E90029D863}"/>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15F2C833-D97D-FE8E-5950-AE963322C0DB}"/>
              </a:ext>
            </a:extLst>
          </p:cNvPr>
          <p:cNvSpPr>
            <a:spLocks noGrp="1"/>
          </p:cNvSpPr>
          <p:nvPr>
            <p:ph type="sldNum" sz="quarter" idx="12"/>
          </p:nvPr>
        </p:nvSpPr>
        <p:spPr/>
        <p:txBody>
          <a:bodyPr/>
          <a:lstStyle/>
          <a:p>
            <a:fld id="{5C669C2E-F782-43EC-BC06-482C7270B9FB}" type="slidenum">
              <a:rPr lang="it-IT" smtClean="0"/>
              <a:t>31</a:t>
            </a:fld>
            <a:endParaRPr lang="it-IT"/>
          </a:p>
        </p:txBody>
      </p:sp>
      <p:pic>
        <p:nvPicPr>
          <p:cNvPr id="7" name="Picture 6">
            <a:extLst>
              <a:ext uri="{FF2B5EF4-FFF2-40B4-BE49-F238E27FC236}">
                <a16:creationId xmlns:a16="http://schemas.microsoft.com/office/drawing/2014/main" id="{670DB601-CF54-BF95-726D-B37FD8D0C093}"/>
              </a:ext>
            </a:extLst>
          </p:cNvPr>
          <p:cNvPicPr>
            <a:picLocks noChangeAspect="1"/>
          </p:cNvPicPr>
          <p:nvPr/>
        </p:nvPicPr>
        <p:blipFill>
          <a:blip r:embed="rId2"/>
          <a:stretch>
            <a:fillRect/>
          </a:stretch>
        </p:blipFill>
        <p:spPr>
          <a:xfrm>
            <a:off x="3220194" y="722575"/>
            <a:ext cx="5030508" cy="3762668"/>
          </a:xfrm>
          <a:prstGeom prst="rect">
            <a:avLst/>
          </a:prstGeom>
        </p:spPr>
      </p:pic>
      <p:sp>
        <p:nvSpPr>
          <p:cNvPr id="8" name="TextBox 7">
            <a:extLst>
              <a:ext uri="{FF2B5EF4-FFF2-40B4-BE49-F238E27FC236}">
                <a16:creationId xmlns:a16="http://schemas.microsoft.com/office/drawing/2014/main" id="{5511FE50-6E4C-CEE2-A748-F9480EB3A7A9}"/>
              </a:ext>
            </a:extLst>
          </p:cNvPr>
          <p:cNvSpPr txBox="1"/>
          <p:nvPr/>
        </p:nvSpPr>
        <p:spPr>
          <a:xfrm>
            <a:off x="883508" y="4878860"/>
            <a:ext cx="10826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Times New Roman"/>
              </a:rPr>
              <a:t>                    Figure . MEE using Nesterov, note the small spikes and the reduced smoothness.</a:t>
            </a:r>
            <a:r>
              <a:rPr lang="en-GB">
                <a:latin typeface="Times New Roman"/>
                <a:cs typeface="Times New Roman"/>
              </a:rPr>
              <a:t>​</a:t>
            </a:r>
            <a:endParaRPr lang="en-GB"/>
          </a:p>
        </p:txBody>
      </p:sp>
    </p:spTree>
    <p:extLst>
      <p:ext uri="{BB962C8B-B14F-4D97-AF65-F5344CB8AC3E}">
        <p14:creationId xmlns:p14="http://schemas.microsoft.com/office/powerpoint/2010/main" val="75952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CE8D-D512-D1BF-1FFB-02DC7B439D1A}"/>
              </a:ext>
            </a:extLst>
          </p:cNvPr>
          <p:cNvSpPr>
            <a:spLocks noGrp="1"/>
          </p:cNvSpPr>
          <p:nvPr>
            <p:ph type="title"/>
          </p:nvPr>
        </p:nvSpPr>
        <p:spPr>
          <a:xfrm>
            <a:off x="374822" y="-77659"/>
            <a:ext cx="10515600" cy="1265406"/>
          </a:xfrm>
        </p:spPr>
        <p:txBody>
          <a:bodyPr>
            <a:normAutofit/>
          </a:bodyPr>
          <a:lstStyle/>
          <a:p>
            <a:pPr>
              <a:spcBef>
                <a:spcPts val="1000"/>
              </a:spcBef>
            </a:pPr>
            <a:r>
              <a:rPr lang="en-GB"/>
              <a:t>Monk Results  - </a:t>
            </a:r>
            <a:r>
              <a:rPr lang="en-GB" err="1"/>
              <a:t>Keras</a:t>
            </a:r>
            <a:endParaRPr lang="en-GB"/>
          </a:p>
        </p:txBody>
      </p:sp>
      <p:sp>
        <p:nvSpPr>
          <p:cNvPr id="3" name="Content Placeholder 2">
            <a:extLst>
              <a:ext uri="{FF2B5EF4-FFF2-40B4-BE49-F238E27FC236}">
                <a16:creationId xmlns:a16="http://schemas.microsoft.com/office/drawing/2014/main" id="{FAC71E15-5145-5722-01CE-CA1785BEEC8A}"/>
              </a:ext>
            </a:extLst>
          </p:cNvPr>
          <p:cNvSpPr>
            <a:spLocks noGrp="1"/>
          </p:cNvSpPr>
          <p:nvPr>
            <p:ph idx="1"/>
          </p:nvPr>
        </p:nvSpPr>
        <p:spPr>
          <a:xfrm>
            <a:off x="902151" y="878003"/>
            <a:ext cx="10515600" cy="4351338"/>
          </a:xfrm>
        </p:spPr>
        <p:txBody>
          <a:bodyPr vert="horz" lIns="91440" tIns="45720" rIns="91440" bIns="45720" rtlCol="0" anchor="t">
            <a:normAutofit/>
          </a:bodyPr>
          <a:lstStyle/>
          <a:p>
            <a:r>
              <a:rPr lang="en-GB" sz="1700" dirty="0">
                <a:latin typeface="Aptos"/>
                <a:cs typeface="Times New Roman"/>
              </a:rPr>
              <a:t>We implemented a </a:t>
            </a:r>
            <a:r>
              <a:rPr lang="en-GB" sz="1700" dirty="0" err="1">
                <a:latin typeface="Times New Roman"/>
                <a:cs typeface="Times New Roman"/>
              </a:rPr>
              <a:t>Keras</a:t>
            </a:r>
            <a:r>
              <a:rPr lang="en-GB" sz="1700" dirty="0">
                <a:latin typeface="Times New Roman"/>
                <a:cs typeface="Times New Roman"/>
              </a:rPr>
              <a:t> </a:t>
            </a:r>
            <a:r>
              <a:rPr lang="en-GB" sz="1700" i="1" dirty="0">
                <a:latin typeface="Times New Roman"/>
                <a:cs typeface="Times New Roman"/>
              </a:rPr>
              <a:t>MLP </a:t>
            </a:r>
            <a:r>
              <a:rPr lang="en-GB" sz="1700" dirty="0">
                <a:latin typeface="Times New Roman"/>
                <a:cs typeface="Times New Roman"/>
              </a:rPr>
              <a:t>with one hidden layer and 3 hidden units using </a:t>
            </a:r>
            <a:r>
              <a:rPr lang="en-GB" sz="1700" i="1" dirty="0">
                <a:latin typeface="Times New Roman"/>
                <a:cs typeface="Times New Roman"/>
              </a:rPr>
              <a:t>tanh </a:t>
            </a:r>
            <a:r>
              <a:rPr lang="en-GB" sz="1700" dirty="0">
                <a:latin typeface="Times New Roman"/>
                <a:cs typeface="Times New Roman"/>
              </a:rPr>
              <a:t>as activation function and </a:t>
            </a:r>
            <a:r>
              <a:rPr lang="en-GB" sz="1700" i="1" dirty="0">
                <a:latin typeface="Times New Roman"/>
                <a:cs typeface="Times New Roman"/>
              </a:rPr>
              <a:t>sigmoid </a:t>
            </a:r>
            <a:r>
              <a:rPr lang="en-GB" sz="1700" dirty="0">
                <a:latin typeface="Times New Roman"/>
                <a:cs typeface="Times New Roman"/>
              </a:rPr>
              <a:t>as output with single unit. We noted we converged to 100% on validation set for MONK1, MONK2 in 2/3 trials of </a:t>
            </a:r>
            <a:r>
              <a:rPr lang="en-GB" sz="1700" i="1" dirty="0">
                <a:latin typeface="Times New Roman"/>
                <a:cs typeface="Times New Roman"/>
              </a:rPr>
              <a:t>Exhaustive Grid Search  </a:t>
            </a:r>
            <a:r>
              <a:rPr lang="en-GB" sz="1700" dirty="0">
                <a:latin typeface="Times New Roman"/>
                <a:cs typeface="Times New Roman"/>
              </a:rPr>
              <a:t>with the below </a:t>
            </a:r>
            <a:r>
              <a:rPr lang="en-GB" sz="1700" dirty="0" err="1">
                <a:latin typeface="Times New Roman"/>
                <a:cs typeface="Times New Roman"/>
              </a:rPr>
              <a:t>hyperparamers</a:t>
            </a:r>
            <a:r>
              <a:rPr lang="en-GB" sz="1700" dirty="0">
                <a:latin typeface="Times New Roman"/>
                <a:cs typeface="Times New Roman"/>
              </a:rPr>
              <a:t>.</a:t>
            </a:r>
            <a:endParaRPr lang="en-GB" sz="1100" i="1" dirty="0">
              <a:solidFill>
                <a:srgbClr val="777777"/>
              </a:solidFill>
              <a:latin typeface="Consolas"/>
              <a:cs typeface="Times New Roman"/>
            </a:endParaRPr>
          </a:p>
          <a:p>
            <a:r>
              <a:rPr lang="en-GB" sz="1700" dirty="0">
                <a:latin typeface="Times New Roman"/>
                <a:cs typeface="Times New Roman"/>
              </a:rPr>
              <a:t>For MONK1, MONK2 we used</a:t>
            </a:r>
            <a:r>
              <a:rPr lang="en-GB" sz="1700" i="1" dirty="0">
                <a:latin typeface="Times New Roman"/>
                <a:cs typeface="Times New Roman"/>
              </a:rPr>
              <a:t> </a:t>
            </a:r>
            <a:r>
              <a:rPr lang="en-GB" sz="1700" i="1" dirty="0" err="1">
                <a:latin typeface="Times New Roman"/>
                <a:cs typeface="Times New Roman"/>
              </a:rPr>
              <a:t>nesterov</a:t>
            </a:r>
            <a:r>
              <a:rPr lang="en-GB" sz="1700" i="1" dirty="0">
                <a:latin typeface="Times New Roman"/>
                <a:cs typeface="Times New Roman"/>
              </a:rPr>
              <a:t> momentum</a:t>
            </a:r>
            <a:r>
              <a:rPr lang="en-GB" sz="1700" dirty="0">
                <a:latin typeface="Times New Roman"/>
                <a:cs typeface="Times New Roman"/>
              </a:rPr>
              <a:t> and for all MONKS an intermediate </a:t>
            </a:r>
            <a:r>
              <a:rPr lang="en-GB" sz="1700" i="1" dirty="0">
                <a:latin typeface="Times New Roman"/>
                <a:cs typeface="Times New Roman"/>
              </a:rPr>
              <a:t>patience </a:t>
            </a:r>
            <a:r>
              <a:rPr lang="en-GB" sz="1700" dirty="0">
                <a:latin typeface="Times New Roman"/>
                <a:cs typeface="Times New Roman"/>
              </a:rPr>
              <a:t>for </a:t>
            </a:r>
            <a:r>
              <a:rPr lang="en-GB" sz="1700" dirty="0" err="1">
                <a:latin typeface="Times New Roman"/>
                <a:cs typeface="Times New Roman"/>
              </a:rPr>
              <a:t>earlystopping</a:t>
            </a:r>
            <a:r>
              <a:rPr lang="en-GB" sz="1700" dirty="0">
                <a:latin typeface="Times New Roman"/>
                <a:cs typeface="Times New Roman"/>
              </a:rPr>
              <a:t> set to 10/15. As already discussed, we also chose to decay the learning rate for MONK2 and MONK3 only, each 500 steps with a factor of 0.5. We also computed variance and standard deviation of VL loss across folds, for each trial.</a:t>
            </a:r>
            <a:endParaRPr lang="en-GB" sz="1100" dirty="0">
              <a:solidFill>
                <a:srgbClr val="333333"/>
              </a:solidFill>
              <a:latin typeface="Consolas"/>
              <a:cs typeface="Times New Roman"/>
            </a:endParaRPr>
          </a:p>
          <a:p>
            <a:pPr marL="0" indent="0">
              <a:buNone/>
            </a:pPr>
            <a:r>
              <a:rPr lang="en-GB" sz="1700" dirty="0">
                <a:latin typeface="Times New Roman"/>
                <a:cs typeface="Times New Roman"/>
              </a:rPr>
              <a:t>                                    Table 1. Best predictions results obtained on MONK's tasks.</a:t>
            </a:r>
          </a:p>
          <a:p>
            <a:pPr marL="0" indent="0">
              <a:buNone/>
            </a:pPr>
            <a:br>
              <a:rPr lang="en-GB" sz="1100" dirty="0">
                <a:latin typeface="Consolas"/>
                <a:cs typeface="Times New Roman"/>
              </a:rPr>
            </a:br>
            <a:endParaRPr lang="en-GB" sz="1100">
              <a:solidFill>
                <a:srgbClr val="333333"/>
              </a:solidFill>
              <a:latin typeface="Consolas"/>
              <a:cs typeface="Times New Roman"/>
            </a:endParaRPr>
          </a:p>
          <a:p>
            <a:pPr marL="0" indent="0">
              <a:buNone/>
            </a:pPr>
            <a:endParaRPr lang="en-GB" sz="1100">
              <a:solidFill>
                <a:srgbClr val="333333"/>
              </a:solidFill>
              <a:latin typeface="Consolas"/>
              <a:cs typeface="Times New Roman"/>
            </a:endParaRPr>
          </a:p>
          <a:p>
            <a:pPr marL="0" indent="0">
              <a:buNone/>
            </a:pPr>
            <a:endParaRPr lang="en-GB" sz="1100">
              <a:solidFill>
                <a:srgbClr val="333333"/>
              </a:solidFill>
              <a:latin typeface="Consolas"/>
              <a:cs typeface="Times New Roman"/>
            </a:endParaRPr>
          </a:p>
          <a:p>
            <a:endParaRPr lang="en-GB" sz="1700">
              <a:latin typeface="Times New Roman"/>
              <a:cs typeface="Times New Roman"/>
            </a:endParaRPr>
          </a:p>
        </p:txBody>
      </p:sp>
      <p:sp>
        <p:nvSpPr>
          <p:cNvPr id="4" name="Footer Placeholder 3">
            <a:extLst>
              <a:ext uri="{FF2B5EF4-FFF2-40B4-BE49-F238E27FC236}">
                <a16:creationId xmlns:a16="http://schemas.microsoft.com/office/drawing/2014/main" id="{DB18C47B-E1E5-FA08-9F0D-C10B45D63005}"/>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30D2191B-8F65-2327-1FD5-21D2D9F596E1}"/>
              </a:ext>
            </a:extLst>
          </p:cNvPr>
          <p:cNvSpPr>
            <a:spLocks noGrp="1"/>
          </p:cNvSpPr>
          <p:nvPr>
            <p:ph type="sldNum" sz="quarter" idx="12"/>
          </p:nvPr>
        </p:nvSpPr>
        <p:spPr/>
        <p:txBody>
          <a:bodyPr/>
          <a:lstStyle/>
          <a:p>
            <a:fld id="{5C669C2E-F782-43EC-BC06-482C7270B9FB}" type="slidenum">
              <a:rPr lang="it-IT" smtClean="0"/>
              <a:t>4</a:t>
            </a:fld>
            <a:endParaRPr lang="it-IT"/>
          </a:p>
        </p:txBody>
      </p:sp>
      <p:graphicFrame>
        <p:nvGraphicFramePr>
          <p:cNvPr id="6" name="Table 5">
            <a:extLst>
              <a:ext uri="{FF2B5EF4-FFF2-40B4-BE49-F238E27FC236}">
                <a16:creationId xmlns:a16="http://schemas.microsoft.com/office/drawing/2014/main" id="{C00DBBD0-80D7-B4E1-CBC5-46F0E9446797}"/>
              </a:ext>
            </a:extLst>
          </p:cNvPr>
          <p:cNvGraphicFramePr>
            <a:graphicFrameLocks noGrp="1"/>
          </p:cNvGraphicFramePr>
          <p:nvPr>
            <p:extLst>
              <p:ext uri="{D42A27DB-BD31-4B8C-83A1-F6EECF244321}">
                <p14:modId xmlns:p14="http://schemas.microsoft.com/office/powerpoint/2010/main" val="3506565524"/>
              </p:ext>
            </p:extLst>
          </p:nvPr>
        </p:nvGraphicFramePr>
        <p:xfrm>
          <a:off x="173465" y="3104670"/>
          <a:ext cx="11849382" cy="3627457"/>
        </p:xfrm>
        <a:graphic>
          <a:graphicData uri="http://schemas.openxmlformats.org/drawingml/2006/table">
            <a:tbl>
              <a:tblPr firstRow="1" bandRow="1">
                <a:tableStyleId>{5C22544A-7EE6-4342-B048-85BDC9FD1C3A}</a:tableStyleId>
              </a:tblPr>
              <a:tblGrid>
                <a:gridCol w="1145329">
                  <a:extLst>
                    <a:ext uri="{9D8B030D-6E8A-4147-A177-3AD203B41FA5}">
                      <a16:colId xmlns:a16="http://schemas.microsoft.com/office/drawing/2014/main" val="335569724"/>
                    </a:ext>
                  </a:extLst>
                </a:gridCol>
                <a:gridCol w="2754526">
                  <a:extLst>
                    <a:ext uri="{9D8B030D-6E8A-4147-A177-3AD203B41FA5}">
                      <a16:colId xmlns:a16="http://schemas.microsoft.com/office/drawing/2014/main" val="3577650085"/>
                    </a:ext>
                  </a:extLst>
                </a:gridCol>
                <a:gridCol w="4492196">
                  <a:extLst>
                    <a:ext uri="{9D8B030D-6E8A-4147-A177-3AD203B41FA5}">
                      <a16:colId xmlns:a16="http://schemas.microsoft.com/office/drawing/2014/main" val="3771427224"/>
                    </a:ext>
                  </a:extLst>
                </a:gridCol>
                <a:gridCol w="1724797">
                  <a:extLst>
                    <a:ext uri="{9D8B030D-6E8A-4147-A177-3AD203B41FA5}">
                      <a16:colId xmlns:a16="http://schemas.microsoft.com/office/drawing/2014/main" val="2716736730"/>
                    </a:ext>
                  </a:extLst>
                </a:gridCol>
                <a:gridCol w="1732534">
                  <a:extLst>
                    <a:ext uri="{9D8B030D-6E8A-4147-A177-3AD203B41FA5}">
                      <a16:colId xmlns:a16="http://schemas.microsoft.com/office/drawing/2014/main" val="273809768"/>
                    </a:ext>
                  </a:extLst>
                </a:gridCol>
              </a:tblGrid>
              <a:tr h="571032">
                <a:tc>
                  <a:txBody>
                    <a:bodyPr/>
                    <a:lstStyle/>
                    <a:p>
                      <a:pPr lvl="0">
                        <a:buNone/>
                      </a:pPr>
                      <a:r>
                        <a:rPr lang="en-GB" sz="1600" b="1" dirty="0">
                          <a:solidFill>
                            <a:schemeClr val="tx1"/>
                          </a:solidFill>
                          <a:latin typeface="Times New Roman"/>
                        </a:rPr>
                        <a:t>Task</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1" dirty="0">
                          <a:solidFill>
                            <a:schemeClr val="tx1"/>
                          </a:solidFill>
                          <a:latin typeface="Times New Roman"/>
                        </a:rPr>
                        <a:t>Parameters</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GB" sz="1600" b="1" i="0" u="none" strike="noStrike" noProof="0" dirty="0">
                          <a:solidFill>
                            <a:schemeClr val="tx1"/>
                          </a:solidFill>
                          <a:latin typeface="Times New Roman"/>
                        </a:rPr>
                        <a:t>MSE(TR/TS)</a:t>
                      </a:r>
                    </a:p>
                    <a:p>
                      <a:pPr lvl="0">
                        <a:buNone/>
                      </a:pPr>
                      <a:endParaRPr lang="en-GB" sz="1600" b="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1" dirty="0">
                          <a:solidFill>
                            <a:schemeClr val="tx1"/>
                          </a:solidFill>
                          <a:latin typeface="Times New Roman"/>
                        </a:rPr>
                        <a:t>Accuracy(TR/TS)</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buNone/>
                      </a:pPr>
                      <a:r>
                        <a:rPr lang="en-GB" sz="1600" b="1" dirty="0">
                          <a:solidFill>
                            <a:schemeClr val="tx1"/>
                          </a:solidFill>
                          <a:latin typeface="Times New Roman"/>
                        </a:rPr>
                        <a:t>Var/STD</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30523960"/>
                  </a:ext>
                </a:extLst>
              </a:tr>
              <a:tr h="571032">
                <a:tc>
                  <a:txBody>
                    <a:bodyPr/>
                    <a:lstStyle/>
                    <a:p>
                      <a:r>
                        <a:rPr lang="en-GB" sz="1600" b="0" dirty="0">
                          <a:solidFill>
                            <a:schemeClr val="tx1"/>
                          </a:solidFill>
                          <a:latin typeface="Times New Roman"/>
                        </a:rPr>
                        <a:t>Monk1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600" b="0" dirty="0">
                          <a:solidFill>
                            <a:schemeClr val="tx1"/>
                          </a:solidFill>
                          <a:latin typeface="Times New Roman"/>
                        </a:rPr>
                        <a:t>3units, </a:t>
                      </a:r>
                      <a:r>
                        <a:rPr lang="en-GB" sz="1700" b="1" i="0" u="none" strike="noStrike" noProof="0" dirty="0">
                          <a:solidFill>
                            <a:srgbClr val="202122"/>
                          </a:solidFill>
                          <a:latin typeface="Times New Roman"/>
                        </a:rPr>
                        <a:t> </a:t>
                      </a:r>
                      <a:r>
                        <a:rPr lang="en-GB" sz="1700" b="0" i="0" u="none" strike="noStrike" noProof="0" dirty="0">
                          <a:solidFill>
                            <a:srgbClr val="202122"/>
                          </a:solidFill>
                          <a:latin typeface="Times New Roman"/>
                        </a:rPr>
                        <a:t>η</a:t>
                      </a:r>
                      <a:r>
                        <a:rPr lang="en-GB" sz="1100" b="1" i="0" u="none" strike="noStrike" noProof="0" dirty="0">
                          <a:solidFill>
                            <a:srgbClr val="202122"/>
                          </a:solidFill>
                        </a:rPr>
                        <a:t> </a:t>
                      </a:r>
                      <a:r>
                        <a:rPr lang="en-GB" sz="1600" b="0" dirty="0">
                          <a:solidFill>
                            <a:schemeClr val="tx1"/>
                          </a:solidFill>
                          <a:latin typeface="Times New Roman"/>
                        </a:rPr>
                        <a:t>=0.4, </a:t>
                      </a:r>
                      <a:r>
                        <a:rPr lang="en-GB" sz="1700" b="0" i="0" u="none" strike="noStrike" noProof="0" dirty="0">
                          <a:solidFill>
                            <a:srgbClr val="202122"/>
                          </a:solidFill>
                          <a:latin typeface="Times New Roman"/>
                        </a:rPr>
                        <a:t>α</a:t>
                      </a:r>
                      <a:r>
                        <a:rPr lang="en-GB" sz="1600" b="0" dirty="0">
                          <a:solidFill>
                            <a:schemeClr val="tx1"/>
                          </a:solidFill>
                          <a:latin typeface="Times New Roman"/>
                        </a:rPr>
                        <a:t>=0.6, epochs=180, batch=4</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0" i="0" u="none" strike="noStrike" noProof="0" dirty="0">
                          <a:solidFill>
                            <a:srgbClr val="333333"/>
                          </a:solidFill>
                          <a:latin typeface="Times New Roman"/>
                        </a:rPr>
                        <a:t>7.835229225747753e-05</a:t>
                      </a:r>
                      <a:r>
                        <a:rPr lang="en-GB" sz="1600" b="0" i="0" u="none" strike="noStrike" noProof="0" dirty="0">
                          <a:solidFill>
                            <a:schemeClr val="tx1"/>
                          </a:solidFill>
                          <a:latin typeface="Times New Roman"/>
                        </a:rPr>
                        <a:t>/</a:t>
                      </a:r>
                      <a:r>
                        <a:rPr lang="en-GB" sz="1600" b="0" i="0" u="none" strike="noStrike" noProof="0" dirty="0">
                          <a:solidFill>
                            <a:srgbClr val="333333"/>
                          </a:solidFill>
                          <a:latin typeface="Times New Roman"/>
                        </a:rPr>
                        <a:t>0.000741630676202476</a:t>
                      </a:r>
                      <a:endParaRPr lang="en-US" sz="1600" dirty="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b="0" dirty="0">
                          <a:solidFill>
                            <a:schemeClr val="tx1"/>
                          </a:solidFill>
                          <a:latin typeface="Times New Roman"/>
                        </a:rPr>
                        <a:t>100%/100%</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buNone/>
                      </a:pPr>
                      <a:r>
                        <a:rPr lang="en-GB" sz="1600" b="0" i="0" u="none" strike="noStrike" noProof="0" dirty="0">
                          <a:solidFill>
                            <a:srgbClr val="333333"/>
                          </a:solidFill>
                          <a:latin typeface="Times New Roman"/>
                        </a:rPr>
                        <a:t>3.3824e-07/0.0005</a:t>
                      </a:r>
                      <a:endParaRPr lang="en-US" sz="16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5546453"/>
                  </a:ext>
                </a:extLst>
              </a:tr>
              <a:tr h="546733">
                <a:tc>
                  <a:txBody>
                    <a:bodyPr/>
                    <a:lstStyle/>
                    <a:p>
                      <a:r>
                        <a:rPr lang="en-GB" sz="1600" dirty="0">
                          <a:latin typeface="Times New Roman"/>
                        </a:rPr>
                        <a:t>Monk2</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dirty="0">
                          <a:latin typeface="Times New Roman"/>
                        </a:rPr>
                        <a:t>3units, </a:t>
                      </a:r>
                      <a:r>
                        <a:rPr lang="en-GB" sz="1700" b="0" i="0" u="none" strike="noStrike" noProof="0" dirty="0">
                          <a:solidFill>
                            <a:srgbClr val="202122"/>
                          </a:solidFill>
                          <a:latin typeface="Times New Roman"/>
                        </a:rPr>
                        <a:t>η</a:t>
                      </a:r>
                      <a:r>
                        <a:rPr lang="en-GB" sz="1600" dirty="0">
                          <a:latin typeface="Times New Roman"/>
                        </a:rPr>
                        <a:t>=0.9, </a:t>
                      </a:r>
                      <a:r>
                        <a:rPr lang="en-GB" sz="1700" b="0" i="0" u="none" strike="noStrike" noProof="0" dirty="0">
                          <a:solidFill>
                            <a:srgbClr val="202122"/>
                          </a:solidFill>
                          <a:latin typeface="Times New Roman"/>
                        </a:rPr>
                        <a:t>α</a:t>
                      </a:r>
                      <a:r>
                        <a:rPr lang="en-GB" sz="1600" dirty="0">
                          <a:latin typeface="Times New Roman"/>
                        </a:rPr>
                        <a:t>=0.6, epochs=180, batch=10</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0" i="0" u="none" strike="noStrike" noProof="0" dirty="0">
                          <a:solidFill>
                            <a:srgbClr val="333333"/>
                          </a:solidFill>
                          <a:latin typeface="Times New Roman"/>
                        </a:rPr>
                        <a:t>0.0010804852936416864/0.0011045043356716633</a:t>
                      </a:r>
                      <a:endParaRPr lang="en-US" sz="16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dirty="0">
                          <a:latin typeface="Times New Roman"/>
                        </a:rPr>
                        <a:t>100%/100%</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GB" sz="1600" b="0" i="0" u="none" strike="noStrike" noProof="0" dirty="0">
                          <a:solidFill>
                            <a:srgbClr val="333333"/>
                          </a:solidFill>
                          <a:latin typeface="Times New Roman"/>
                        </a:rPr>
                        <a:t>3.504e-9/5.91e-05</a:t>
                      </a:r>
                    </a:p>
                    <a:p>
                      <a:pPr lvl="0">
                        <a:buNone/>
                      </a:pP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46858006"/>
                  </a:ext>
                </a:extLst>
              </a:tr>
              <a:tr h="777577">
                <a:tc>
                  <a:txBody>
                    <a:bodyPr/>
                    <a:lstStyle/>
                    <a:p>
                      <a:r>
                        <a:rPr lang="en-GB" sz="1600" dirty="0">
                          <a:latin typeface="Times New Roman"/>
                        </a:rPr>
                        <a:t>Monk3(reg)</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dirty="0">
                          <a:latin typeface="Times New Roman"/>
                        </a:rPr>
                        <a:t>3units, </a:t>
                      </a:r>
                      <a:r>
                        <a:rPr lang="en-GB" sz="1700" b="0" i="0" u="none" strike="noStrike" noProof="0" dirty="0">
                          <a:solidFill>
                            <a:srgbClr val="202122"/>
                          </a:solidFill>
                          <a:latin typeface="Times New Roman"/>
                        </a:rPr>
                        <a:t>η</a:t>
                      </a:r>
                      <a:r>
                        <a:rPr lang="en-GB" sz="1600" dirty="0">
                          <a:latin typeface="Times New Roman"/>
                        </a:rPr>
                        <a:t>=0.1, </a:t>
                      </a:r>
                      <a:r>
                        <a:rPr lang="en-GB" sz="1700" b="0" i="0" u="none" strike="noStrike" noProof="0" dirty="0">
                          <a:solidFill>
                            <a:srgbClr val="202122"/>
                          </a:solidFill>
                          <a:latin typeface="Times New Roman"/>
                        </a:rPr>
                        <a:t>α</a:t>
                      </a:r>
                      <a:r>
                        <a:rPr lang="en-GB" sz="1600" dirty="0">
                          <a:latin typeface="Times New Roman"/>
                        </a:rPr>
                        <a:t>=0.3, </a:t>
                      </a:r>
                      <a:r>
                        <a:rPr lang="en-GB" sz="1400" b="0" i="0" u="none" strike="noStrike" noProof="0" dirty="0">
                          <a:solidFill>
                            <a:schemeClr val="tx1"/>
                          </a:solidFill>
                        </a:rPr>
                        <a:t>λ</a:t>
                      </a:r>
                      <a:r>
                        <a:rPr lang="en-GB" sz="1600" dirty="0">
                          <a:latin typeface="Times New Roman"/>
                        </a:rPr>
                        <a:t>=0.5, epochs=180, batch = 62</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500" b="0" i="0" u="none" strike="noStrike" noProof="0" dirty="0">
                          <a:solidFill>
                            <a:srgbClr val="333333"/>
                          </a:solidFill>
                          <a:latin typeface="Times New Roman"/>
                        </a:rPr>
                        <a:t>0.1849091410636902/0.17679205536842346</a:t>
                      </a:r>
                      <a:endParaRPr lang="en-US" sz="15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dirty="0">
                          <a:latin typeface="Times New Roman"/>
                        </a:rPr>
                        <a:t>94%/97%</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0" i="0" u="none" strike="noStrike" noProof="0" dirty="0">
                          <a:solidFill>
                            <a:srgbClr val="333333"/>
                          </a:solidFill>
                          <a:latin typeface="Times New Roman"/>
                        </a:rPr>
                        <a:t>0.0004/0.0215</a:t>
                      </a:r>
                      <a:endParaRPr lang="en-US" sz="16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39525472"/>
                  </a:ext>
                </a:extLst>
              </a:tr>
              <a:tr h="789726">
                <a:tc>
                  <a:txBody>
                    <a:bodyPr/>
                    <a:lstStyle/>
                    <a:p>
                      <a:pPr lvl="0">
                        <a:buNone/>
                      </a:pPr>
                      <a:r>
                        <a:rPr lang="en-GB" sz="1600" dirty="0">
                          <a:latin typeface="Times New Roman"/>
                        </a:rPr>
                        <a:t>Monk3(</a:t>
                      </a:r>
                      <a:r>
                        <a:rPr lang="en-GB" sz="1600" dirty="0" err="1">
                          <a:latin typeface="Times New Roman"/>
                        </a:rPr>
                        <a:t>noreg</a:t>
                      </a:r>
                      <a:r>
                        <a:rPr lang="en-GB" sz="1600" dirty="0">
                          <a:latin typeface="Times New Roman"/>
                        </a:rPr>
                        <a: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600" b="0" i="0" u="none" strike="noStrike" noProof="0" dirty="0">
                          <a:solidFill>
                            <a:schemeClr val="tx1"/>
                          </a:solidFill>
                          <a:latin typeface="Times New Roman"/>
                        </a:rPr>
                        <a:t>3 units, </a:t>
                      </a:r>
                      <a:r>
                        <a:rPr lang="en-GB" sz="1700" b="0" i="0" u="none" strike="noStrike" noProof="0" dirty="0">
                          <a:solidFill>
                            <a:srgbClr val="202122"/>
                          </a:solidFill>
                          <a:latin typeface="Times New Roman"/>
                        </a:rPr>
                        <a:t>η</a:t>
                      </a:r>
                      <a:r>
                        <a:rPr lang="en-GB" sz="1600" b="0" i="0" u="none" strike="noStrike" noProof="0" dirty="0">
                          <a:solidFill>
                            <a:schemeClr val="tx1"/>
                          </a:solidFill>
                          <a:latin typeface="Times New Roman"/>
                        </a:rPr>
                        <a:t>=0.1, </a:t>
                      </a:r>
                      <a:r>
                        <a:rPr lang="en-GB" sz="1700" b="0" i="0" u="none" strike="noStrike" noProof="0" dirty="0">
                          <a:solidFill>
                            <a:srgbClr val="202122"/>
                          </a:solidFill>
                          <a:latin typeface="Times New Roman"/>
                        </a:rPr>
                        <a:t>α</a:t>
                      </a:r>
                      <a:r>
                        <a:rPr lang="en-GB" sz="1600" b="0" i="0" u="none" strike="noStrike" noProof="0" dirty="0">
                          <a:solidFill>
                            <a:schemeClr val="tx1"/>
                          </a:solidFill>
                          <a:latin typeface="Times New Roman"/>
                        </a:rPr>
                        <a:t>=0.3, batch=62,  epochs=270, </a:t>
                      </a:r>
                      <a:r>
                        <a:rPr lang="en-GB" sz="1400" b="0" i="0" u="none" strike="noStrike" noProof="0" dirty="0">
                          <a:solidFill>
                            <a:schemeClr val="tx1"/>
                          </a:solidFill>
                        </a:rPr>
                        <a:t>λ</a:t>
                      </a:r>
                      <a:r>
                        <a:rPr lang="en-GB" sz="1600" b="0" i="0" u="none" strike="noStrike" noProof="0" dirty="0">
                          <a:solidFill>
                            <a:schemeClr val="tx1"/>
                          </a:solidFill>
                          <a:latin typeface="Times New Roman"/>
                        </a:rPr>
                        <a:t>= None  </a:t>
                      </a:r>
                      <a:br>
                        <a:rPr lang="en-GB" sz="1600" b="0" i="0" u="none" strike="noStrike" noProof="0" dirty="0">
                          <a:solidFill>
                            <a:srgbClr val="000000"/>
                          </a:solidFill>
                          <a:latin typeface="Times New Roman"/>
                        </a:rPr>
                      </a:br>
                      <a:endParaRPr lang="en-GB" sz="1600" b="0" i="0" u="none" strike="noStrike" noProof="0">
                        <a:solidFill>
                          <a:srgbClr val="000000"/>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700" b="0" i="0" u="none" strike="noStrike" noProof="0" dirty="0">
                          <a:solidFill>
                            <a:srgbClr val="333333"/>
                          </a:solidFill>
                          <a:latin typeface="Times New Roman"/>
                        </a:rPr>
                        <a:t>0.05066834166646004/0.04863801226019859</a:t>
                      </a:r>
                      <a:endParaRPr lang="en-US" sz="1700" dirty="0">
                        <a:latin typeface="Times New Roman"/>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600" dirty="0">
                          <a:latin typeface="Times New Roman"/>
                        </a:rPr>
                        <a:t>95%/93-94%</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buNone/>
                      </a:pPr>
                      <a:r>
                        <a:rPr lang="en-GB" sz="1700" b="0" i="0" u="none" strike="noStrike" noProof="0" dirty="0">
                          <a:solidFill>
                            <a:srgbClr val="333333"/>
                          </a:solidFill>
                          <a:latin typeface="Times New Roman"/>
                        </a:rPr>
                        <a:t>0.00092/0.023</a:t>
                      </a:r>
                      <a:endParaRPr lang="en-US" sz="17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21063437"/>
                  </a:ext>
                </a:extLst>
              </a:tr>
            </a:tbl>
          </a:graphicData>
        </a:graphic>
      </p:graphicFrame>
    </p:spTree>
    <p:extLst>
      <p:ext uri="{BB962C8B-B14F-4D97-AF65-F5344CB8AC3E}">
        <p14:creationId xmlns:p14="http://schemas.microsoft.com/office/powerpoint/2010/main" val="187413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3460-6CE6-E63B-0B9F-F77F80BF421E}"/>
              </a:ext>
            </a:extLst>
          </p:cNvPr>
          <p:cNvSpPr>
            <a:spLocks noGrp="1"/>
          </p:cNvSpPr>
          <p:nvPr>
            <p:ph type="title"/>
          </p:nvPr>
        </p:nvSpPr>
        <p:spPr/>
        <p:txBody>
          <a:bodyPr/>
          <a:lstStyle/>
          <a:p>
            <a:r>
              <a:rPr lang="en-GB" dirty="0"/>
              <a:t>Monk results - </a:t>
            </a:r>
            <a:r>
              <a:rPr lang="en-GB" dirty="0" err="1"/>
              <a:t>Keras</a:t>
            </a:r>
          </a:p>
        </p:txBody>
      </p:sp>
      <p:sp>
        <p:nvSpPr>
          <p:cNvPr id="3" name="Content Placeholder 2">
            <a:extLst>
              <a:ext uri="{FF2B5EF4-FFF2-40B4-BE49-F238E27FC236}">
                <a16:creationId xmlns:a16="http://schemas.microsoft.com/office/drawing/2014/main" id="{EC37B7D0-2D2B-D8B8-914F-0D07AC5BC728}"/>
              </a:ext>
            </a:extLst>
          </p:cNvPr>
          <p:cNvSpPr>
            <a:spLocks noGrp="1"/>
          </p:cNvSpPr>
          <p:nvPr>
            <p:ph idx="1"/>
          </p:nvPr>
        </p:nvSpPr>
        <p:spPr>
          <a:xfrm>
            <a:off x="632254" y="1413733"/>
            <a:ext cx="10515600" cy="4351338"/>
          </a:xfrm>
        </p:spPr>
        <p:txBody>
          <a:bodyPr vert="horz" lIns="91440" tIns="45720" rIns="91440" bIns="45720" rtlCol="0" anchor="t">
            <a:normAutofit/>
          </a:bodyPr>
          <a:lstStyle/>
          <a:p>
            <a:r>
              <a:rPr lang="en-GB" sz="1600" dirty="0">
                <a:latin typeface="Times New Roman"/>
                <a:cs typeface="Times New Roman"/>
              </a:rPr>
              <a:t>With best hyperparameters, we also tried 5 </a:t>
            </a:r>
            <a:r>
              <a:rPr lang="en-GB" sz="1600" dirty="0" err="1">
                <a:latin typeface="Times New Roman"/>
                <a:cs typeface="Times New Roman"/>
              </a:rPr>
              <a:t>reinizializations</a:t>
            </a:r>
            <a:r>
              <a:rPr lang="en-GB" sz="1600" dirty="0">
                <a:latin typeface="Times New Roman"/>
                <a:cs typeface="Times New Roman"/>
              </a:rPr>
              <a:t> for each MONK and we've computed mean, standard deviation and variance of test loss.</a:t>
            </a:r>
          </a:p>
          <a:p>
            <a:pPr marL="0" indent="0">
              <a:buNone/>
            </a:pPr>
            <a:r>
              <a:rPr lang="en-GB" dirty="0"/>
              <a:t>                                       </a:t>
            </a:r>
            <a:r>
              <a:rPr lang="en-GB" sz="1700" dirty="0">
                <a:latin typeface="Times New Roman"/>
                <a:cs typeface="Times New Roman"/>
              </a:rPr>
              <a:t>Table 2. Average predictions results obtained on MONK's tasks.</a:t>
            </a:r>
          </a:p>
        </p:txBody>
      </p:sp>
      <p:sp>
        <p:nvSpPr>
          <p:cNvPr id="4" name="Footer Placeholder 3">
            <a:extLst>
              <a:ext uri="{FF2B5EF4-FFF2-40B4-BE49-F238E27FC236}">
                <a16:creationId xmlns:a16="http://schemas.microsoft.com/office/drawing/2014/main" id="{61765DAC-3B0F-F530-06BB-85AE724AA6B8}"/>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E859203C-7BDD-FFAA-675B-DEBCFFD4BE92}"/>
              </a:ext>
            </a:extLst>
          </p:cNvPr>
          <p:cNvSpPr>
            <a:spLocks noGrp="1"/>
          </p:cNvSpPr>
          <p:nvPr>
            <p:ph type="sldNum" sz="quarter" idx="12"/>
          </p:nvPr>
        </p:nvSpPr>
        <p:spPr/>
        <p:txBody>
          <a:bodyPr/>
          <a:lstStyle/>
          <a:p>
            <a:fld id="{5C669C2E-F782-43EC-BC06-482C7270B9FB}" type="slidenum">
              <a:rPr lang="it-IT" smtClean="0"/>
              <a:t>5</a:t>
            </a:fld>
            <a:endParaRPr lang="it-IT"/>
          </a:p>
        </p:txBody>
      </p:sp>
      <p:graphicFrame>
        <p:nvGraphicFramePr>
          <p:cNvPr id="7" name="Table 6">
            <a:extLst>
              <a:ext uri="{FF2B5EF4-FFF2-40B4-BE49-F238E27FC236}">
                <a16:creationId xmlns:a16="http://schemas.microsoft.com/office/drawing/2014/main" id="{EB5FCBE1-FAD1-F116-D8EB-597A8125A6F4}"/>
              </a:ext>
            </a:extLst>
          </p:cNvPr>
          <p:cNvGraphicFramePr>
            <a:graphicFrameLocks noGrp="1"/>
          </p:cNvGraphicFramePr>
          <p:nvPr>
            <p:extLst>
              <p:ext uri="{D42A27DB-BD31-4B8C-83A1-F6EECF244321}">
                <p14:modId xmlns:p14="http://schemas.microsoft.com/office/powerpoint/2010/main" val="1641764561"/>
              </p:ext>
            </p:extLst>
          </p:nvPr>
        </p:nvGraphicFramePr>
        <p:xfrm>
          <a:off x="1707762" y="2466237"/>
          <a:ext cx="9094859" cy="3130039"/>
        </p:xfrm>
        <a:graphic>
          <a:graphicData uri="http://schemas.openxmlformats.org/drawingml/2006/table">
            <a:tbl>
              <a:tblPr firstRow="1" bandRow="1">
                <a:tableStyleId>{5C22544A-7EE6-4342-B048-85BDC9FD1C3A}</a:tableStyleId>
              </a:tblPr>
              <a:tblGrid>
                <a:gridCol w="1145329">
                  <a:extLst>
                    <a:ext uri="{9D8B030D-6E8A-4147-A177-3AD203B41FA5}">
                      <a16:colId xmlns:a16="http://schemas.microsoft.com/office/drawing/2014/main" val="335569724"/>
                    </a:ext>
                  </a:extLst>
                </a:gridCol>
                <a:gridCol w="4492196">
                  <a:extLst>
                    <a:ext uri="{9D8B030D-6E8A-4147-A177-3AD203B41FA5}">
                      <a16:colId xmlns:a16="http://schemas.microsoft.com/office/drawing/2014/main" val="3771427224"/>
                    </a:ext>
                  </a:extLst>
                </a:gridCol>
                <a:gridCol w="1737668">
                  <a:extLst>
                    <a:ext uri="{9D8B030D-6E8A-4147-A177-3AD203B41FA5}">
                      <a16:colId xmlns:a16="http://schemas.microsoft.com/office/drawing/2014/main" val="2716736730"/>
                    </a:ext>
                  </a:extLst>
                </a:gridCol>
                <a:gridCol w="1719666">
                  <a:extLst>
                    <a:ext uri="{9D8B030D-6E8A-4147-A177-3AD203B41FA5}">
                      <a16:colId xmlns:a16="http://schemas.microsoft.com/office/drawing/2014/main" val="273809768"/>
                    </a:ext>
                  </a:extLst>
                </a:gridCol>
              </a:tblGrid>
              <a:tr h="602166">
                <a:tc>
                  <a:txBody>
                    <a:bodyPr/>
                    <a:lstStyle/>
                    <a:p>
                      <a:pPr lvl="0">
                        <a:buNone/>
                      </a:pPr>
                      <a:r>
                        <a:rPr lang="en-GB" sz="1600" b="1" dirty="0">
                          <a:solidFill>
                            <a:schemeClr val="tx1"/>
                          </a:solidFill>
                          <a:latin typeface="Times New Roman"/>
                        </a:rPr>
                        <a:t>Task</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GB" sz="1600" b="1" i="0" u="none" strike="noStrike" noProof="0" dirty="0">
                          <a:solidFill>
                            <a:schemeClr val="tx1"/>
                          </a:solidFill>
                          <a:latin typeface="Times New Roman"/>
                        </a:rPr>
                        <a:t>MSE(TR/TS)</a:t>
                      </a:r>
                    </a:p>
                    <a:p>
                      <a:pPr lvl="0">
                        <a:buNone/>
                      </a:pPr>
                      <a:endParaRPr lang="en-GB" sz="1600" b="0">
                        <a:solidFill>
                          <a:schemeClr val="tx1"/>
                        </a:solidFill>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1" dirty="0">
                          <a:solidFill>
                            <a:schemeClr val="tx1"/>
                          </a:solidFill>
                          <a:latin typeface="Times New Roman"/>
                        </a:rPr>
                        <a:t>Accuracy(TR/TS)</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buNone/>
                      </a:pPr>
                      <a:r>
                        <a:rPr lang="en-GB" sz="1600" b="1" dirty="0">
                          <a:solidFill>
                            <a:schemeClr val="tx1"/>
                          </a:solidFill>
                          <a:latin typeface="Times New Roman"/>
                        </a:rPr>
                        <a:t>Var/STD</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30523960"/>
                  </a:ext>
                </a:extLst>
              </a:tr>
              <a:tr h="602166">
                <a:tc>
                  <a:txBody>
                    <a:bodyPr/>
                    <a:lstStyle/>
                    <a:p>
                      <a:r>
                        <a:rPr lang="en-GB" sz="1600" b="0" dirty="0">
                          <a:solidFill>
                            <a:schemeClr val="tx1"/>
                          </a:solidFill>
                          <a:latin typeface="Times New Roman"/>
                        </a:rPr>
                        <a:t>Monk1</a:t>
                      </a:r>
                    </a:p>
                  </a:txBody>
                  <a:tcP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700" b="0" i="0" u="none" strike="noStrike" noProof="0" dirty="0">
                          <a:solidFill>
                            <a:srgbClr val="333333"/>
                          </a:solidFill>
                          <a:latin typeface="Times New Roman"/>
                        </a:rPr>
                        <a:t>0.01502733700326644</a:t>
                      </a:r>
                      <a:r>
                        <a:rPr lang="en-GB" sz="1700" b="0" i="0" u="none" strike="noStrike" noProof="0" dirty="0">
                          <a:solidFill>
                            <a:schemeClr val="tx1"/>
                          </a:solidFill>
                          <a:latin typeface="Times New Roman"/>
                        </a:rPr>
                        <a:t>/</a:t>
                      </a:r>
                      <a:r>
                        <a:rPr lang="en-GB" sz="1700" b="0" i="0" u="none" strike="noStrike" noProof="0" dirty="0">
                          <a:solidFill>
                            <a:srgbClr val="333333"/>
                          </a:solidFill>
                          <a:latin typeface="Times New Roman"/>
                        </a:rPr>
                        <a:t>0.018227058454067448</a:t>
                      </a:r>
                      <a:endParaRPr lang="en-US" sz="1700">
                        <a:solidFill>
                          <a:schemeClr val="tx1"/>
                        </a:solidFill>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b="0" dirty="0">
                          <a:solidFill>
                            <a:schemeClr val="tx1"/>
                          </a:solidFill>
                          <a:latin typeface="Times New Roman"/>
                        </a:rPr>
                        <a:t>97%/96%</a:t>
                      </a:r>
                      <a:endParaRPr lang="en-US" dirty="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buNone/>
                      </a:pPr>
                      <a:r>
                        <a:rPr lang="en-GB" sz="1600" b="0" i="0" u="none" strike="noStrike" noProof="0" dirty="0">
                          <a:solidFill>
                            <a:srgbClr val="333333"/>
                          </a:solidFill>
                          <a:latin typeface="Times New Roman"/>
                        </a:rPr>
                        <a:t>0.00048/0.0219</a:t>
                      </a:r>
                      <a:endParaRPr lang="en-US" sz="16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5546453"/>
                  </a:ext>
                </a:extLst>
              </a:tr>
              <a:tr h="413251">
                <a:tc>
                  <a:txBody>
                    <a:bodyPr/>
                    <a:lstStyle/>
                    <a:p>
                      <a:r>
                        <a:rPr lang="en-GB" sz="1600" dirty="0">
                          <a:latin typeface="Times New Roman"/>
                        </a:rPr>
                        <a:t>Monk2</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700" b="0" i="0" u="none" strike="noStrike" noProof="0" dirty="0">
                          <a:solidFill>
                            <a:srgbClr val="333333"/>
                          </a:solidFill>
                          <a:latin typeface="Times New Roman"/>
                        </a:rPr>
                        <a:t>0.021094616455957293/0.025959141575731336</a:t>
                      </a:r>
                      <a:endParaRPr lang="en-US" sz="1700">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dirty="0">
                          <a:latin typeface="Times New Roman"/>
                        </a:rPr>
                        <a:t>97%/96%</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GB" sz="1600" b="0" i="0" u="none" strike="noStrike" noProof="0" dirty="0">
                          <a:solidFill>
                            <a:srgbClr val="333333"/>
                          </a:solidFill>
                          <a:latin typeface="Times New Roman"/>
                        </a:rPr>
                        <a:t>0.0009/0.0313</a:t>
                      </a:r>
                    </a:p>
                    <a:p>
                      <a:pPr lvl="0">
                        <a:buNone/>
                      </a:pP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46858006"/>
                  </a:ext>
                </a:extLst>
              </a:tr>
              <a:tr h="460480">
                <a:tc>
                  <a:txBody>
                    <a:bodyPr/>
                    <a:lstStyle/>
                    <a:p>
                      <a:r>
                        <a:rPr lang="en-GB" sz="1600" dirty="0">
                          <a:latin typeface="Times New Roman"/>
                        </a:rPr>
                        <a:t>Monk3(reg)</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700" b="0" i="0" u="none" strike="noStrike" noProof="0" dirty="0">
                          <a:solidFill>
                            <a:srgbClr val="333333"/>
                          </a:solidFill>
                          <a:latin typeface="Times New Roman"/>
                        </a:rPr>
                        <a:t>0.20088812708854675/0.20088812708854675</a:t>
                      </a:r>
                      <a:endParaRPr lang="en-US" sz="1700">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600" dirty="0">
                          <a:latin typeface="Times New Roman"/>
                        </a:rPr>
                        <a:t>90%/93%</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600" b="0" i="0" u="none" strike="noStrike" noProof="0" dirty="0">
                          <a:solidFill>
                            <a:srgbClr val="333333"/>
                          </a:solidFill>
                          <a:latin typeface="Times New Roman"/>
                        </a:rPr>
                        <a:t>0.0004/0.021</a:t>
                      </a:r>
                      <a:endParaRPr lang="en-US" sz="16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39525472"/>
                  </a:ext>
                </a:extLst>
              </a:tr>
              <a:tr h="767467">
                <a:tc>
                  <a:txBody>
                    <a:bodyPr/>
                    <a:lstStyle/>
                    <a:p>
                      <a:pPr lvl="0">
                        <a:buNone/>
                      </a:pPr>
                      <a:r>
                        <a:rPr lang="en-GB" sz="1600" dirty="0">
                          <a:latin typeface="Times New Roman"/>
                        </a:rPr>
                        <a:t>Monk3(</a:t>
                      </a:r>
                      <a:r>
                        <a:rPr lang="en-GB" sz="1600" dirty="0" err="1">
                          <a:latin typeface="Times New Roman"/>
                        </a:rPr>
                        <a:t>noreg</a:t>
                      </a:r>
                      <a:r>
                        <a:rPr lang="en-GB" sz="1600" dirty="0">
                          <a:latin typeface="Times New Roman"/>
                        </a:rPr>
                        <a: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700" b="0" i="0" u="none" strike="noStrike" noProof="0" dirty="0">
                          <a:solidFill>
                            <a:srgbClr val="333333"/>
                          </a:solidFill>
                          <a:latin typeface="Times New Roman"/>
                        </a:rPr>
                        <a:t>0.05320663154125214/0.04482369273900986</a:t>
                      </a:r>
                      <a:endParaRPr lang="en-US" sz="1700" dirty="0">
                        <a:latin typeface="Times New Roman"/>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GB" sz="1600" dirty="0">
                          <a:latin typeface="Times New Roman"/>
                        </a:rPr>
                        <a:t>94%/96%</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buNone/>
                      </a:pPr>
                      <a:r>
                        <a:rPr lang="en-GB" sz="1700" b="0" i="0" u="none" strike="noStrike" noProof="0" dirty="0">
                          <a:solidFill>
                            <a:srgbClr val="333333"/>
                          </a:solidFill>
                          <a:latin typeface="Times New Roman"/>
                        </a:rPr>
                        <a:t>1.069e-06/0.0010</a:t>
                      </a:r>
                      <a:endParaRPr lang="en-US" sz="1700"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21063437"/>
                  </a:ext>
                </a:extLst>
              </a:tr>
            </a:tbl>
          </a:graphicData>
        </a:graphic>
      </p:graphicFrame>
    </p:spTree>
    <p:extLst>
      <p:ext uri="{BB962C8B-B14F-4D97-AF65-F5344CB8AC3E}">
        <p14:creationId xmlns:p14="http://schemas.microsoft.com/office/powerpoint/2010/main" val="310133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3AB4-31C0-ABED-C9E7-78B11C7ABDD6}"/>
              </a:ext>
            </a:extLst>
          </p:cNvPr>
          <p:cNvSpPr>
            <a:spLocks noGrp="1"/>
          </p:cNvSpPr>
          <p:nvPr>
            <p:ph type="title"/>
          </p:nvPr>
        </p:nvSpPr>
        <p:spPr>
          <a:xfrm>
            <a:off x="797011" y="560774"/>
            <a:ext cx="10515600" cy="563563"/>
          </a:xfrm>
        </p:spPr>
        <p:txBody>
          <a:bodyPr>
            <a:normAutofit fontScale="90000"/>
          </a:bodyPr>
          <a:lstStyle/>
          <a:p>
            <a:r>
              <a:rPr lang="en-GB"/>
              <a:t>Monk Results 1 – </a:t>
            </a:r>
            <a:r>
              <a:rPr lang="en-GB" err="1"/>
              <a:t>Keras</a:t>
            </a:r>
            <a:br>
              <a:rPr lang="en-GB"/>
            </a:br>
            <a:r>
              <a:rPr lang="en-GB"/>
              <a:t>                        </a:t>
            </a:r>
            <a:r>
              <a:rPr lang="en-GB" sz="1700">
                <a:latin typeface="Times New Roman"/>
                <a:cs typeface="Times New Roman"/>
              </a:rPr>
              <a:t>MSE</a:t>
            </a:r>
            <a:r>
              <a:rPr lang="en-GB" sz="1700"/>
              <a:t>                                                                                                                                          </a:t>
            </a:r>
            <a:r>
              <a:rPr lang="en-GB" sz="1700">
                <a:latin typeface="Times New Roman"/>
                <a:cs typeface="Times New Roman"/>
              </a:rPr>
              <a:t>Accuracy</a:t>
            </a:r>
            <a:endParaRPr lang="en-US" sz="1700" err="1">
              <a:latin typeface="Times New Roman"/>
              <a:cs typeface="Times New Roman"/>
            </a:endParaRPr>
          </a:p>
        </p:txBody>
      </p:sp>
      <p:sp>
        <p:nvSpPr>
          <p:cNvPr id="3" name="Slide Number Placeholder 2">
            <a:extLst>
              <a:ext uri="{FF2B5EF4-FFF2-40B4-BE49-F238E27FC236}">
                <a16:creationId xmlns:a16="http://schemas.microsoft.com/office/drawing/2014/main" id="{FAA6129D-07F1-165E-4798-0C9A54912C5B}"/>
              </a:ext>
            </a:extLst>
          </p:cNvPr>
          <p:cNvSpPr>
            <a:spLocks noGrp="1"/>
          </p:cNvSpPr>
          <p:nvPr>
            <p:ph type="sldNum" sz="quarter" idx="12"/>
          </p:nvPr>
        </p:nvSpPr>
        <p:spPr/>
        <p:txBody>
          <a:bodyPr/>
          <a:lstStyle/>
          <a:p>
            <a:fld id="{5C669C2E-F782-43EC-BC06-482C7270B9FB}" type="slidenum">
              <a:rPr lang="it-IT" smtClean="0"/>
              <a:t>6</a:t>
            </a:fld>
            <a:endParaRPr lang="en-GB"/>
          </a:p>
        </p:txBody>
      </p:sp>
      <p:sp>
        <p:nvSpPr>
          <p:cNvPr id="5" name="Footer Placeholder 4">
            <a:extLst>
              <a:ext uri="{FF2B5EF4-FFF2-40B4-BE49-F238E27FC236}">
                <a16:creationId xmlns:a16="http://schemas.microsoft.com/office/drawing/2014/main" id="{FB92A662-E9B5-80CB-697A-A9D6ADAF1D27}"/>
              </a:ext>
            </a:extLst>
          </p:cNvPr>
          <p:cNvSpPr>
            <a:spLocks noGrp="1"/>
          </p:cNvSpPr>
          <p:nvPr>
            <p:ph type="ftr" sz="quarter" idx="11"/>
          </p:nvPr>
        </p:nvSpPr>
        <p:spPr/>
        <p:txBody>
          <a:bodyPr/>
          <a:lstStyle/>
          <a:p>
            <a:r>
              <a:rPr lang="en-GB"/>
              <a:t>Baccheschi, Chelhi, Panzani</a:t>
            </a:r>
          </a:p>
        </p:txBody>
      </p:sp>
      <p:graphicFrame>
        <p:nvGraphicFramePr>
          <p:cNvPr id="11" name="Content Placeholder 10">
            <a:extLst>
              <a:ext uri="{FF2B5EF4-FFF2-40B4-BE49-F238E27FC236}">
                <a16:creationId xmlns:a16="http://schemas.microsoft.com/office/drawing/2014/main" id="{FAC4F57D-6C24-2978-4653-C0AC0AE51285}"/>
              </a:ext>
            </a:extLst>
          </p:cNvPr>
          <p:cNvGraphicFramePr>
            <a:graphicFrameLocks noGrp="1"/>
          </p:cNvGraphicFramePr>
          <p:nvPr>
            <p:ph idx="1"/>
            <p:extLst>
              <p:ext uri="{D42A27DB-BD31-4B8C-83A1-F6EECF244321}">
                <p14:modId xmlns:p14="http://schemas.microsoft.com/office/powerpoint/2010/main" val="255703343"/>
              </p:ext>
            </p:extLst>
          </p:nvPr>
        </p:nvGraphicFramePr>
        <p:xfrm>
          <a:off x="842210" y="1333500"/>
          <a:ext cx="10477997" cy="3992880"/>
        </p:xfrm>
        <a:graphic>
          <a:graphicData uri="http://schemas.openxmlformats.org/drawingml/2006/table">
            <a:tbl>
              <a:tblPr firstRow="1" bandRow="1">
                <a:tableStyleId>{5C22544A-7EE6-4342-B048-85BDC9FD1C3A}</a:tableStyleId>
              </a:tblPr>
              <a:tblGrid>
                <a:gridCol w="5263815">
                  <a:extLst>
                    <a:ext uri="{9D8B030D-6E8A-4147-A177-3AD203B41FA5}">
                      <a16:colId xmlns:a16="http://schemas.microsoft.com/office/drawing/2014/main" val="3083308785"/>
                    </a:ext>
                  </a:extLst>
                </a:gridCol>
                <a:gridCol w="5214182">
                  <a:extLst>
                    <a:ext uri="{9D8B030D-6E8A-4147-A177-3AD203B41FA5}">
                      <a16:colId xmlns:a16="http://schemas.microsoft.com/office/drawing/2014/main" val="296555907"/>
                    </a:ext>
                  </a:extLst>
                </a:gridCol>
              </a:tblGrid>
              <a:tr h="3938986">
                <a:tc>
                  <a:txBody>
                    <a:bodyPr/>
                    <a:lstStyle/>
                    <a:p>
                      <a:r>
                        <a:rPr lang="en-GB" sz="1600">
                          <a:solidFill>
                            <a:schemeClr val="tx1"/>
                          </a:solidFill>
                          <a:latin typeface="Times New Roman"/>
                        </a:rPr>
                        <a:t>Monk1</a:t>
                      </a: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p>
                      <a:pPr lvl="0">
                        <a:buNone/>
                      </a:pPr>
                      <a:endParaRPr lang="en-GB"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2297556"/>
                  </a:ext>
                </a:extLst>
              </a:tr>
            </a:tbl>
          </a:graphicData>
        </a:graphic>
      </p:graphicFrame>
      <p:sp>
        <p:nvSpPr>
          <p:cNvPr id="6" name="Title 1">
            <a:extLst>
              <a:ext uri="{FF2B5EF4-FFF2-40B4-BE49-F238E27FC236}">
                <a16:creationId xmlns:a16="http://schemas.microsoft.com/office/drawing/2014/main" id="{2A4D0525-4333-9ABE-7045-11DA02D68705}"/>
              </a:ext>
            </a:extLst>
          </p:cNvPr>
          <p:cNvSpPr txBox="1">
            <a:spLocks/>
          </p:cNvSpPr>
          <p:nvPr/>
        </p:nvSpPr>
        <p:spPr>
          <a:xfrm>
            <a:off x="3348681" y="5573499"/>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3. Learning Curves and Accuracy on MONK1</a:t>
            </a:r>
          </a:p>
        </p:txBody>
      </p:sp>
      <p:pic>
        <p:nvPicPr>
          <p:cNvPr id="4" name="Picture 3" descr="A graph with blue and orange lines&#10;&#10;Description automatically generated">
            <a:extLst>
              <a:ext uri="{FF2B5EF4-FFF2-40B4-BE49-F238E27FC236}">
                <a16:creationId xmlns:a16="http://schemas.microsoft.com/office/drawing/2014/main" id="{EB22FA1E-39B0-B651-FDA8-3CB48099DC82}"/>
              </a:ext>
            </a:extLst>
          </p:cNvPr>
          <p:cNvPicPr>
            <a:picLocks noChangeAspect="1"/>
          </p:cNvPicPr>
          <p:nvPr/>
        </p:nvPicPr>
        <p:blipFill>
          <a:blip r:embed="rId2"/>
          <a:stretch>
            <a:fillRect/>
          </a:stretch>
        </p:blipFill>
        <p:spPr>
          <a:xfrm>
            <a:off x="983381" y="1563619"/>
            <a:ext cx="4899069" cy="3592400"/>
          </a:xfrm>
          <a:prstGeom prst="rect">
            <a:avLst/>
          </a:prstGeom>
        </p:spPr>
      </p:pic>
      <p:pic>
        <p:nvPicPr>
          <p:cNvPr id="7" name="Picture 6" descr="A screen shot of a graph&#10;&#10;Description automatically generated">
            <a:extLst>
              <a:ext uri="{FF2B5EF4-FFF2-40B4-BE49-F238E27FC236}">
                <a16:creationId xmlns:a16="http://schemas.microsoft.com/office/drawing/2014/main" id="{BF6AB806-51FF-4BBC-78EC-90D26F8AF592}"/>
              </a:ext>
            </a:extLst>
          </p:cNvPr>
          <p:cNvPicPr>
            <a:picLocks noChangeAspect="1"/>
          </p:cNvPicPr>
          <p:nvPr/>
        </p:nvPicPr>
        <p:blipFill>
          <a:blip r:embed="rId3"/>
          <a:stretch>
            <a:fillRect/>
          </a:stretch>
        </p:blipFill>
        <p:spPr>
          <a:xfrm>
            <a:off x="6435295" y="1672540"/>
            <a:ext cx="4624516" cy="3471732"/>
          </a:xfrm>
          <a:prstGeom prst="rect">
            <a:avLst/>
          </a:prstGeom>
        </p:spPr>
      </p:pic>
    </p:spTree>
    <p:extLst>
      <p:ext uri="{BB962C8B-B14F-4D97-AF65-F5344CB8AC3E}">
        <p14:creationId xmlns:p14="http://schemas.microsoft.com/office/powerpoint/2010/main" val="67815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3798EB-A4B4-B240-3C67-09DCA4BE64E0}"/>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3374AAB3-16FC-489C-E969-8643EF26A660}"/>
              </a:ext>
            </a:extLst>
          </p:cNvPr>
          <p:cNvSpPr>
            <a:spLocks noGrp="1"/>
          </p:cNvSpPr>
          <p:nvPr>
            <p:ph type="sldNum" sz="quarter" idx="12"/>
          </p:nvPr>
        </p:nvSpPr>
        <p:spPr/>
        <p:txBody>
          <a:bodyPr/>
          <a:lstStyle/>
          <a:p>
            <a:fld id="{5C669C2E-F782-43EC-BC06-482C7270B9FB}" type="slidenum">
              <a:rPr lang="it-IT" smtClean="0"/>
              <a:t>7</a:t>
            </a:fld>
            <a:endParaRPr lang="it-IT"/>
          </a:p>
        </p:txBody>
      </p:sp>
      <p:sp>
        <p:nvSpPr>
          <p:cNvPr id="9" name="Title 8">
            <a:extLst>
              <a:ext uri="{FF2B5EF4-FFF2-40B4-BE49-F238E27FC236}">
                <a16:creationId xmlns:a16="http://schemas.microsoft.com/office/drawing/2014/main" id="{F82A66B0-5FE1-45F0-A264-6FAF90C24F44}"/>
              </a:ext>
            </a:extLst>
          </p:cNvPr>
          <p:cNvSpPr>
            <a:spLocks noGrp="1"/>
          </p:cNvSpPr>
          <p:nvPr>
            <p:ph type="title"/>
          </p:nvPr>
        </p:nvSpPr>
        <p:spPr>
          <a:xfrm>
            <a:off x="908383" y="104441"/>
            <a:ext cx="8891337" cy="703933"/>
          </a:xfrm>
        </p:spPr>
        <p:txBody>
          <a:bodyPr>
            <a:normAutofit fontScale="90000"/>
          </a:bodyPr>
          <a:lstStyle/>
          <a:p>
            <a:br>
              <a:rPr lang="en-GB"/>
            </a:br>
            <a:r>
              <a:rPr lang="en-GB">
                <a:ea typeface="+mj-lt"/>
                <a:cs typeface="+mj-lt"/>
              </a:rPr>
              <a:t>Monk Results 1 – </a:t>
            </a:r>
            <a:r>
              <a:rPr lang="en-GB" err="1">
                <a:ea typeface="+mj-lt"/>
                <a:cs typeface="+mj-lt"/>
              </a:rPr>
              <a:t>Keras</a:t>
            </a:r>
            <a:br>
              <a:rPr lang="en-GB"/>
            </a:br>
            <a:r>
              <a:rPr lang="en-GB"/>
              <a:t>                     </a:t>
            </a:r>
            <a:r>
              <a:rPr lang="en-GB" sz="1600">
                <a:latin typeface="Times New Roman"/>
                <a:cs typeface="Times New Roman"/>
              </a:rPr>
              <a:t>MSE                                                                                                                        Accuracy</a:t>
            </a:r>
          </a:p>
        </p:txBody>
      </p:sp>
      <p:graphicFrame>
        <p:nvGraphicFramePr>
          <p:cNvPr id="15" name="Content Placeholder 10">
            <a:extLst>
              <a:ext uri="{FF2B5EF4-FFF2-40B4-BE49-F238E27FC236}">
                <a16:creationId xmlns:a16="http://schemas.microsoft.com/office/drawing/2014/main" id="{2C74ACDC-E9CF-0B0C-EF11-D39F4DE98656}"/>
              </a:ext>
            </a:extLst>
          </p:cNvPr>
          <p:cNvGraphicFramePr>
            <a:graphicFrameLocks/>
          </p:cNvGraphicFramePr>
          <p:nvPr>
            <p:extLst>
              <p:ext uri="{D42A27DB-BD31-4B8C-83A1-F6EECF244321}">
                <p14:modId xmlns:p14="http://schemas.microsoft.com/office/powerpoint/2010/main" val="2221489929"/>
              </p:ext>
            </p:extLst>
          </p:nvPr>
        </p:nvGraphicFramePr>
        <p:xfrm>
          <a:off x="842210" y="1333500"/>
          <a:ext cx="10477998" cy="3772401"/>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772401">
                <a:tc>
                  <a:txBody>
                    <a:bodyPr/>
                    <a:lstStyle/>
                    <a:p>
                      <a:r>
                        <a:rPr lang="en-GB" sz="1600">
                          <a:solidFill>
                            <a:schemeClr val="tx1"/>
                          </a:solidFill>
                          <a:latin typeface="Times New Roman"/>
                        </a:rPr>
                        <a:t>Monk2</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17" name="Picture 16" descr="A screen shot of a white rectangular object&#10;&#10;Description automatically generated">
            <a:extLst>
              <a:ext uri="{FF2B5EF4-FFF2-40B4-BE49-F238E27FC236}">
                <a16:creationId xmlns:a16="http://schemas.microsoft.com/office/drawing/2014/main" id="{545F930C-A119-7049-7A6A-E1F3B10F4056}"/>
              </a:ext>
            </a:extLst>
          </p:cNvPr>
          <p:cNvPicPr>
            <a:picLocks noChangeAspect="1"/>
          </p:cNvPicPr>
          <p:nvPr/>
        </p:nvPicPr>
        <p:blipFill>
          <a:blip r:embed="rId2"/>
          <a:stretch>
            <a:fillRect/>
          </a:stretch>
        </p:blipFill>
        <p:spPr>
          <a:xfrm>
            <a:off x="6010274" y="1403183"/>
            <a:ext cx="4984081" cy="3660607"/>
          </a:xfrm>
          <a:prstGeom prst="rect">
            <a:avLst/>
          </a:prstGeom>
        </p:spPr>
      </p:pic>
      <p:pic>
        <p:nvPicPr>
          <p:cNvPr id="19" name="Picture 18" descr="A screen shot of a graph&#10;&#10;Description automatically generated">
            <a:extLst>
              <a:ext uri="{FF2B5EF4-FFF2-40B4-BE49-F238E27FC236}">
                <a16:creationId xmlns:a16="http://schemas.microsoft.com/office/drawing/2014/main" id="{7207C9BD-0EED-747E-F9B1-EBB2AD223D45}"/>
              </a:ext>
            </a:extLst>
          </p:cNvPr>
          <p:cNvPicPr>
            <a:picLocks noChangeAspect="1"/>
          </p:cNvPicPr>
          <p:nvPr/>
        </p:nvPicPr>
        <p:blipFill>
          <a:blip r:embed="rId3"/>
          <a:stretch>
            <a:fillRect/>
          </a:stretch>
        </p:blipFill>
        <p:spPr>
          <a:xfrm>
            <a:off x="906880" y="1473367"/>
            <a:ext cx="4893844" cy="3590423"/>
          </a:xfrm>
          <a:prstGeom prst="rect">
            <a:avLst/>
          </a:prstGeom>
        </p:spPr>
      </p:pic>
      <p:sp>
        <p:nvSpPr>
          <p:cNvPr id="3" name="Content Placeholder 2">
            <a:extLst>
              <a:ext uri="{FF2B5EF4-FFF2-40B4-BE49-F238E27FC236}">
                <a16:creationId xmlns:a16="http://schemas.microsoft.com/office/drawing/2014/main" id="{F690D43F-49FE-1F0B-428C-E28F68653D72}"/>
              </a:ext>
            </a:extLst>
          </p:cNvPr>
          <p:cNvSpPr>
            <a:spLocks noGrp="1"/>
          </p:cNvSpPr>
          <p:nvPr>
            <p:ph idx="1"/>
          </p:nvPr>
        </p:nvSpPr>
        <p:spPr/>
        <p:txBody>
          <a:bodyPr vert="horz" lIns="91440" tIns="45720" rIns="91440" bIns="45720" rtlCol="0" anchor="t">
            <a:normAutofit/>
          </a:bodyPr>
          <a:lstStyle/>
          <a:p>
            <a:pPr marL="0" indent="0">
              <a:buNone/>
            </a:pPr>
            <a:r>
              <a:rPr lang="en-GB">
                <a:solidFill>
                  <a:schemeClr val="bg1"/>
                </a:solidFill>
              </a:rPr>
              <a:t>l</a:t>
            </a:r>
          </a:p>
        </p:txBody>
      </p:sp>
      <p:sp>
        <p:nvSpPr>
          <p:cNvPr id="11" name="Title 1">
            <a:extLst>
              <a:ext uri="{FF2B5EF4-FFF2-40B4-BE49-F238E27FC236}">
                <a16:creationId xmlns:a16="http://schemas.microsoft.com/office/drawing/2014/main" id="{01D9A7C3-3218-3FDF-D00C-C725FC9C6CB3}"/>
              </a:ext>
            </a:extLst>
          </p:cNvPr>
          <p:cNvSpPr txBox="1">
            <a:spLocks/>
          </p:cNvSpPr>
          <p:nvPr/>
        </p:nvSpPr>
        <p:spPr>
          <a:xfrm>
            <a:off x="2936789" y="5357256"/>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4. Learning Curves and Accuracy on MONK2</a:t>
            </a:r>
          </a:p>
        </p:txBody>
      </p:sp>
    </p:spTree>
    <p:extLst>
      <p:ext uri="{BB962C8B-B14F-4D97-AF65-F5344CB8AC3E}">
        <p14:creationId xmlns:p14="http://schemas.microsoft.com/office/powerpoint/2010/main" val="216458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descr="A screen shot of a graph&#10;&#10;Description automatically generated">
            <a:extLst>
              <a:ext uri="{FF2B5EF4-FFF2-40B4-BE49-F238E27FC236}">
                <a16:creationId xmlns:a16="http://schemas.microsoft.com/office/drawing/2014/main" id="{EAB7F2BA-56E3-FE57-757A-7010E4E421BA}"/>
              </a:ext>
            </a:extLst>
          </p:cNvPr>
          <p:cNvPicPr>
            <a:picLocks noGrp="1" noChangeAspect="1"/>
          </p:cNvPicPr>
          <p:nvPr>
            <p:ph idx="1"/>
          </p:nvPr>
        </p:nvPicPr>
        <p:blipFill>
          <a:blip r:embed="rId2"/>
          <a:stretch>
            <a:fillRect/>
          </a:stretch>
        </p:blipFill>
        <p:spPr>
          <a:xfrm>
            <a:off x="4295775" y="2677319"/>
            <a:ext cx="3600450" cy="2647950"/>
          </a:xfrm>
        </p:spPr>
      </p:pic>
      <p:sp>
        <p:nvSpPr>
          <p:cNvPr id="9" name="Title 8">
            <a:extLst>
              <a:ext uri="{FF2B5EF4-FFF2-40B4-BE49-F238E27FC236}">
                <a16:creationId xmlns:a16="http://schemas.microsoft.com/office/drawing/2014/main" id="{55342BAA-B9DD-344F-1613-19EFC2A94BDA}"/>
              </a:ext>
            </a:extLst>
          </p:cNvPr>
          <p:cNvSpPr>
            <a:spLocks noGrp="1"/>
          </p:cNvSpPr>
          <p:nvPr>
            <p:ph type="title"/>
          </p:nvPr>
        </p:nvSpPr>
        <p:spPr>
          <a:xfrm>
            <a:off x="908383" y="104441"/>
            <a:ext cx="8891337" cy="703933"/>
          </a:xfrm>
        </p:spPr>
        <p:txBody>
          <a:bodyPr>
            <a:normAutofit fontScale="90000"/>
          </a:bodyPr>
          <a:lstStyle/>
          <a:p>
            <a:br>
              <a:rPr lang="en-GB"/>
            </a:br>
            <a:r>
              <a:rPr lang="en-GB">
                <a:ea typeface="+mj-lt"/>
                <a:cs typeface="+mj-lt"/>
              </a:rPr>
              <a:t>Monk Results 1 – </a:t>
            </a:r>
            <a:r>
              <a:rPr lang="en-GB" err="1">
                <a:ea typeface="+mj-lt"/>
                <a:cs typeface="+mj-lt"/>
              </a:rPr>
              <a:t>Keras</a:t>
            </a:r>
            <a:br>
              <a:rPr lang="en-GB"/>
            </a:br>
            <a:r>
              <a:rPr lang="en-GB"/>
              <a:t>                     </a:t>
            </a:r>
            <a:r>
              <a:rPr lang="en-GB" sz="1600">
                <a:latin typeface="Times New Roman"/>
                <a:cs typeface="Times New Roman"/>
              </a:rPr>
              <a:t>MSE                                                                                                                        Accuracy</a:t>
            </a:r>
          </a:p>
        </p:txBody>
      </p:sp>
      <p:sp>
        <p:nvSpPr>
          <p:cNvPr id="15" name="Slide Number Placeholder 2">
            <a:extLst>
              <a:ext uri="{FF2B5EF4-FFF2-40B4-BE49-F238E27FC236}">
                <a16:creationId xmlns:a16="http://schemas.microsoft.com/office/drawing/2014/main" id="{65206814-7BCE-57A4-8721-3BDAC5A25003}"/>
              </a:ext>
            </a:extLst>
          </p:cNvPr>
          <p:cNvSpPr>
            <a:spLocks noGrp="1"/>
          </p:cNvSpPr>
          <p:nvPr>
            <p:ph type="sldNum" sz="quarter" idx="12"/>
          </p:nvPr>
        </p:nvSpPr>
        <p:spPr>
          <a:xfrm>
            <a:off x="8610600" y="6356350"/>
            <a:ext cx="2743200" cy="365125"/>
          </a:xfrm>
        </p:spPr>
        <p:txBody>
          <a:bodyPr/>
          <a:lstStyle/>
          <a:p>
            <a:fld id="{5C669C2E-F782-43EC-BC06-482C7270B9FB}" type="slidenum">
              <a:rPr lang="it-IT" smtClean="0"/>
              <a:t>8</a:t>
            </a:fld>
            <a:endParaRPr lang="en-GB"/>
          </a:p>
        </p:txBody>
      </p:sp>
      <p:sp>
        <p:nvSpPr>
          <p:cNvPr id="17" name="Footer Placeholder 4">
            <a:extLst>
              <a:ext uri="{FF2B5EF4-FFF2-40B4-BE49-F238E27FC236}">
                <a16:creationId xmlns:a16="http://schemas.microsoft.com/office/drawing/2014/main" id="{493ED9EF-9053-85A7-E1F6-D4DC38196952}"/>
              </a:ext>
            </a:extLst>
          </p:cNvPr>
          <p:cNvSpPr>
            <a:spLocks noGrp="1"/>
          </p:cNvSpPr>
          <p:nvPr>
            <p:ph type="ftr" sz="quarter" idx="11"/>
          </p:nvPr>
        </p:nvSpPr>
        <p:spPr>
          <a:xfrm>
            <a:off x="4038600" y="6356350"/>
            <a:ext cx="4114800" cy="365125"/>
          </a:xfrm>
        </p:spPr>
        <p:txBody>
          <a:bodyPr/>
          <a:lstStyle/>
          <a:p>
            <a:r>
              <a:rPr lang="en-GB"/>
              <a:t>Baccheschi, Chelhi, Panzani</a:t>
            </a:r>
          </a:p>
        </p:txBody>
      </p:sp>
      <p:graphicFrame>
        <p:nvGraphicFramePr>
          <p:cNvPr id="19" name="Content Placeholder 10">
            <a:extLst>
              <a:ext uri="{FF2B5EF4-FFF2-40B4-BE49-F238E27FC236}">
                <a16:creationId xmlns:a16="http://schemas.microsoft.com/office/drawing/2014/main" id="{CD33971B-7AC5-AA0D-B8B4-6DB8DDE88E29}"/>
              </a:ext>
            </a:extLst>
          </p:cNvPr>
          <p:cNvGraphicFramePr>
            <a:graphicFrameLocks/>
          </p:cNvGraphicFramePr>
          <p:nvPr>
            <p:extLst>
              <p:ext uri="{D42A27DB-BD31-4B8C-83A1-F6EECF244321}">
                <p14:modId xmlns:p14="http://schemas.microsoft.com/office/powerpoint/2010/main" val="1906247351"/>
              </p:ext>
            </p:extLst>
          </p:nvPr>
        </p:nvGraphicFramePr>
        <p:xfrm>
          <a:off x="842210" y="1333500"/>
          <a:ext cx="10477998" cy="3910263"/>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910263">
                <a:tc>
                  <a:txBody>
                    <a:bodyPr/>
                    <a:lstStyle/>
                    <a:p>
                      <a:r>
                        <a:rPr lang="en-GB" sz="1600">
                          <a:solidFill>
                            <a:schemeClr val="tx1"/>
                          </a:solidFill>
                          <a:latin typeface="Times New Roman"/>
                        </a:rPr>
                        <a:t>Monk3</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27" name="Picture 26" descr="A graph of training and validation&#10;&#10;Description automatically generated">
            <a:extLst>
              <a:ext uri="{FF2B5EF4-FFF2-40B4-BE49-F238E27FC236}">
                <a16:creationId xmlns:a16="http://schemas.microsoft.com/office/drawing/2014/main" id="{E2DB95F7-1D64-8CAA-CB67-35D17EFFD3AF}"/>
              </a:ext>
            </a:extLst>
          </p:cNvPr>
          <p:cNvPicPr>
            <a:picLocks noChangeAspect="1"/>
          </p:cNvPicPr>
          <p:nvPr/>
        </p:nvPicPr>
        <p:blipFill>
          <a:blip r:embed="rId3"/>
          <a:stretch>
            <a:fillRect/>
          </a:stretch>
        </p:blipFill>
        <p:spPr>
          <a:xfrm>
            <a:off x="1105902" y="1533525"/>
            <a:ext cx="4736431" cy="3540291"/>
          </a:xfrm>
          <a:prstGeom prst="rect">
            <a:avLst/>
          </a:prstGeom>
        </p:spPr>
      </p:pic>
      <p:pic>
        <p:nvPicPr>
          <p:cNvPr id="28" name="Picture 27" descr="A graph of a graph&#10;&#10;Description automatically generated">
            <a:extLst>
              <a:ext uri="{FF2B5EF4-FFF2-40B4-BE49-F238E27FC236}">
                <a16:creationId xmlns:a16="http://schemas.microsoft.com/office/drawing/2014/main" id="{D506A4EB-22F7-9B0F-8520-D777CAFF4752}"/>
              </a:ext>
            </a:extLst>
          </p:cNvPr>
          <p:cNvPicPr>
            <a:picLocks noChangeAspect="1"/>
          </p:cNvPicPr>
          <p:nvPr/>
        </p:nvPicPr>
        <p:blipFill>
          <a:blip r:embed="rId4"/>
          <a:stretch>
            <a:fillRect/>
          </a:stretch>
        </p:blipFill>
        <p:spPr>
          <a:xfrm>
            <a:off x="6219324" y="1533525"/>
            <a:ext cx="4816641" cy="3600449"/>
          </a:xfrm>
          <a:prstGeom prst="rect">
            <a:avLst/>
          </a:prstGeom>
        </p:spPr>
      </p:pic>
      <p:sp>
        <p:nvSpPr>
          <p:cNvPr id="3" name="Title 1">
            <a:extLst>
              <a:ext uri="{FF2B5EF4-FFF2-40B4-BE49-F238E27FC236}">
                <a16:creationId xmlns:a16="http://schemas.microsoft.com/office/drawing/2014/main" id="{7D545D11-E98F-F04B-11B0-91ADC985D0BC}"/>
              </a:ext>
            </a:extLst>
          </p:cNvPr>
          <p:cNvSpPr txBox="1">
            <a:spLocks/>
          </p:cNvSpPr>
          <p:nvPr/>
        </p:nvSpPr>
        <p:spPr>
          <a:xfrm>
            <a:off x="3348681" y="5573499"/>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5. Learning Curves and Accuracy on MONK3</a:t>
            </a:r>
          </a:p>
        </p:txBody>
      </p:sp>
    </p:spTree>
    <p:extLst>
      <p:ext uri="{BB962C8B-B14F-4D97-AF65-F5344CB8AC3E}">
        <p14:creationId xmlns:p14="http://schemas.microsoft.com/office/powerpoint/2010/main" val="155344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39149E-3E2B-A6D9-4521-5222DEAD9D08}"/>
              </a:ext>
            </a:extLst>
          </p:cNvPr>
          <p:cNvSpPr>
            <a:spLocks noGrp="1"/>
          </p:cNvSpPr>
          <p:nvPr>
            <p:ph type="ftr" sz="quarter" idx="11"/>
          </p:nvPr>
        </p:nvSpPr>
        <p:spPr/>
        <p:txBody>
          <a:bodyPr/>
          <a:lstStyle/>
          <a:p>
            <a:r>
              <a:rPr lang="it-IT"/>
              <a:t>Baccheschi, Chelhi, Panzani</a:t>
            </a:r>
          </a:p>
        </p:txBody>
      </p:sp>
      <p:sp>
        <p:nvSpPr>
          <p:cNvPr id="5" name="Slide Number Placeholder 4">
            <a:extLst>
              <a:ext uri="{FF2B5EF4-FFF2-40B4-BE49-F238E27FC236}">
                <a16:creationId xmlns:a16="http://schemas.microsoft.com/office/drawing/2014/main" id="{16AE61CC-051E-FADA-C6DE-C2241749C2DD}"/>
              </a:ext>
            </a:extLst>
          </p:cNvPr>
          <p:cNvSpPr>
            <a:spLocks noGrp="1"/>
          </p:cNvSpPr>
          <p:nvPr>
            <p:ph type="sldNum" sz="quarter" idx="12"/>
          </p:nvPr>
        </p:nvSpPr>
        <p:spPr/>
        <p:txBody>
          <a:bodyPr/>
          <a:lstStyle/>
          <a:p>
            <a:fld id="{5C669C2E-F782-43EC-BC06-482C7270B9FB}" type="slidenum">
              <a:rPr lang="it-IT" smtClean="0"/>
              <a:t>9</a:t>
            </a:fld>
            <a:endParaRPr lang="it-IT"/>
          </a:p>
        </p:txBody>
      </p:sp>
      <p:pic>
        <p:nvPicPr>
          <p:cNvPr id="7" name="Content Placeholder 24" descr="A screen shot of a graph&#10;&#10;Description automatically generated">
            <a:extLst>
              <a:ext uri="{FF2B5EF4-FFF2-40B4-BE49-F238E27FC236}">
                <a16:creationId xmlns:a16="http://schemas.microsoft.com/office/drawing/2014/main" id="{B63A1CC0-FCB1-8959-3E04-2CCB7F2BD605}"/>
              </a:ext>
            </a:extLst>
          </p:cNvPr>
          <p:cNvPicPr>
            <a:picLocks noGrp="1" noChangeAspect="1"/>
          </p:cNvPicPr>
          <p:nvPr>
            <p:ph idx="1"/>
          </p:nvPr>
        </p:nvPicPr>
        <p:blipFill>
          <a:blip r:embed="rId2"/>
          <a:stretch>
            <a:fillRect/>
          </a:stretch>
        </p:blipFill>
        <p:spPr>
          <a:xfrm>
            <a:off x="4295775" y="2677319"/>
            <a:ext cx="3600450" cy="2647950"/>
          </a:xfrm>
        </p:spPr>
      </p:pic>
      <p:sp>
        <p:nvSpPr>
          <p:cNvPr id="9" name="Title 8">
            <a:extLst>
              <a:ext uri="{FF2B5EF4-FFF2-40B4-BE49-F238E27FC236}">
                <a16:creationId xmlns:a16="http://schemas.microsoft.com/office/drawing/2014/main" id="{A0925326-A03B-BA93-2C6F-AE65D7757894}"/>
              </a:ext>
            </a:extLst>
          </p:cNvPr>
          <p:cNvSpPr>
            <a:spLocks noGrp="1"/>
          </p:cNvSpPr>
          <p:nvPr>
            <p:ph type="title"/>
          </p:nvPr>
        </p:nvSpPr>
        <p:spPr>
          <a:xfrm>
            <a:off x="908383" y="104441"/>
            <a:ext cx="8891337" cy="703933"/>
          </a:xfrm>
        </p:spPr>
        <p:txBody>
          <a:bodyPr>
            <a:normAutofit fontScale="90000"/>
          </a:bodyPr>
          <a:lstStyle/>
          <a:p>
            <a:br>
              <a:rPr lang="en-GB"/>
            </a:br>
            <a:r>
              <a:rPr lang="en-GB">
                <a:ea typeface="+mj-lt"/>
                <a:cs typeface="+mj-lt"/>
              </a:rPr>
              <a:t>Monk Results 1 – </a:t>
            </a:r>
            <a:r>
              <a:rPr lang="en-GB" err="1">
                <a:ea typeface="+mj-lt"/>
                <a:cs typeface="+mj-lt"/>
              </a:rPr>
              <a:t>Keras</a:t>
            </a:r>
            <a:br>
              <a:rPr lang="en-GB"/>
            </a:br>
            <a:r>
              <a:rPr lang="en-GB"/>
              <a:t>                     </a:t>
            </a:r>
            <a:r>
              <a:rPr lang="en-GB" sz="1600">
                <a:latin typeface="Times New Roman"/>
                <a:cs typeface="Times New Roman"/>
              </a:rPr>
              <a:t>MSE                                                                                                                        Accuracy</a:t>
            </a:r>
          </a:p>
        </p:txBody>
      </p:sp>
      <p:sp>
        <p:nvSpPr>
          <p:cNvPr id="11" name="Slide Number Placeholder 2">
            <a:extLst>
              <a:ext uri="{FF2B5EF4-FFF2-40B4-BE49-F238E27FC236}">
                <a16:creationId xmlns:a16="http://schemas.microsoft.com/office/drawing/2014/main" id="{FF7A3F96-F4DE-4DEA-F776-830738343F6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669C2E-F782-43EC-BC06-482C7270B9FB}" type="slidenum">
              <a:rPr lang="it-IT" smtClean="0"/>
              <a:pPr/>
              <a:t>9</a:t>
            </a:fld>
            <a:endParaRPr lang="en-GB"/>
          </a:p>
        </p:txBody>
      </p:sp>
      <p:graphicFrame>
        <p:nvGraphicFramePr>
          <p:cNvPr id="13" name="Content Placeholder 10">
            <a:extLst>
              <a:ext uri="{FF2B5EF4-FFF2-40B4-BE49-F238E27FC236}">
                <a16:creationId xmlns:a16="http://schemas.microsoft.com/office/drawing/2014/main" id="{39CF57BE-B3E8-36FB-2777-246256D93A3B}"/>
              </a:ext>
            </a:extLst>
          </p:cNvPr>
          <p:cNvGraphicFramePr>
            <a:graphicFrameLocks/>
          </p:cNvGraphicFramePr>
          <p:nvPr>
            <p:extLst>
              <p:ext uri="{D42A27DB-BD31-4B8C-83A1-F6EECF244321}">
                <p14:modId xmlns:p14="http://schemas.microsoft.com/office/powerpoint/2010/main" val="2179083835"/>
              </p:ext>
            </p:extLst>
          </p:nvPr>
        </p:nvGraphicFramePr>
        <p:xfrm>
          <a:off x="842210" y="1333500"/>
          <a:ext cx="10477998" cy="3910263"/>
        </p:xfrm>
        <a:graphic>
          <a:graphicData uri="http://schemas.openxmlformats.org/drawingml/2006/table">
            <a:tbl>
              <a:tblPr firstRow="1" bandRow="1">
                <a:tableStyleId>{5C22544A-7EE6-4342-B048-85BDC9FD1C3A}</a:tableStyleId>
              </a:tblPr>
              <a:tblGrid>
                <a:gridCol w="5238999">
                  <a:extLst>
                    <a:ext uri="{9D8B030D-6E8A-4147-A177-3AD203B41FA5}">
                      <a16:colId xmlns:a16="http://schemas.microsoft.com/office/drawing/2014/main" val="3083308785"/>
                    </a:ext>
                  </a:extLst>
                </a:gridCol>
                <a:gridCol w="5238999">
                  <a:extLst>
                    <a:ext uri="{9D8B030D-6E8A-4147-A177-3AD203B41FA5}">
                      <a16:colId xmlns:a16="http://schemas.microsoft.com/office/drawing/2014/main" val="296555907"/>
                    </a:ext>
                  </a:extLst>
                </a:gridCol>
              </a:tblGrid>
              <a:tr h="3910263">
                <a:tc>
                  <a:txBody>
                    <a:bodyPr/>
                    <a:lstStyle/>
                    <a:p>
                      <a:r>
                        <a:rPr lang="en-GB" sz="1600">
                          <a:solidFill>
                            <a:schemeClr val="tx1"/>
                          </a:solidFill>
                          <a:latin typeface="Times New Roman"/>
                        </a:rPr>
                        <a:t>Monk3(</a:t>
                      </a:r>
                      <a:r>
                        <a:rPr lang="en-GB" sz="1600" err="1">
                          <a:solidFill>
                            <a:schemeClr val="tx1"/>
                          </a:solidFill>
                          <a:latin typeface="Times New Roman"/>
                        </a:rPr>
                        <a:t>noreg</a:t>
                      </a:r>
                      <a:r>
                        <a:rPr lang="en-GB" sz="1600">
                          <a:solidFill>
                            <a:schemeClr val="tx1"/>
                          </a:solidFill>
                          <a:latin typeface="Times New Roman"/>
                        </a:rPr>
                        <a:t>)</a:t>
                      </a:r>
                      <a:endParaRPr lang="en-GB" sz="16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GB"/>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22297556"/>
                  </a:ext>
                </a:extLst>
              </a:tr>
            </a:tbl>
          </a:graphicData>
        </a:graphic>
      </p:graphicFrame>
      <p:pic>
        <p:nvPicPr>
          <p:cNvPr id="18" name="Picture 17">
            <a:extLst>
              <a:ext uri="{FF2B5EF4-FFF2-40B4-BE49-F238E27FC236}">
                <a16:creationId xmlns:a16="http://schemas.microsoft.com/office/drawing/2014/main" id="{3589F469-4149-428C-03B8-FD201AE18B1C}"/>
              </a:ext>
            </a:extLst>
          </p:cNvPr>
          <p:cNvPicPr>
            <a:picLocks noChangeAspect="1"/>
          </p:cNvPicPr>
          <p:nvPr/>
        </p:nvPicPr>
        <p:blipFill>
          <a:blip r:embed="rId3"/>
          <a:stretch>
            <a:fillRect/>
          </a:stretch>
        </p:blipFill>
        <p:spPr>
          <a:xfrm>
            <a:off x="6301431" y="1456296"/>
            <a:ext cx="4881947" cy="3657084"/>
          </a:xfrm>
          <a:prstGeom prst="rect">
            <a:avLst/>
          </a:prstGeom>
        </p:spPr>
      </p:pic>
      <p:pic>
        <p:nvPicPr>
          <p:cNvPr id="19" name="Picture 18" descr="A graph of a training&#10;&#10;Description automatically generated">
            <a:extLst>
              <a:ext uri="{FF2B5EF4-FFF2-40B4-BE49-F238E27FC236}">
                <a16:creationId xmlns:a16="http://schemas.microsoft.com/office/drawing/2014/main" id="{31F164C4-583B-F15B-634C-A95C6A17DEA3}"/>
              </a:ext>
            </a:extLst>
          </p:cNvPr>
          <p:cNvPicPr>
            <a:picLocks noChangeAspect="1"/>
          </p:cNvPicPr>
          <p:nvPr/>
        </p:nvPicPr>
        <p:blipFill>
          <a:blip r:embed="rId4"/>
          <a:stretch>
            <a:fillRect/>
          </a:stretch>
        </p:blipFill>
        <p:spPr>
          <a:xfrm>
            <a:off x="846180" y="1456295"/>
            <a:ext cx="5000882" cy="3677679"/>
          </a:xfrm>
          <a:prstGeom prst="rect">
            <a:avLst/>
          </a:prstGeom>
        </p:spPr>
      </p:pic>
      <p:sp>
        <p:nvSpPr>
          <p:cNvPr id="21" name="Title 1">
            <a:extLst>
              <a:ext uri="{FF2B5EF4-FFF2-40B4-BE49-F238E27FC236}">
                <a16:creationId xmlns:a16="http://schemas.microsoft.com/office/drawing/2014/main" id="{13170776-2EBB-BBC5-5F8A-FA2A0028B223}"/>
              </a:ext>
            </a:extLst>
          </p:cNvPr>
          <p:cNvSpPr txBox="1">
            <a:spLocks/>
          </p:cNvSpPr>
          <p:nvPr/>
        </p:nvSpPr>
        <p:spPr>
          <a:xfrm>
            <a:off x="671384" y="5552904"/>
            <a:ext cx="10515600" cy="563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700" dirty="0">
                <a:latin typeface="Times New Roman"/>
                <a:cs typeface="Times New Roman"/>
              </a:rPr>
              <a:t>Table 6. Learning Curves and Accuracy on MONK3 without </a:t>
            </a:r>
            <a:r>
              <a:rPr lang="en-GB" sz="1700" dirty="0" err="1">
                <a:latin typeface="Times New Roman"/>
                <a:cs typeface="Times New Roman"/>
              </a:rPr>
              <a:t>Tikhnov</a:t>
            </a:r>
            <a:r>
              <a:rPr lang="en-GB" sz="1700" dirty="0">
                <a:latin typeface="Times New Roman"/>
                <a:cs typeface="Times New Roman"/>
              </a:rPr>
              <a:t> reg. Note the validation loss, orange curve, that goes up after 150 epochs meaning the model overfits the train data.</a:t>
            </a:r>
            <a:endParaRPr lang="en-US" dirty="0"/>
          </a:p>
        </p:txBody>
      </p:sp>
    </p:spTree>
    <p:extLst>
      <p:ext uri="{BB962C8B-B14F-4D97-AF65-F5344CB8AC3E}">
        <p14:creationId xmlns:p14="http://schemas.microsoft.com/office/powerpoint/2010/main" val="241708267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28ebfb0-2d4b-4df3-82cc-08e8bcf37d8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AC16469E1CCD438E97AE3C13A18E79" ma:contentTypeVersion="14" ma:contentTypeDescription="Create a new document." ma:contentTypeScope="" ma:versionID="ac08e66ba32f30cd9046ab11ca807cf3">
  <xsd:schema xmlns:xsd="http://www.w3.org/2001/XMLSchema" xmlns:xs="http://www.w3.org/2001/XMLSchema" xmlns:p="http://schemas.microsoft.com/office/2006/metadata/properties" xmlns:ns3="ba9024d0-dbc9-4365-b9b1-ee07d7b32cf5" xmlns:ns4="028ebfb0-2d4b-4df3-82cc-08e8bcf37d8d" targetNamespace="http://schemas.microsoft.com/office/2006/metadata/properties" ma:root="true" ma:fieldsID="95d24b3339f425d3a1ab905437d88d4d" ns3:_="" ns4:_="">
    <xsd:import namespace="ba9024d0-dbc9-4365-b9b1-ee07d7b32cf5"/>
    <xsd:import namespace="028ebfb0-2d4b-4df3-82cc-08e8bcf37d8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SearchPropertie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024d0-dbc9-4365-b9b1-ee07d7b32cf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8ebfb0-2d4b-4df3-82cc-08e8bcf37d8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A6192A-93D9-43EC-97C5-361FC3A85B05}">
  <ds:schemaRefs>
    <ds:schemaRef ds:uri="http://schemas.microsoft.com/sharepoint/v3/contenttype/forms"/>
  </ds:schemaRefs>
</ds:datastoreItem>
</file>

<file path=customXml/itemProps2.xml><?xml version="1.0" encoding="utf-8"?>
<ds:datastoreItem xmlns:ds="http://schemas.openxmlformats.org/officeDocument/2006/customXml" ds:itemID="{7D6DFF2D-6E1B-4FEC-BE6B-918AFF9F2FD0}">
  <ds:schemaRefs>
    <ds:schemaRef ds:uri="028ebfb0-2d4b-4df3-82cc-08e8bcf37d8d"/>
    <ds:schemaRef ds:uri="ba9024d0-dbc9-4365-b9b1-ee07d7b32cf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D446E9-A07D-4870-B4A6-EE6264C15E89}">
  <ds:schemaRefs>
    <ds:schemaRef ds:uri="028ebfb0-2d4b-4df3-82cc-08e8bcf37d8d"/>
    <ds:schemaRef ds:uri="ba9024d0-dbc9-4365-b9b1-ee07d7b32cf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Tema di Office</vt:lpstr>
      <vt:lpstr>Machine Learning 2023 Project</vt:lpstr>
      <vt:lpstr>Our contributions and method</vt:lpstr>
      <vt:lpstr>PowerPoint Presentation</vt:lpstr>
      <vt:lpstr>Monk Results  - Keras</vt:lpstr>
      <vt:lpstr>Monk results - Keras</vt:lpstr>
      <vt:lpstr>Monk Results 1 – Keras                         MSE                                                                                                                                          Accuracy</vt:lpstr>
      <vt:lpstr> Monk Results 1 – Keras                      MSE                                                                                                                        Accuracy</vt:lpstr>
      <vt:lpstr> Monk Results 1 – Keras                      MSE                                                                                                                        Accuracy</vt:lpstr>
      <vt:lpstr> Monk Results 1 – Keras                      MSE                                                                                                                        Accuracy</vt:lpstr>
      <vt:lpstr>Monk Results 1  - Scikit-Learn</vt:lpstr>
      <vt:lpstr>Monk Results 1 – Scikit-Learn                         MSE                                                                                                                                          Accuracy</vt:lpstr>
      <vt:lpstr>Monk Results 2 – Scikit-Learn                         MSE                                                                                                                                          Accuracy</vt:lpstr>
      <vt:lpstr>Monk Results 3 – Scikit-Learn                         MSE                                                                                                                                          Accuracy</vt:lpstr>
      <vt:lpstr>Monk Results 3 – Scikit-Learn                         MSE                                                                                                                                          Accuracy</vt:lpstr>
      <vt:lpstr>Monk Results - Pytorch</vt:lpstr>
      <vt:lpstr>Monk Results – Pytorch - Hyperparameters</vt:lpstr>
      <vt:lpstr> Monk Results – Pytorch                      MSE                                                                                                                        Accuracy</vt:lpstr>
      <vt:lpstr> Monk Results – Pytorch                      MSE                                                                                                                        Accuracy</vt:lpstr>
      <vt:lpstr> Monk Results – Pytorch                      MSE                                                                                                                        Accuracy</vt:lpstr>
      <vt:lpstr> Monk Results – Pytorch                      MSE                                                                                                                        Accuracy</vt:lpstr>
      <vt:lpstr>CUP Validation schema: model selection NN </vt:lpstr>
      <vt:lpstr>CUP Validation schema: model selection SVM </vt:lpstr>
      <vt:lpstr>Cup results  The table 19 below shows the "competitors" for the CUP, with MEE on TR, VL and Internal TS. Based on internal test results, we consequently choose the Pytorch model.</vt:lpstr>
      <vt:lpstr>CUP Result - Best Model in Pytorch </vt:lpstr>
      <vt:lpstr>CUP result – Best model's Plots</vt:lpstr>
      <vt:lpstr>Discussion</vt:lpstr>
      <vt:lpstr>Conclusions</vt:lpstr>
      <vt:lpstr>ACKNOWLEDGEMENTS</vt:lpstr>
      <vt:lpstr>Bibliography</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Corrado Baccheschi</dc:creator>
  <cp:revision>416</cp:revision>
  <dcterms:created xsi:type="dcterms:W3CDTF">2024-01-27T10:28:55Z</dcterms:created>
  <dcterms:modified xsi:type="dcterms:W3CDTF">2024-02-01T09:46:42Z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0x01010092AC16469E1CCD438E97AE3C13A18E79</vt:lpwstr>
  </property>
</Properties>
</file>