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530" r:id="rId5"/>
    <p:sldId id="556" r:id="rId6"/>
    <p:sldId id="547" r:id="rId7"/>
    <p:sldId id="548" r:id="rId8"/>
    <p:sldId id="549" r:id="rId9"/>
    <p:sldId id="557" r:id="rId10"/>
    <p:sldId id="558" r:id="rId11"/>
    <p:sldId id="559" r:id="rId12"/>
    <p:sldId id="564" r:id="rId13"/>
    <p:sldId id="563" r:id="rId14"/>
    <p:sldId id="561" r:id="rId15"/>
    <p:sldId id="562" r:id="rId16"/>
    <p:sldId id="55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422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5526" y="4509679"/>
            <a:ext cx="8885838" cy="758952"/>
          </a:xfrm>
        </p:spPr>
        <p:txBody>
          <a:bodyPr/>
          <a:lstStyle/>
          <a:p>
            <a:r>
              <a:rPr lang="en-US" sz="2000" b="1" dirty="0"/>
              <a:t>Project 2, Group 1 </a:t>
            </a:r>
            <a:r>
              <a:rPr lang="en-US" sz="2000" dirty="0"/>
              <a:t>- Bakary Sylla, </a:t>
            </a:r>
            <a:r>
              <a:rPr lang="en-US" sz="2000" dirty="0" err="1"/>
              <a:t>Yadisa</a:t>
            </a:r>
            <a:r>
              <a:rPr lang="en-US" sz="2000" dirty="0"/>
              <a:t> Joiner, Marcus </a:t>
            </a:r>
            <a:r>
              <a:rPr lang="en-US" sz="2000" dirty="0" err="1"/>
              <a:t>LeGare</a:t>
            </a:r>
            <a:endParaRPr lang="en-US" sz="2000" dirty="0"/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5B6C47-59AC-4EB1-E09D-6D95B8B7E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13" y="2176463"/>
            <a:ext cx="9921875" cy="1481137"/>
          </a:xfrm>
        </p:spPr>
        <p:txBody>
          <a:bodyPr/>
          <a:lstStyle/>
          <a:p>
            <a:pPr algn="l"/>
            <a:r>
              <a:rPr lang="en-US" sz="4000" dirty="0" err="1">
                <a:ln w="28575">
                  <a:noFill/>
                  <a:prstDash val="solid"/>
                </a:ln>
                <a:latin typeface="Tw Cen MT" panose="020B0602020104020603" pitchFamily="34" charset="77"/>
              </a:rPr>
              <a:t>lSTM</a:t>
            </a:r>
            <a:r>
              <a:rPr lang="en-US" sz="4000" dirty="0">
                <a:ln w="28575">
                  <a:noFill/>
                  <a:prstDash val="solid"/>
                </a:ln>
                <a:latin typeface="Tw Cen MT" panose="020B0602020104020603" pitchFamily="34" charset="77"/>
              </a:rPr>
              <a:t> Stock Predictor Based on Company Fundamentals</a:t>
            </a:r>
            <a:br>
              <a:rPr lang="en-US" sz="4000" dirty="0">
                <a:ln w="28575">
                  <a:noFill/>
                  <a:prstDash val="solid"/>
                </a:ln>
                <a:latin typeface="Tw Cen MT" panose="020B0602020104020603" pitchFamily="34" charset="77"/>
              </a:rPr>
            </a:br>
            <a:endParaRPr lang="en-US" sz="4000" dirty="0">
              <a:ln w="28575">
                <a:noFill/>
                <a:prstDash val="solid"/>
              </a:ln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415" y="411480"/>
            <a:ext cx="8878824" cy="65586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LSTM Model design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752" y="1044344"/>
            <a:ext cx="10810389" cy="5684929"/>
          </a:xfrm>
        </p:spPr>
        <p:txBody>
          <a:bodyPr/>
          <a:lstStyle/>
          <a:p>
            <a:pPr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LSTM Model</a:t>
            </a:r>
          </a:p>
          <a:p>
            <a:pPr marL="681228" lvl="1" indent="-342900">
              <a:lnSpc>
                <a:spcPct val="150000"/>
              </a:lnSpc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FinTech Project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47FE64-67B2-DD6D-95C2-68848EF64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273" y="1336548"/>
            <a:ext cx="74199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2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437" y="1020997"/>
            <a:ext cx="8878824" cy="655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Results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879130"/>
            <a:ext cx="10499415" cy="1178270"/>
          </a:xfrm>
        </p:spPr>
        <p:txBody>
          <a:bodyPr/>
          <a:lstStyle/>
          <a:p>
            <a:pPr marL="342900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LSTM Model</a:t>
            </a:r>
          </a:p>
          <a:p>
            <a:pPr marL="681228" lvl="1" indent="-342900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Activation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elu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Mean Squared Error (MAE) = 0.0466, Root Mean Squared Error (RMSE) = 0.22</a:t>
            </a:r>
          </a:p>
          <a:p>
            <a:pPr marL="681228" lvl="1" indent="-342900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Apple Prediction Accuracy = ± 0.22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FinTech Project 2</a:t>
            </a:r>
          </a:p>
        </p:txBody>
      </p:sp>
      <p:pic>
        <p:nvPicPr>
          <p:cNvPr id="8" name="Picture 7" descr="A graph with red and blue lines&#10;&#10;Description automatically generated with low confidence">
            <a:extLst>
              <a:ext uri="{FF2B5EF4-FFF2-40B4-BE49-F238E27FC236}">
                <a16:creationId xmlns:a16="http://schemas.microsoft.com/office/drawing/2014/main" id="{78B0DDFF-DB64-2F30-81F7-986C6578A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927" y="2199267"/>
            <a:ext cx="8793683" cy="439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9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437" y="1020997"/>
            <a:ext cx="8878824" cy="655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PERFORMANCE ANALYSIS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915" y="1172092"/>
            <a:ext cx="10878937" cy="1872949"/>
          </a:xfrm>
        </p:spPr>
        <p:txBody>
          <a:bodyPr/>
          <a:lstStyle/>
          <a:p>
            <a:pPr marL="342900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LSTM Model Accuracy for Apple Closing</a:t>
            </a:r>
          </a:p>
          <a:p>
            <a:pPr marL="681228" lvl="1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Mean Squared Error (MAE)</a:t>
            </a:r>
          </a:p>
          <a:p>
            <a:pPr marL="681228" lvl="1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Root Mean Squared Error (RMSE)</a:t>
            </a:r>
          </a:p>
          <a:p>
            <a:pPr marL="681228" lvl="1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Best accuracy obtained with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elu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81228" lvl="1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Worst accuracy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softmax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FinTech Project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154272-0F3A-5358-9B16-F2B041025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982" y="3429000"/>
            <a:ext cx="9231827" cy="196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43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506" y="187452"/>
            <a:ext cx="8878824" cy="1069848"/>
          </a:xfrm>
        </p:spPr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Next steps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506" y="1546803"/>
            <a:ext cx="8728738" cy="445888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Build LSTM Stock Forecast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 a Long-Short Strategy based on the prediction is greater or less than actual value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Build an FPGA Hardware Accelerator for running ML inferences.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 specialized hardware to boost the speed and performance at which data is processed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FinTech Project 2</a:t>
            </a:r>
          </a:p>
        </p:txBody>
      </p:sp>
    </p:spTree>
    <p:extLst>
      <p:ext uri="{BB962C8B-B14F-4D97-AF65-F5344CB8AC3E}">
        <p14:creationId xmlns:p14="http://schemas.microsoft.com/office/powerpoint/2010/main" val="96255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AGENDA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8375452" cy="3282696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xecutive summary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Collection, Cleanup &amp; Exploration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LSTM Model Design Methodology</a:t>
            </a:r>
          </a:p>
          <a:p>
            <a:pPr marL="342900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Results and Analysis</a:t>
            </a:r>
          </a:p>
          <a:p>
            <a:pPr marL="342900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Next Steps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FinTech Project 2</a:t>
            </a:r>
          </a:p>
        </p:txBody>
      </p:sp>
    </p:spTree>
    <p:extLst>
      <p:ext uri="{BB962C8B-B14F-4D97-AF65-F5344CB8AC3E}">
        <p14:creationId xmlns:p14="http://schemas.microsoft.com/office/powerpoint/2010/main" val="415069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049" y="446902"/>
            <a:ext cx="8878824" cy="1069848"/>
          </a:xfrm>
        </p:spPr>
        <p:txBody>
          <a:bodyPr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436" y="1628786"/>
            <a:ext cx="9685098" cy="3655292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Build a Machine Learning (ML) LSTM Recurrent Neural Network (RNN)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 and predict the movement of Apple stock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Use: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LSTM ML techniques 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Apple historical quarterly fundamental financial data features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Apple historical daily stock closing price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FinTech Project 2</a:t>
            </a:r>
          </a:p>
        </p:txBody>
      </p:sp>
    </p:spTree>
    <p:extLst>
      <p:ext uri="{BB962C8B-B14F-4D97-AF65-F5344CB8AC3E}">
        <p14:creationId xmlns:p14="http://schemas.microsoft.com/office/powerpoint/2010/main" val="113776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Collection, Cleanup &amp; Exploration</a:t>
            </a:r>
            <a:b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125" y="1511511"/>
            <a:ext cx="10484175" cy="4862656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Apple historical fundamental financial data features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Get the raw quarterly JSON data using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Intrinio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free trial API (https://intrinio.com/)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Raw data from 2009 to 2022, Q1, Q2, Q3, Q4 for each year included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of 134 features in the raw data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Store the quarterly JSON data in Pandas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dataframe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81228" lvl="1" indent="-342900">
              <a:lnSpc>
                <a:spcPct val="15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the number of features to the features critical for fundamental analysis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Convert the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dataframe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from quarterly to daily using pandas fill forward (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ffill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Drop the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NaN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rows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Drop the features that have zero values</a:t>
            </a:r>
          </a:p>
          <a:p>
            <a:pPr marL="1138428" lvl="2" indent="-342900">
              <a:lnSpc>
                <a:spcPct val="150000"/>
              </a:lnSpc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FinTech Project  2</a:t>
            </a:r>
          </a:p>
        </p:txBody>
      </p:sp>
    </p:spTree>
    <p:extLst>
      <p:ext uri="{BB962C8B-B14F-4D97-AF65-F5344CB8AC3E}">
        <p14:creationId xmlns:p14="http://schemas.microsoft.com/office/powerpoint/2010/main" val="2062277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6558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Collection, Cleanup &amp; Exploration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204" y="1570264"/>
            <a:ext cx="10407588" cy="4537928"/>
          </a:xfrm>
        </p:spPr>
        <p:txBody>
          <a:bodyPr/>
          <a:lstStyle/>
          <a:p>
            <a:pPr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Subset of available fundamental features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Quarterly operating income, Quarterly revenue, Quarterly net income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asset, Shareholder's equity, EPS(Basic) incl. Extraordinary items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Common Equity, Common Shares Outstanding, Dividends per share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Current assets, Current liabilities, Cash &amp; Equivalent, Receivables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Cost of  Goods Sold, Inventories, Account payable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Long term debt, Debt in current liabilities, Liabilities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FinTech Project 2</a:t>
            </a:r>
          </a:p>
        </p:txBody>
      </p:sp>
    </p:spTree>
    <p:extLst>
      <p:ext uri="{BB962C8B-B14F-4D97-AF65-F5344CB8AC3E}">
        <p14:creationId xmlns:p14="http://schemas.microsoft.com/office/powerpoint/2010/main" val="344519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Collection, Cleanup &amp; Exploration</a:t>
            </a:r>
            <a:b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125" y="1511511"/>
            <a:ext cx="10484175" cy="4862656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Apple historical stock closing price as target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Get Apple daily stock from 2008 to 2022 using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yfinance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API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Store the daily stock into a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dataframe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81228" lvl="1" indent="-342900">
              <a:lnSpc>
                <a:spcPct val="15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Drop all the columns except stock Close and Volume</a:t>
            </a:r>
          </a:p>
          <a:p>
            <a:pPr marL="342900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Combined fundamental features and stock data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Merge the daily fundamental features with the daily stock Close and Volume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Use the merged combined data to predict Apple daily stock closing price </a:t>
            </a:r>
          </a:p>
          <a:p>
            <a:pPr marL="681228" lvl="1" indent="-342900">
              <a:lnSpc>
                <a:spcPct val="150000"/>
              </a:lnSpc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138428" lvl="2" indent="-342900">
              <a:lnSpc>
                <a:spcPct val="150000"/>
              </a:lnSpc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FinTech Project  2</a:t>
            </a:r>
          </a:p>
        </p:txBody>
      </p:sp>
    </p:spTree>
    <p:extLst>
      <p:ext uri="{BB962C8B-B14F-4D97-AF65-F5344CB8AC3E}">
        <p14:creationId xmlns:p14="http://schemas.microsoft.com/office/powerpoint/2010/main" val="3640634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655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LSTM Model design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752" y="1044344"/>
            <a:ext cx="10810389" cy="5684929"/>
          </a:xfrm>
        </p:spPr>
        <p:txBody>
          <a:bodyPr/>
          <a:lstStyle/>
          <a:p>
            <a:pPr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preparation</a:t>
            </a:r>
          </a:p>
          <a:p>
            <a:pPr lvl="1" indent="-342900">
              <a:lnSpc>
                <a:spcPct val="150000"/>
              </a:lnSpc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Target: Daily Close price</a:t>
            </a:r>
          </a:p>
          <a:p>
            <a:pPr lvl="1" indent="-342900">
              <a:lnSpc>
                <a:spcPct val="150000"/>
              </a:lnSpc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Features: Stock volume and the important fundamental features</a:t>
            </a:r>
          </a:p>
          <a:p>
            <a:pPr lvl="1" indent="-342900">
              <a:lnSpc>
                <a:spcPct val="150000"/>
              </a:lnSpc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 the data into training and test</a:t>
            </a:r>
          </a:p>
          <a:p>
            <a:pPr lvl="1" indent="-342900">
              <a:lnSpc>
                <a:spcPct val="150000"/>
              </a:lnSpc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Normalize the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FinTech Project 2</a:t>
            </a:r>
          </a:p>
        </p:txBody>
      </p:sp>
    </p:spTree>
    <p:extLst>
      <p:ext uri="{BB962C8B-B14F-4D97-AF65-F5344CB8AC3E}">
        <p14:creationId xmlns:p14="http://schemas.microsoft.com/office/powerpoint/2010/main" val="128474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415" y="411480"/>
            <a:ext cx="8878824" cy="65586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LSTM Model design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752" y="1044344"/>
            <a:ext cx="10810389" cy="5684929"/>
          </a:xfrm>
        </p:spPr>
        <p:txBody>
          <a:bodyPr/>
          <a:lstStyle/>
          <a:p>
            <a:pPr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LSTM Model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Build the LSTM model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Compile the model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Fit the model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Evaluate the model on the test data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Predict the model values from test data trained using training data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Visualize the Close price predictions </a:t>
            </a:r>
          </a:p>
          <a:p>
            <a:pPr marL="681228" lvl="1" indent="-342900">
              <a:lnSpc>
                <a:spcPct val="150000"/>
              </a:lnSpc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FinTech Project 2</a:t>
            </a:r>
          </a:p>
        </p:txBody>
      </p:sp>
    </p:spTree>
    <p:extLst>
      <p:ext uri="{BB962C8B-B14F-4D97-AF65-F5344CB8AC3E}">
        <p14:creationId xmlns:p14="http://schemas.microsoft.com/office/powerpoint/2010/main" val="3236121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415" y="411480"/>
            <a:ext cx="8878824" cy="65586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LSTM Model design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752" y="1044344"/>
            <a:ext cx="10810389" cy="5684929"/>
          </a:xfrm>
        </p:spPr>
        <p:txBody>
          <a:bodyPr/>
          <a:lstStyle/>
          <a:p>
            <a:pPr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 LSTM Model Hyperparameters</a:t>
            </a:r>
          </a:p>
          <a:p>
            <a:pPr lvl="1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LSTM units = neurons</a:t>
            </a:r>
          </a:p>
          <a:p>
            <a:pPr lvl="1" indent="-342900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input_shape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= (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num_timesteps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num_features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lvl="1" indent="-342900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return_sequences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=True ( output the full sequence of hidden states, [h1, h2, ...,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])</a:t>
            </a:r>
          </a:p>
          <a:p>
            <a:pPr lvl="1" indent="-342900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return_sequences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=False (only output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 i.e. the hidden state at the final time step.)</a:t>
            </a:r>
          </a:p>
          <a:p>
            <a:pPr lvl="1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Dropout = reduce the overfitting of neural network</a:t>
            </a:r>
          </a:p>
          <a:p>
            <a:pPr lvl="1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Dense units = neurons and connections used in fully connected layer</a:t>
            </a:r>
          </a:p>
          <a:p>
            <a:pPr lvl="1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Activation = function used for the transformation of the input values of neurons</a:t>
            </a:r>
          </a:p>
          <a:p>
            <a:pPr lvl="1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Epochs = one </a:t>
            </a:r>
            <a:r>
              <a:rPr lang="en-US" dirty="0">
                <a:effectLst/>
              </a:rPr>
              <a:t>pass forward and backward through the neural network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indent="-342900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Batch_size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=   number of samples that will be propagated through the network.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FinTech Project 2</a:t>
            </a:r>
          </a:p>
        </p:txBody>
      </p:sp>
    </p:spTree>
    <p:extLst>
      <p:ext uri="{BB962C8B-B14F-4D97-AF65-F5344CB8AC3E}">
        <p14:creationId xmlns:p14="http://schemas.microsoft.com/office/powerpoint/2010/main" val="3621074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5336</TotalTime>
  <Words>685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Segoe UI Light</vt:lpstr>
      <vt:lpstr>Tw Cen MT</vt:lpstr>
      <vt:lpstr>Office Theme</vt:lpstr>
      <vt:lpstr>lSTM Stock Predictor Based on Company Fundamentals </vt:lpstr>
      <vt:lpstr>AGENDA</vt:lpstr>
      <vt:lpstr>Executive summary</vt:lpstr>
      <vt:lpstr>Data Collection, Cleanup &amp; Exploration </vt:lpstr>
      <vt:lpstr>Data Collection, Cleanup &amp; Exploration</vt:lpstr>
      <vt:lpstr>Data Collection, Cleanup &amp; Exploration </vt:lpstr>
      <vt:lpstr>LSTM Model design </vt:lpstr>
      <vt:lpstr>LSTM Model design</vt:lpstr>
      <vt:lpstr>LSTM Model design</vt:lpstr>
      <vt:lpstr>LSTM Model design</vt:lpstr>
      <vt:lpstr>Results  </vt:lpstr>
      <vt:lpstr>PERFORMANCE ANALYSIS 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Crypto Portfolio Analyzer and Arbitrage Dectection</dc:title>
  <dc:creator>Bakary</dc:creator>
  <cp:lastModifiedBy>Bakary Sylla</cp:lastModifiedBy>
  <cp:revision>76</cp:revision>
  <dcterms:created xsi:type="dcterms:W3CDTF">2023-05-08T03:41:06Z</dcterms:created>
  <dcterms:modified xsi:type="dcterms:W3CDTF">2023-07-06T22:52:38Z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