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68" r:id="rId4"/>
    <p:sldId id="269" r:id="rId5"/>
    <p:sldId id="270" r:id="rId6"/>
    <p:sldId id="289" r:id="rId7"/>
    <p:sldId id="271" r:id="rId8"/>
    <p:sldId id="287" r:id="rId9"/>
    <p:sldId id="290" r:id="rId10"/>
    <p:sldId id="272" r:id="rId11"/>
    <p:sldId id="285" r:id="rId12"/>
    <p:sldId id="273" r:id="rId13"/>
    <p:sldId id="275" r:id="rId14"/>
    <p:sldId id="291" r:id="rId15"/>
    <p:sldId id="257" r:id="rId16"/>
    <p:sldId id="258" r:id="rId17"/>
    <p:sldId id="294" r:id="rId18"/>
    <p:sldId id="265" r:id="rId19"/>
    <p:sldId id="261" r:id="rId20"/>
    <p:sldId id="262" r:id="rId21"/>
    <p:sldId id="263" r:id="rId22"/>
    <p:sldId id="264" r:id="rId23"/>
    <p:sldId id="278" r:id="rId24"/>
    <p:sldId id="279" r:id="rId25"/>
    <p:sldId id="280" r:id="rId26"/>
    <p:sldId id="281" r:id="rId27"/>
    <p:sldId id="282" r:id="rId28"/>
    <p:sldId id="283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5E9259-26BC-4582-A362-DBEBF1A0EE50}">
          <p14:sldIdLst>
            <p14:sldId id="288"/>
            <p14:sldId id="284"/>
            <p14:sldId id="268"/>
            <p14:sldId id="269"/>
            <p14:sldId id="270"/>
            <p14:sldId id="289"/>
            <p14:sldId id="271"/>
            <p14:sldId id="287"/>
            <p14:sldId id="290"/>
            <p14:sldId id="272"/>
            <p14:sldId id="285"/>
            <p14:sldId id="273"/>
            <p14:sldId id="275"/>
            <p14:sldId id="291"/>
          </p14:sldIdLst>
        </p14:section>
        <p14:section name="Untitled Section" id="{8976C336-8950-4EC1-B4A2-D1175A0595CC}">
          <p14:sldIdLst>
            <p14:sldId id="257"/>
            <p14:sldId id="258"/>
            <p14:sldId id="294"/>
            <p14:sldId id="265"/>
            <p14:sldId id="261"/>
            <p14:sldId id="262"/>
            <p14:sldId id="263"/>
            <p14:sldId id="264"/>
            <p14:sldId id="278"/>
            <p14:sldId id="279"/>
            <p14:sldId id="280"/>
            <p14:sldId id="281"/>
            <p14:sldId id="282"/>
            <p14:sldId id="28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9E1939-4A89-2062-D581-39078345037E}" name="Ayman Shawky" initials="AS" userId="S::Ayman_Shawky_1518@fci.helwan.edu.eg::52157936-39cd-44e0-9e93-458b2fb42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35F84-5D87-4992-9358-1E69B8F047A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10C283-4B88-4349-8135-77E768ABE33E}">
      <dgm:prSet custT="1"/>
      <dgm:spPr/>
      <dgm:t>
        <a:bodyPr/>
        <a:lstStyle/>
        <a:p>
          <a:r>
            <a:rPr lang="en-US" sz="1800" dirty="0"/>
            <a:t>test data to return number of image that is ready to test in (</a:t>
          </a:r>
          <a:r>
            <a:rPr lang="en-US" sz="1800" dirty="0" err="1"/>
            <a:t>x_test</a:t>
          </a:r>
          <a:r>
            <a:rPr lang="en-US" sz="1800" dirty="0"/>
            <a:t> and </a:t>
          </a:r>
          <a:r>
            <a:rPr lang="en-US" sz="1800" dirty="0" err="1"/>
            <a:t>y_test</a:t>
          </a:r>
          <a:r>
            <a:rPr lang="en-US" sz="1800" dirty="0"/>
            <a:t>) </a:t>
          </a:r>
        </a:p>
      </dgm:t>
    </dgm:pt>
    <dgm:pt modelId="{86C437D8-8082-4E62-B11D-0EA20F955714}" type="parTrans" cxnId="{4408552D-827B-4A29-8C33-78382ADB786A}">
      <dgm:prSet/>
      <dgm:spPr/>
      <dgm:t>
        <a:bodyPr/>
        <a:lstStyle/>
        <a:p>
          <a:endParaRPr lang="en-US"/>
        </a:p>
      </dgm:t>
    </dgm:pt>
    <dgm:pt modelId="{75F0903C-1633-4BAB-805F-E2264DA6AB49}" type="sibTrans" cxnId="{4408552D-827B-4A29-8C33-78382ADB786A}">
      <dgm:prSet/>
      <dgm:spPr/>
      <dgm:t>
        <a:bodyPr/>
        <a:lstStyle/>
        <a:p>
          <a:endParaRPr lang="en-US"/>
        </a:p>
      </dgm:t>
    </dgm:pt>
    <dgm:pt modelId="{3E0F9E4E-7A21-446A-BE5A-692A900F06A0}">
      <dgm:prSet custT="1"/>
      <dgm:spPr/>
      <dgm:t>
        <a:bodyPr/>
        <a:lstStyle/>
        <a:p>
          <a:r>
            <a:rPr lang="en-US" sz="1800" dirty="0"/>
            <a:t>validation data to return number of image that is ready to validate in (</a:t>
          </a:r>
          <a:r>
            <a:rPr lang="en-US" sz="1800" dirty="0" err="1"/>
            <a:t>x_validation</a:t>
          </a:r>
          <a:r>
            <a:rPr lang="en-US" sz="1800" dirty="0"/>
            <a:t> and </a:t>
          </a:r>
          <a:r>
            <a:rPr lang="en-US" sz="1800" dirty="0" err="1"/>
            <a:t>y_validation</a:t>
          </a:r>
          <a:r>
            <a:rPr lang="en-US" sz="1800" dirty="0"/>
            <a:t>)</a:t>
          </a:r>
        </a:p>
      </dgm:t>
    </dgm:pt>
    <dgm:pt modelId="{0E379EBD-E688-4876-82F6-4D845587AE20}" type="parTrans" cxnId="{DCF47055-4949-4268-818F-E728789B20FC}">
      <dgm:prSet/>
      <dgm:spPr/>
      <dgm:t>
        <a:bodyPr/>
        <a:lstStyle/>
        <a:p>
          <a:endParaRPr lang="en-US"/>
        </a:p>
      </dgm:t>
    </dgm:pt>
    <dgm:pt modelId="{AB5840CA-AFFC-4F14-B2E5-2A2D42937EF4}" type="sibTrans" cxnId="{DCF47055-4949-4268-818F-E728789B20FC}">
      <dgm:prSet/>
      <dgm:spPr/>
      <dgm:t>
        <a:bodyPr/>
        <a:lstStyle/>
        <a:p>
          <a:endParaRPr lang="en-US"/>
        </a:p>
      </dgm:t>
    </dgm:pt>
    <dgm:pt modelId="{0CDFEDF1-866B-499E-8774-ED190EE5EB37}">
      <dgm:prSet custT="1"/>
      <dgm:spPr/>
      <dgm:t>
        <a:bodyPr/>
        <a:lstStyle/>
        <a:p>
          <a:r>
            <a:rPr lang="en-US" sz="1800" dirty="0"/>
            <a:t>train data to return number of image that is ready to train in (</a:t>
          </a:r>
          <a:r>
            <a:rPr lang="en-US" sz="1800" dirty="0" err="1"/>
            <a:t>x_train</a:t>
          </a:r>
          <a:r>
            <a:rPr lang="en-US" sz="1800" dirty="0"/>
            <a:t> and </a:t>
          </a:r>
          <a:r>
            <a:rPr lang="en-US" sz="1800" dirty="0" err="1"/>
            <a:t>y_train</a:t>
          </a:r>
          <a:r>
            <a:rPr lang="en-US" sz="1800" dirty="0"/>
            <a:t>) </a:t>
          </a:r>
        </a:p>
      </dgm:t>
    </dgm:pt>
    <dgm:pt modelId="{21B121E3-BB5D-4D95-BF4A-B956465190E6}" type="sibTrans" cxnId="{7DE9F728-2276-4227-A9DE-47335FD2531F}">
      <dgm:prSet/>
      <dgm:spPr/>
      <dgm:t>
        <a:bodyPr/>
        <a:lstStyle/>
        <a:p>
          <a:endParaRPr lang="en-US"/>
        </a:p>
      </dgm:t>
    </dgm:pt>
    <dgm:pt modelId="{7E8076C6-FB7B-4079-9A31-D4B248C5F700}" type="parTrans" cxnId="{7DE9F728-2276-4227-A9DE-47335FD2531F}">
      <dgm:prSet/>
      <dgm:spPr/>
      <dgm:t>
        <a:bodyPr/>
        <a:lstStyle/>
        <a:p>
          <a:endParaRPr lang="en-US"/>
        </a:p>
      </dgm:t>
    </dgm:pt>
    <dgm:pt modelId="{78CF4E0E-8317-46C4-B665-880D07BA0AF8}" type="pres">
      <dgm:prSet presAssocID="{50B35F84-5D87-4992-9358-1E69B8F047A3}" presName="linear" presStyleCnt="0">
        <dgm:presLayoutVars>
          <dgm:animLvl val="lvl"/>
          <dgm:resizeHandles val="exact"/>
        </dgm:presLayoutVars>
      </dgm:prSet>
      <dgm:spPr/>
    </dgm:pt>
    <dgm:pt modelId="{AC91767E-DC20-4858-9336-5D51889FE64D}" type="pres">
      <dgm:prSet presAssocID="{0CDFEDF1-866B-499E-8774-ED190EE5EB37}" presName="parentText" presStyleLbl="node1" presStyleIdx="0" presStyleCnt="3" custScaleX="95071" custScaleY="53890">
        <dgm:presLayoutVars>
          <dgm:chMax val="0"/>
          <dgm:bulletEnabled val="1"/>
        </dgm:presLayoutVars>
      </dgm:prSet>
      <dgm:spPr/>
    </dgm:pt>
    <dgm:pt modelId="{ED1463EE-E158-4F2C-850F-AE626E574B0D}" type="pres">
      <dgm:prSet presAssocID="{21B121E3-BB5D-4D95-BF4A-B956465190E6}" presName="spacer" presStyleCnt="0"/>
      <dgm:spPr/>
    </dgm:pt>
    <dgm:pt modelId="{35DD3344-6F42-48E3-A30C-7C606E334A9B}" type="pres">
      <dgm:prSet presAssocID="{2B10C283-4B88-4349-8135-77E768ABE33E}" presName="parentText" presStyleLbl="node1" presStyleIdx="1" presStyleCnt="3" custScaleX="95071" custScaleY="53890">
        <dgm:presLayoutVars>
          <dgm:chMax val="0"/>
          <dgm:bulletEnabled val="1"/>
        </dgm:presLayoutVars>
      </dgm:prSet>
      <dgm:spPr/>
    </dgm:pt>
    <dgm:pt modelId="{8164DC8F-E7F0-4274-B71B-5EAD0CEB8E84}" type="pres">
      <dgm:prSet presAssocID="{75F0903C-1633-4BAB-805F-E2264DA6AB49}" presName="spacer" presStyleCnt="0"/>
      <dgm:spPr/>
    </dgm:pt>
    <dgm:pt modelId="{9C62A978-AB42-40F7-9B39-359752382A8D}" type="pres">
      <dgm:prSet presAssocID="{3E0F9E4E-7A21-446A-BE5A-692A900F06A0}" presName="parentText" presStyleLbl="node1" presStyleIdx="2" presStyleCnt="3" custScaleX="95071" custScaleY="53890">
        <dgm:presLayoutVars>
          <dgm:chMax val="0"/>
          <dgm:bulletEnabled val="1"/>
        </dgm:presLayoutVars>
      </dgm:prSet>
      <dgm:spPr/>
    </dgm:pt>
  </dgm:ptLst>
  <dgm:cxnLst>
    <dgm:cxn modelId="{A01B241E-8ED6-46ED-9EB5-D80DC61B0856}" type="presOf" srcId="{2B10C283-4B88-4349-8135-77E768ABE33E}" destId="{35DD3344-6F42-48E3-A30C-7C606E334A9B}" srcOrd="0" destOrd="0" presId="urn:microsoft.com/office/officeart/2005/8/layout/vList2"/>
    <dgm:cxn modelId="{7DE9F728-2276-4227-A9DE-47335FD2531F}" srcId="{50B35F84-5D87-4992-9358-1E69B8F047A3}" destId="{0CDFEDF1-866B-499E-8774-ED190EE5EB37}" srcOrd="0" destOrd="0" parTransId="{7E8076C6-FB7B-4079-9A31-D4B248C5F700}" sibTransId="{21B121E3-BB5D-4D95-BF4A-B956465190E6}"/>
    <dgm:cxn modelId="{4408552D-827B-4A29-8C33-78382ADB786A}" srcId="{50B35F84-5D87-4992-9358-1E69B8F047A3}" destId="{2B10C283-4B88-4349-8135-77E768ABE33E}" srcOrd="1" destOrd="0" parTransId="{86C437D8-8082-4E62-B11D-0EA20F955714}" sibTransId="{75F0903C-1633-4BAB-805F-E2264DA6AB49}"/>
    <dgm:cxn modelId="{4078AA5D-E7CA-4A13-9C1D-B76C8778AF7F}" type="presOf" srcId="{3E0F9E4E-7A21-446A-BE5A-692A900F06A0}" destId="{9C62A978-AB42-40F7-9B39-359752382A8D}" srcOrd="0" destOrd="0" presId="urn:microsoft.com/office/officeart/2005/8/layout/vList2"/>
    <dgm:cxn modelId="{DCF47055-4949-4268-818F-E728789B20FC}" srcId="{50B35F84-5D87-4992-9358-1E69B8F047A3}" destId="{3E0F9E4E-7A21-446A-BE5A-692A900F06A0}" srcOrd="2" destOrd="0" parTransId="{0E379EBD-E688-4876-82F6-4D845587AE20}" sibTransId="{AB5840CA-AFFC-4F14-B2E5-2A2D42937EF4}"/>
    <dgm:cxn modelId="{B548A976-3255-4FF3-8B76-CC257A2B3014}" type="presOf" srcId="{50B35F84-5D87-4992-9358-1E69B8F047A3}" destId="{78CF4E0E-8317-46C4-B665-880D07BA0AF8}" srcOrd="0" destOrd="0" presId="urn:microsoft.com/office/officeart/2005/8/layout/vList2"/>
    <dgm:cxn modelId="{B0C5C29D-4F46-43FE-AE87-148E1FA6FF62}" type="presOf" srcId="{0CDFEDF1-866B-499E-8774-ED190EE5EB37}" destId="{AC91767E-DC20-4858-9336-5D51889FE64D}" srcOrd="0" destOrd="0" presId="urn:microsoft.com/office/officeart/2005/8/layout/vList2"/>
    <dgm:cxn modelId="{0DB5E609-A7B1-4262-971F-AA289EE075CB}" type="presParOf" srcId="{78CF4E0E-8317-46C4-B665-880D07BA0AF8}" destId="{AC91767E-DC20-4858-9336-5D51889FE64D}" srcOrd="0" destOrd="0" presId="urn:microsoft.com/office/officeart/2005/8/layout/vList2"/>
    <dgm:cxn modelId="{3B13AE5F-DAB1-4D11-A4EB-EFB698C31E61}" type="presParOf" srcId="{78CF4E0E-8317-46C4-B665-880D07BA0AF8}" destId="{ED1463EE-E158-4F2C-850F-AE626E574B0D}" srcOrd="1" destOrd="0" presId="urn:microsoft.com/office/officeart/2005/8/layout/vList2"/>
    <dgm:cxn modelId="{EC88C4AE-F226-4081-9D80-89F001B4263E}" type="presParOf" srcId="{78CF4E0E-8317-46C4-B665-880D07BA0AF8}" destId="{35DD3344-6F42-48E3-A30C-7C606E334A9B}" srcOrd="2" destOrd="0" presId="urn:microsoft.com/office/officeart/2005/8/layout/vList2"/>
    <dgm:cxn modelId="{3F5D317A-AB59-4A30-864A-E522B7DE5781}" type="presParOf" srcId="{78CF4E0E-8317-46C4-B665-880D07BA0AF8}" destId="{8164DC8F-E7F0-4274-B71B-5EAD0CEB8E84}" srcOrd="3" destOrd="0" presId="urn:microsoft.com/office/officeart/2005/8/layout/vList2"/>
    <dgm:cxn modelId="{4FDC45D0-BBF0-4673-8342-5300DF25ED7C}" type="presParOf" srcId="{78CF4E0E-8317-46C4-B665-880D07BA0AF8}" destId="{9C62A978-AB42-40F7-9B39-359752382A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03F35-B1D2-47DD-9C7D-6E7A813DE1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539603-8024-417E-8478-9C9A4B9D96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Then we fit the model to run it on the dataset</a:t>
          </a:r>
        </a:p>
      </dgm:t>
    </dgm:pt>
    <dgm:pt modelId="{76072DBF-A5D5-45B8-A0CF-51A45301C802}" type="parTrans" cxnId="{A427BC85-FD5D-4486-9414-62D5ECF9048A}">
      <dgm:prSet/>
      <dgm:spPr/>
      <dgm:t>
        <a:bodyPr/>
        <a:lstStyle/>
        <a:p>
          <a:endParaRPr lang="en-US"/>
        </a:p>
      </dgm:t>
    </dgm:pt>
    <dgm:pt modelId="{B28CAB39-0B2A-4E30-B3AB-39F7955759E8}" type="sibTrans" cxnId="{A427BC85-FD5D-4486-9414-62D5ECF9048A}">
      <dgm:prSet/>
      <dgm:spPr/>
      <dgm:t>
        <a:bodyPr/>
        <a:lstStyle/>
        <a:p>
          <a:endParaRPr lang="en-US"/>
        </a:p>
      </dgm:t>
    </dgm:pt>
    <dgm:pt modelId="{F43AC757-631B-46AC-9587-3B3647BF3A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put the specific parameters to model to reach the highest accuracy by using train and validation </a:t>
          </a:r>
        </a:p>
      </dgm:t>
    </dgm:pt>
    <dgm:pt modelId="{042FCFAB-6898-49DA-A1D2-1DD0DFEF3125}" type="parTrans" cxnId="{BBCE45F0-7753-41A0-8853-73399A6C7B7B}">
      <dgm:prSet/>
      <dgm:spPr/>
      <dgm:t>
        <a:bodyPr/>
        <a:lstStyle/>
        <a:p>
          <a:endParaRPr lang="en-US"/>
        </a:p>
      </dgm:t>
    </dgm:pt>
    <dgm:pt modelId="{CD0A93F5-326A-44BE-92CF-CBDE37E258BF}" type="sibTrans" cxnId="{BBCE45F0-7753-41A0-8853-73399A6C7B7B}">
      <dgm:prSet/>
      <dgm:spPr/>
      <dgm:t>
        <a:bodyPr/>
        <a:lstStyle/>
        <a:p>
          <a:endParaRPr lang="en-US"/>
        </a:p>
      </dgm:t>
    </dgm:pt>
    <dgm:pt modelId="{9A181725-ADC5-4D91-9058-8905F60EF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we run the model, the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accuracy is 93% </a:t>
          </a:r>
        </a:p>
      </dgm:t>
    </dgm:pt>
    <dgm:pt modelId="{518A2A25-7285-48FA-9D47-D5B9E4E4AC5B}" type="parTrans" cxnId="{BD6EA46E-56E9-4435-8856-43FA1F1C4D20}">
      <dgm:prSet/>
      <dgm:spPr/>
      <dgm:t>
        <a:bodyPr/>
        <a:lstStyle/>
        <a:p>
          <a:endParaRPr lang="en-US"/>
        </a:p>
      </dgm:t>
    </dgm:pt>
    <dgm:pt modelId="{93561537-FED3-4AA6-B7F3-F7CCF8D2DAD3}" type="sibTrans" cxnId="{BD6EA46E-56E9-4435-8856-43FA1F1C4D20}">
      <dgm:prSet/>
      <dgm:spPr/>
      <dgm:t>
        <a:bodyPr/>
        <a:lstStyle/>
        <a:p>
          <a:endParaRPr lang="en-US"/>
        </a:p>
      </dgm:t>
    </dgm:pt>
    <dgm:pt modelId="{ABCF8D1B-1306-48BE-BB7C-240A7D938379}" type="pres">
      <dgm:prSet presAssocID="{3D803F35-B1D2-47DD-9C7D-6E7A813DE1B6}" presName="root" presStyleCnt="0">
        <dgm:presLayoutVars>
          <dgm:dir/>
          <dgm:resizeHandles val="exact"/>
        </dgm:presLayoutVars>
      </dgm:prSet>
      <dgm:spPr/>
    </dgm:pt>
    <dgm:pt modelId="{204642D6-FA4D-492C-98A0-B605353C856F}" type="pres">
      <dgm:prSet presAssocID="{D9539603-8024-417E-8478-9C9A4B9D969E}" presName="compNode" presStyleCnt="0"/>
      <dgm:spPr/>
    </dgm:pt>
    <dgm:pt modelId="{1209C5AB-6797-4CF6-B58D-FC15D78071C1}" type="pres">
      <dgm:prSet presAssocID="{D9539603-8024-417E-8478-9C9A4B9D969E}" presName="bgRect" presStyleLbl="bgShp" presStyleIdx="0" presStyleCnt="3"/>
      <dgm:spPr/>
    </dgm:pt>
    <dgm:pt modelId="{68C3B41A-2A77-4668-8E8B-05868440CF31}" type="pres">
      <dgm:prSet presAssocID="{D9539603-8024-417E-8478-9C9A4B9D96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BB0C4F7-FDC9-44CA-97E1-B27C8E21AF04}" type="pres">
      <dgm:prSet presAssocID="{D9539603-8024-417E-8478-9C9A4B9D969E}" presName="spaceRect" presStyleCnt="0"/>
      <dgm:spPr/>
    </dgm:pt>
    <dgm:pt modelId="{1678B114-20D9-406D-BE30-ED472314A18E}" type="pres">
      <dgm:prSet presAssocID="{D9539603-8024-417E-8478-9C9A4B9D969E}" presName="parTx" presStyleLbl="revTx" presStyleIdx="0" presStyleCnt="3">
        <dgm:presLayoutVars>
          <dgm:chMax val="0"/>
          <dgm:chPref val="0"/>
        </dgm:presLayoutVars>
      </dgm:prSet>
      <dgm:spPr/>
    </dgm:pt>
    <dgm:pt modelId="{A350C0E7-78FA-44ED-9544-071C858789E1}" type="pres">
      <dgm:prSet presAssocID="{B28CAB39-0B2A-4E30-B3AB-39F7955759E8}" presName="sibTrans" presStyleCnt="0"/>
      <dgm:spPr/>
    </dgm:pt>
    <dgm:pt modelId="{A5DEE7DD-6BDD-4DA5-9008-EFAF30DE7DBA}" type="pres">
      <dgm:prSet presAssocID="{F43AC757-631B-46AC-9587-3B3647BF3A28}" presName="compNode" presStyleCnt="0"/>
      <dgm:spPr/>
    </dgm:pt>
    <dgm:pt modelId="{754D8537-481F-4A1F-9EA1-FFD2A8175FC2}" type="pres">
      <dgm:prSet presAssocID="{F43AC757-631B-46AC-9587-3B3647BF3A28}" presName="bgRect" presStyleLbl="bgShp" presStyleIdx="1" presStyleCnt="3"/>
      <dgm:spPr/>
    </dgm:pt>
    <dgm:pt modelId="{E9823CBA-E366-48A0-A139-7657E50D4ADC}" type="pres">
      <dgm:prSet presAssocID="{F43AC757-631B-46AC-9587-3B3647BF3A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9337E44-BF36-4F28-AD40-5B3719ADACE0}" type="pres">
      <dgm:prSet presAssocID="{F43AC757-631B-46AC-9587-3B3647BF3A28}" presName="spaceRect" presStyleCnt="0"/>
      <dgm:spPr/>
    </dgm:pt>
    <dgm:pt modelId="{A7D9163D-4752-4713-9B55-D66EED6038DA}" type="pres">
      <dgm:prSet presAssocID="{F43AC757-631B-46AC-9587-3B3647BF3A28}" presName="parTx" presStyleLbl="revTx" presStyleIdx="1" presStyleCnt="3">
        <dgm:presLayoutVars>
          <dgm:chMax val="0"/>
          <dgm:chPref val="0"/>
        </dgm:presLayoutVars>
      </dgm:prSet>
      <dgm:spPr/>
    </dgm:pt>
    <dgm:pt modelId="{9D9A4ACC-89AB-416F-A0A4-55FE3383E4E2}" type="pres">
      <dgm:prSet presAssocID="{CD0A93F5-326A-44BE-92CF-CBDE37E258BF}" presName="sibTrans" presStyleCnt="0"/>
      <dgm:spPr/>
    </dgm:pt>
    <dgm:pt modelId="{D2128D31-200D-43D2-92B6-7560D9B4B14F}" type="pres">
      <dgm:prSet presAssocID="{9A181725-ADC5-4D91-9058-8905F60EFCCB}" presName="compNode" presStyleCnt="0"/>
      <dgm:spPr/>
    </dgm:pt>
    <dgm:pt modelId="{5AC6CDCD-588A-48A8-89DA-C6DFBDBA317B}" type="pres">
      <dgm:prSet presAssocID="{9A181725-ADC5-4D91-9058-8905F60EFCCB}" presName="bgRect" presStyleLbl="bgShp" presStyleIdx="2" presStyleCnt="3"/>
      <dgm:spPr/>
    </dgm:pt>
    <dgm:pt modelId="{7A3732E2-B883-4998-8F7E-8A97C3DE8DEF}" type="pres">
      <dgm:prSet presAssocID="{9A181725-ADC5-4D91-9058-8905F60EFC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F988FF8-11A7-4B72-92BA-B6CA4BE79AC3}" type="pres">
      <dgm:prSet presAssocID="{9A181725-ADC5-4D91-9058-8905F60EFCCB}" presName="spaceRect" presStyleCnt="0"/>
      <dgm:spPr/>
    </dgm:pt>
    <dgm:pt modelId="{4BEB74D5-3CB3-4113-9F6F-8B693D7A8E47}" type="pres">
      <dgm:prSet presAssocID="{9A181725-ADC5-4D91-9058-8905F60EFC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9F07018-D754-451B-81E0-557029D6201D}" type="presOf" srcId="{9A181725-ADC5-4D91-9058-8905F60EFCCB}" destId="{4BEB74D5-3CB3-4113-9F6F-8B693D7A8E47}" srcOrd="0" destOrd="0" presId="urn:microsoft.com/office/officeart/2018/2/layout/IconVerticalSolidList"/>
    <dgm:cxn modelId="{0C66BB36-3005-4F86-BF18-C7DE93C3A18C}" type="presOf" srcId="{F43AC757-631B-46AC-9587-3B3647BF3A28}" destId="{A7D9163D-4752-4713-9B55-D66EED6038DA}" srcOrd="0" destOrd="0" presId="urn:microsoft.com/office/officeart/2018/2/layout/IconVerticalSolidList"/>
    <dgm:cxn modelId="{BD6EA46E-56E9-4435-8856-43FA1F1C4D20}" srcId="{3D803F35-B1D2-47DD-9C7D-6E7A813DE1B6}" destId="{9A181725-ADC5-4D91-9058-8905F60EFCCB}" srcOrd="2" destOrd="0" parTransId="{518A2A25-7285-48FA-9D47-D5B9E4E4AC5B}" sibTransId="{93561537-FED3-4AA6-B7F3-F7CCF8D2DAD3}"/>
    <dgm:cxn modelId="{A427BC85-FD5D-4486-9414-62D5ECF9048A}" srcId="{3D803F35-B1D2-47DD-9C7D-6E7A813DE1B6}" destId="{D9539603-8024-417E-8478-9C9A4B9D969E}" srcOrd="0" destOrd="0" parTransId="{76072DBF-A5D5-45B8-A0CF-51A45301C802}" sibTransId="{B28CAB39-0B2A-4E30-B3AB-39F7955759E8}"/>
    <dgm:cxn modelId="{61D81BDA-BFA5-4A5C-B346-1CAC2C62673F}" type="presOf" srcId="{D9539603-8024-417E-8478-9C9A4B9D969E}" destId="{1678B114-20D9-406D-BE30-ED472314A18E}" srcOrd="0" destOrd="0" presId="urn:microsoft.com/office/officeart/2018/2/layout/IconVerticalSolidList"/>
    <dgm:cxn modelId="{D62A80EF-25F4-4C19-B189-6E29BCEEB595}" type="presOf" srcId="{3D803F35-B1D2-47DD-9C7D-6E7A813DE1B6}" destId="{ABCF8D1B-1306-48BE-BB7C-240A7D938379}" srcOrd="0" destOrd="0" presId="urn:microsoft.com/office/officeart/2018/2/layout/IconVerticalSolidList"/>
    <dgm:cxn modelId="{BBCE45F0-7753-41A0-8853-73399A6C7B7B}" srcId="{3D803F35-B1D2-47DD-9C7D-6E7A813DE1B6}" destId="{F43AC757-631B-46AC-9587-3B3647BF3A28}" srcOrd="1" destOrd="0" parTransId="{042FCFAB-6898-49DA-A1D2-1DD0DFEF3125}" sibTransId="{CD0A93F5-326A-44BE-92CF-CBDE37E258BF}"/>
    <dgm:cxn modelId="{00709870-E236-4021-A1E1-10620575A605}" type="presParOf" srcId="{ABCF8D1B-1306-48BE-BB7C-240A7D938379}" destId="{204642D6-FA4D-492C-98A0-B605353C856F}" srcOrd="0" destOrd="0" presId="urn:microsoft.com/office/officeart/2018/2/layout/IconVerticalSolidList"/>
    <dgm:cxn modelId="{5CC3A212-FE58-4F60-8988-112D64CB7A4F}" type="presParOf" srcId="{204642D6-FA4D-492C-98A0-B605353C856F}" destId="{1209C5AB-6797-4CF6-B58D-FC15D78071C1}" srcOrd="0" destOrd="0" presId="urn:microsoft.com/office/officeart/2018/2/layout/IconVerticalSolidList"/>
    <dgm:cxn modelId="{2AC2E541-BA0A-49F5-92DB-03C9656BDE2E}" type="presParOf" srcId="{204642D6-FA4D-492C-98A0-B605353C856F}" destId="{68C3B41A-2A77-4668-8E8B-05868440CF31}" srcOrd="1" destOrd="0" presId="urn:microsoft.com/office/officeart/2018/2/layout/IconVerticalSolidList"/>
    <dgm:cxn modelId="{28B2CA84-7DE9-40ED-B3DF-59DAD940A59C}" type="presParOf" srcId="{204642D6-FA4D-492C-98A0-B605353C856F}" destId="{DBB0C4F7-FDC9-44CA-97E1-B27C8E21AF04}" srcOrd="2" destOrd="0" presId="urn:microsoft.com/office/officeart/2018/2/layout/IconVerticalSolidList"/>
    <dgm:cxn modelId="{41A8D483-CE73-4C29-BADF-132578C148D1}" type="presParOf" srcId="{204642D6-FA4D-492C-98A0-B605353C856F}" destId="{1678B114-20D9-406D-BE30-ED472314A18E}" srcOrd="3" destOrd="0" presId="urn:microsoft.com/office/officeart/2018/2/layout/IconVerticalSolidList"/>
    <dgm:cxn modelId="{A9708FD2-D1AE-4F2D-915E-3C791692392D}" type="presParOf" srcId="{ABCF8D1B-1306-48BE-BB7C-240A7D938379}" destId="{A350C0E7-78FA-44ED-9544-071C858789E1}" srcOrd="1" destOrd="0" presId="urn:microsoft.com/office/officeart/2018/2/layout/IconVerticalSolidList"/>
    <dgm:cxn modelId="{5E92E9A0-0AEC-427F-9672-5B1D4683A07E}" type="presParOf" srcId="{ABCF8D1B-1306-48BE-BB7C-240A7D938379}" destId="{A5DEE7DD-6BDD-4DA5-9008-EFAF30DE7DBA}" srcOrd="2" destOrd="0" presId="urn:microsoft.com/office/officeart/2018/2/layout/IconVerticalSolidList"/>
    <dgm:cxn modelId="{1A72662F-6E29-4D56-A367-F6D36E196EDC}" type="presParOf" srcId="{A5DEE7DD-6BDD-4DA5-9008-EFAF30DE7DBA}" destId="{754D8537-481F-4A1F-9EA1-FFD2A8175FC2}" srcOrd="0" destOrd="0" presId="urn:microsoft.com/office/officeart/2018/2/layout/IconVerticalSolidList"/>
    <dgm:cxn modelId="{EBB26068-81E3-42FE-B79C-906E665D4969}" type="presParOf" srcId="{A5DEE7DD-6BDD-4DA5-9008-EFAF30DE7DBA}" destId="{E9823CBA-E366-48A0-A139-7657E50D4ADC}" srcOrd="1" destOrd="0" presId="urn:microsoft.com/office/officeart/2018/2/layout/IconVerticalSolidList"/>
    <dgm:cxn modelId="{00B5463C-FB24-460A-9539-EEF662480293}" type="presParOf" srcId="{A5DEE7DD-6BDD-4DA5-9008-EFAF30DE7DBA}" destId="{39337E44-BF36-4F28-AD40-5B3719ADACE0}" srcOrd="2" destOrd="0" presId="urn:microsoft.com/office/officeart/2018/2/layout/IconVerticalSolidList"/>
    <dgm:cxn modelId="{B7E6486A-57FF-4623-8F5B-3FB0098180F8}" type="presParOf" srcId="{A5DEE7DD-6BDD-4DA5-9008-EFAF30DE7DBA}" destId="{A7D9163D-4752-4713-9B55-D66EED6038DA}" srcOrd="3" destOrd="0" presId="urn:microsoft.com/office/officeart/2018/2/layout/IconVerticalSolidList"/>
    <dgm:cxn modelId="{D6AA1B00-03EA-4060-B573-C359FB23161A}" type="presParOf" srcId="{ABCF8D1B-1306-48BE-BB7C-240A7D938379}" destId="{9D9A4ACC-89AB-416F-A0A4-55FE3383E4E2}" srcOrd="3" destOrd="0" presId="urn:microsoft.com/office/officeart/2018/2/layout/IconVerticalSolidList"/>
    <dgm:cxn modelId="{4CA5A3DA-02E5-48C1-B1E5-655A19C16BDE}" type="presParOf" srcId="{ABCF8D1B-1306-48BE-BB7C-240A7D938379}" destId="{D2128D31-200D-43D2-92B6-7560D9B4B14F}" srcOrd="4" destOrd="0" presId="urn:microsoft.com/office/officeart/2018/2/layout/IconVerticalSolidList"/>
    <dgm:cxn modelId="{1E547845-E3AF-40E7-B5B6-EF8F37B879A8}" type="presParOf" srcId="{D2128D31-200D-43D2-92B6-7560D9B4B14F}" destId="{5AC6CDCD-588A-48A8-89DA-C6DFBDBA317B}" srcOrd="0" destOrd="0" presId="urn:microsoft.com/office/officeart/2018/2/layout/IconVerticalSolidList"/>
    <dgm:cxn modelId="{5AA83E48-269E-42D7-A876-9D8B1C75000C}" type="presParOf" srcId="{D2128D31-200D-43D2-92B6-7560D9B4B14F}" destId="{7A3732E2-B883-4998-8F7E-8A97C3DE8DEF}" srcOrd="1" destOrd="0" presId="urn:microsoft.com/office/officeart/2018/2/layout/IconVerticalSolidList"/>
    <dgm:cxn modelId="{6A5D91BD-886F-4344-880A-CE53EE1A987B}" type="presParOf" srcId="{D2128D31-200D-43D2-92B6-7560D9B4B14F}" destId="{DF988FF8-11A7-4B72-92BA-B6CA4BE79AC3}" srcOrd="2" destOrd="0" presId="urn:microsoft.com/office/officeart/2018/2/layout/IconVerticalSolidList"/>
    <dgm:cxn modelId="{676050D5-FF77-4F52-86E3-A2EFADD7E618}" type="presParOf" srcId="{D2128D31-200D-43D2-92B6-7560D9B4B14F}" destId="{4BEB74D5-3CB3-4113-9F6F-8B693D7A8E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1767E-DC20-4858-9336-5D51889FE64D}">
      <dsp:nvSpPr>
        <dsp:cNvPr id="0" name=""/>
        <dsp:cNvSpPr/>
      </dsp:nvSpPr>
      <dsp:spPr>
        <a:xfrm>
          <a:off x="137034" y="310448"/>
          <a:ext cx="5286261" cy="6456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data to return number of image that is ready to train in (</a:t>
          </a:r>
          <a:r>
            <a:rPr lang="en-US" sz="1800" kern="1200" dirty="0" err="1"/>
            <a:t>x_train</a:t>
          </a:r>
          <a:r>
            <a:rPr lang="en-US" sz="1800" kern="1200" dirty="0"/>
            <a:t> and </a:t>
          </a:r>
          <a:r>
            <a:rPr lang="en-US" sz="1800" kern="1200" dirty="0" err="1"/>
            <a:t>y_train</a:t>
          </a:r>
          <a:r>
            <a:rPr lang="en-US" sz="1800" kern="1200" dirty="0"/>
            <a:t>) </a:t>
          </a:r>
        </a:p>
      </dsp:txBody>
      <dsp:txXfrm>
        <a:off x="168552" y="341966"/>
        <a:ext cx="5223225" cy="582609"/>
      </dsp:txXfrm>
    </dsp:sp>
    <dsp:sp modelId="{35DD3344-6F42-48E3-A30C-7C606E334A9B}">
      <dsp:nvSpPr>
        <dsp:cNvPr id="0" name=""/>
        <dsp:cNvSpPr/>
      </dsp:nvSpPr>
      <dsp:spPr>
        <a:xfrm>
          <a:off x="137034" y="1140413"/>
          <a:ext cx="5286261" cy="64564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data to return number of image that is ready to test in (</a:t>
          </a:r>
          <a:r>
            <a:rPr lang="en-US" sz="1800" kern="1200" dirty="0" err="1"/>
            <a:t>x_test</a:t>
          </a:r>
          <a:r>
            <a:rPr lang="en-US" sz="1800" kern="1200" dirty="0"/>
            <a:t> and </a:t>
          </a:r>
          <a:r>
            <a:rPr lang="en-US" sz="1800" kern="1200" dirty="0" err="1"/>
            <a:t>y_test</a:t>
          </a:r>
          <a:r>
            <a:rPr lang="en-US" sz="1800" kern="1200" dirty="0"/>
            <a:t>) </a:t>
          </a:r>
        </a:p>
      </dsp:txBody>
      <dsp:txXfrm>
        <a:off x="168552" y="1171931"/>
        <a:ext cx="5223225" cy="582609"/>
      </dsp:txXfrm>
    </dsp:sp>
    <dsp:sp modelId="{9C62A978-AB42-40F7-9B39-359752382A8D}">
      <dsp:nvSpPr>
        <dsp:cNvPr id="0" name=""/>
        <dsp:cNvSpPr/>
      </dsp:nvSpPr>
      <dsp:spPr>
        <a:xfrm>
          <a:off x="137034" y="1970379"/>
          <a:ext cx="5286261" cy="64564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validation data to return number of image that is ready to validate in (</a:t>
          </a:r>
          <a:r>
            <a:rPr lang="en-US" sz="1800" kern="1200" dirty="0" err="1"/>
            <a:t>x_validation</a:t>
          </a:r>
          <a:r>
            <a:rPr lang="en-US" sz="1800" kern="1200" dirty="0"/>
            <a:t> and </a:t>
          </a:r>
          <a:r>
            <a:rPr lang="en-US" sz="1800" kern="1200" dirty="0" err="1"/>
            <a:t>y_validation</a:t>
          </a:r>
          <a:r>
            <a:rPr lang="en-US" sz="1800" kern="1200" dirty="0"/>
            <a:t>)</a:t>
          </a:r>
        </a:p>
      </dsp:txBody>
      <dsp:txXfrm>
        <a:off x="168552" y="2001897"/>
        <a:ext cx="5223225" cy="582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9C5AB-6797-4CF6-B58D-FC15D78071C1}">
      <dsp:nvSpPr>
        <dsp:cNvPr id="0" name=""/>
        <dsp:cNvSpPr/>
      </dsp:nvSpPr>
      <dsp:spPr>
        <a:xfrm>
          <a:off x="0" y="477"/>
          <a:ext cx="5816362" cy="1116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3B41A-2A77-4668-8E8B-05868440CF31}">
      <dsp:nvSpPr>
        <dsp:cNvPr id="0" name=""/>
        <dsp:cNvSpPr/>
      </dsp:nvSpPr>
      <dsp:spPr>
        <a:xfrm>
          <a:off x="337731" y="251682"/>
          <a:ext cx="614056" cy="614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8B114-20D9-406D-BE30-ED472314A18E}">
      <dsp:nvSpPr>
        <dsp:cNvPr id="0" name=""/>
        <dsp:cNvSpPr/>
      </dsp:nvSpPr>
      <dsp:spPr>
        <a:xfrm>
          <a:off x="1289518" y="477"/>
          <a:ext cx="4526843" cy="11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Then we fit the model to run it on the dataset</a:t>
          </a:r>
        </a:p>
      </dsp:txBody>
      <dsp:txXfrm>
        <a:off x="1289518" y="477"/>
        <a:ext cx="4526843" cy="1116466"/>
      </dsp:txXfrm>
    </dsp:sp>
    <dsp:sp modelId="{754D8537-481F-4A1F-9EA1-FFD2A8175FC2}">
      <dsp:nvSpPr>
        <dsp:cNvPr id="0" name=""/>
        <dsp:cNvSpPr/>
      </dsp:nvSpPr>
      <dsp:spPr>
        <a:xfrm>
          <a:off x="0" y="1396060"/>
          <a:ext cx="5816362" cy="1116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23CBA-E366-48A0-A139-7657E50D4ADC}">
      <dsp:nvSpPr>
        <dsp:cNvPr id="0" name=""/>
        <dsp:cNvSpPr/>
      </dsp:nvSpPr>
      <dsp:spPr>
        <a:xfrm>
          <a:off x="337731" y="1647265"/>
          <a:ext cx="614056" cy="614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9163D-4752-4713-9B55-D66EED6038DA}">
      <dsp:nvSpPr>
        <dsp:cNvPr id="0" name=""/>
        <dsp:cNvSpPr/>
      </dsp:nvSpPr>
      <dsp:spPr>
        <a:xfrm>
          <a:off x="1289518" y="1396060"/>
          <a:ext cx="4526843" cy="11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put the specific parameters to model to reach the highest accuracy by using train and validation </a:t>
          </a:r>
        </a:p>
      </dsp:txBody>
      <dsp:txXfrm>
        <a:off x="1289518" y="1396060"/>
        <a:ext cx="4526843" cy="1116466"/>
      </dsp:txXfrm>
    </dsp:sp>
    <dsp:sp modelId="{5AC6CDCD-588A-48A8-89DA-C6DFBDBA317B}">
      <dsp:nvSpPr>
        <dsp:cNvPr id="0" name=""/>
        <dsp:cNvSpPr/>
      </dsp:nvSpPr>
      <dsp:spPr>
        <a:xfrm>
          <a:off x="0" y="2791643"/>
          <a:ext cx="5816362" cy="1116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732E2-B883-4998-8F7E-8A97C3DE8DEF}">
      <dsp:nvSpPr>
        <dsp:cNvPr id="0" name=""/>
        <dsp:cNvSpPr/>
      </dsp:nvSpPr>
      <dsp:spPr>
        <a:xfrm>
          <a:off x="337731" y="3042848"/>
          <a:ext cx="614056" cy="614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B74D5-3CB3-4113-9F6F-8B693D7A8E47}">
      <dsp:nvSpPr>
        <dsp:cNvPr id="0" name=""/>
        <dsp:cNvSpPr/>
      </dsp:nvSpPr>
      <dsp:spPr>
        <a:xfrm>
          <a:off x="1289518" y="2791643"/>
          <a:ext cx="4526843" cy="11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we run the model, the </a:t>
          </a:r>
          <a:r>
            <a:rPr lang="en-US" sz="1800" kern="1200" dirty="0">
              <a:solidFill>
                <a:schemeClr val="accent6">
                  <a:lumMod val="75000"/>
                </a:schemeClr>
              </a:solidFill>
            </a:rPr>
            <a:t>accuracy is 93% </a:t>
          </a:r>
        </a:p>
      </dsp:txBody>
      <dsp:txXfrm>
        <a:off x="1289518" y="2791643"/>
        <a:ext cx="4526843" cy="111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17F8-EAE1-7E84-5238-17836CDB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6C3D9-77C8-820A-5731-C52BD1445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BC44-3ACD-993D-87E3-774A40C2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FE6F-1060-D293-EA60-CD44A940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DD70-DB36-33FE-DE90-723C898A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5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E573-2D70-72C3-9119-1C79A742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253C-5B1D-2CEC-5F1A-EE7371B8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F398-EC22-8448-D834-8C7DD934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5FCE-5B45-A360-5C2F-3C6A8DE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1CA8-D2A9-C14C-EFDF-90473D1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9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D6CC6-763D-22D8-0F19-3B0778DF5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0CAC2-48BF-9428-D20F-6DB664D5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C6AA-504E-C415-E6E0-B2F720DC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B5D4-2F18-D76B-E13B-23A99A87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072A-C9FA-2D36-0973-BF4A0C30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381C-AC73-7CAD-8CFA-03B37D5F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7082-250C-28E7-0028-8923E72B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9265-4E83-D497-39E8-09640402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FE09-F52B-E1C3-67EB-E2C1F4B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2190-D21D-9836-BD3C-8E7DD7FF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F87-94D7-305B-AFEE-136D1348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98D5C-C4D2-4D33-D470-2974591B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3A21-DBEC-7A7E-461B-A54BCFE0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DF01-775A-E439-016A-8C1B369C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920D-9B49-1E5A-57A0-2D570FF7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6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B795-8B10-8278-544E-F75B24B7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F417-70D1-5FE0-5AF3-6F0C26427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51C3F-7971-2151-0748-D79AF2693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B5876-D439-C617-F1E6-AEDC351A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9D9D-3950-EDA6-DB0F-9380D045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FB13B-B300-C639-2240-82BD19FC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1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EB5C-6E8A-5C4C-4821-02B8D278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2BD02-2D24-6344-7BA9-53252796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E7C87-4A7F-FDF2-05AB-18734E69C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0DADC-E9E4-F15F-B044-BEEB4B51D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AA0CF-CB73-B4A7-E6F5-028A25141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ED475-CFF9-EEC1-EDCD-67E11A7F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AFDFE-E187-141D-D351-A09DF4D3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545A-0BA6-8310-42B7-4D710EA8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3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CF9-0642-9512-1B8E-94E922B9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D182-0CE5-D3C7-168A-CFF520AA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55846-B906-6951-E4DF-AC60705C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1C028-7FCB-3D58-BE2A-8ACE03A2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38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F321C-8348-85BA-6A1D-2794B216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7727C-0E6E-6090-CCD0-100C9F62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571C-3C44-7043-B4E6-C88B236D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6828-9096-AAF5-13DB-3C4D4673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36ED-2C3B-E4D2-D80A-911070FC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B4318-EC7A-0618-1ABE-76DB398C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7E8BD-AE68-62DF-6CC7-DFF239E4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4C7C5-037E-401A-3EB1-BF2600C3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413E1-6B87-F949-2087-DC411415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6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27E3-959B-4EF0-3959-7823D6A9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0554B-872C-A68A-AFC6-FB4874B1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0CBB-D2B5-D908-E913-7BE85B59D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30806-3FA2-3ACC-ED39-677D7BC1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C1009-2DCF-3279-60E6-6EF2BA28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98F67-5C57-E146-B21E-3B0BF28D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5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F48A1-262E-4E18-6A90-B1325C67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7468-33C7-D5B0-FF32-40F497C5C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C833C-BE8F-7857-7F07-F429E945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C28C-CC9B-4A54-A83C-9B8CC3C36BFC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C94D-A154-B00E-4602-AF2FBB3B6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3360-22AD-43BD-300D-466733B9C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91C7-4BFD-412A-B847-5E6851D8F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2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4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Greenlight on traffic light">
            <a:extLst>
              <a:ext uri="{FF2B5EF4-FFF2-40B4-BE49-F238E27FC236}">
                <a16:creationId xmlns:a16="http://schemas.microsoft.com/office/drawing/2014/main" id="{939FDE84-510A-1C6B-24B5-365608985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1A099-718A-2DAC-4E1B-24E27A15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/>
              <a:t>Traffic Signs</a:t>
            </a:r>
          </a:p>
        </p:txBody>
      </p:sp>
      <p:sp>
        <p:nvSpPr>
          <p:cNvPr id="38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17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1. in </a:t>
            </a:r>
            <a:r>
              <a:rPr lang="en-US" sz="1900" dirty="0" err="1"/>
              <a:t>y_train</a:t>
            </a:r>
            <a:r>
              <a:rPr lang="en-US" sz="1900" dirty="0"/>
              <a:t> and validation we will use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library </a:t>
            </a:r>
            <a:r>
              <a:rPr lang="en-US" sz="1900" dirty="0" err="1"/>
              <a:t>to_categorical</a:t>
            </a:r>
            <a:r>
              <a:rPr lang="en-US" sz="1900" dirty="0"/>
              <a:t> to turn column to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vector by give it column name and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number of classes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2. in </a:t>
            </a:r>
            <a:r>
              <a:rPr lang="en-US" sz="1900" dirty="0" err="1"/>
              <a:t>x_train</a:t>
            </a:r>
            <a:r>
              <a:rPr lang="en-US" sz="1900" dirty="0"/>
              <a:t> and validation we will use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transpose to moving rows data to columns and columns data to rows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3. when we finished , we made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multiplication to make it in one data to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enter it on the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46E30-8E81-7D10-5E71-B888122D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9" y="3676179"/>
            <a:ext cx="6198052" cy="13217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96DA3B-3C92-AB22-D694-4064FD68337C}"/>
              </a:ext>
            </a:extLst>
          </p:cNvPr>
          <p:cNvSpPr txBox="1"/>
          <p:nvPr/>
        </p:nvSpPr>
        <p:spPr>
          <a:xfrm>
            <a:off x="896758" y="510991"/>
            <a:ext cx="9661073" cy="108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3600" dirty="0">
                <a:latin typeface="+mj-lt"/>
                <a:ea typeface="+mj-ea"/>
                <a:cs typeface="+mj-cs"/>
              </a:rPr>
              <a:t>.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 this step we will prepare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y_train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,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y_validation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x_train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,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x_validation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83284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B984075-E8A1-4349-67E0-644BFEA4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A0CE86E7-2677-541A-3E77-21996E8CF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3E4643AB-28DA-1B91-E1A5-A03CA5C7F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95E816-D878-45D7-FC76-41FDA8213B7E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Visualization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F3D142-3E7D-235C-35F5-CB0CFC9BB2C5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Make some plots on the dataset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FA7A7-DE83-9EAC-A21A-F91052421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227239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6151" y="4475538"/>
            <a:ext cx="10096987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  <a:prstDash val="lgDashDot"/>
          </a:ln>
        </p:spPr>
        <p:txBody>
          <a:bodyPr wrap="square">
            <a:spAutoFit/>
          </a:bodyPr>
          <a:lstStyle/>
          <a:p>
            <a:r>
              <a:rPr lang="en-US" sz="2000" dirty="0"/>
              <a:t>1. create array that content </a:t>
            </a:r>
            <a:r>
              <a:rPr lang="en-US" sz="2000" b="1" dirty="0" err="1"/>
              <a:t>x_train</a:t>
            </a:r>
            <a:r>
              <a:rPr lang="en-US" sz="2000" b="1" dirty="0"/>
              <a:t> </a:t>
            </a:r>
            <a:r>
              <a:rPr lang="en-US" sz="2000" dirty="0"/>
              <a:t>,</a:t>
            </a:r>
            <a:r>
              <a:rPr lang="en-US" sz="2000" b="1" dirty="0" err="1"/>
              <a:t>x_test</a:t>
            </a:r>
            <a:r>
              <a:rPr lang="en-US" sz="2000" dirty="0"/>
              <a:t> and </a:t>
            </a:r>
            <a:r>
              <a:rPr lang="en-US" sz="2000" b="1" dirty="0" err="1"/>
              <a:t>x_validation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2. create list that will content </a:t>
            </a:r>
            <a:r>
              <a:rPr lang="en-US" sz="2000" b="1" dirty="0" err="1"/>
              <a:t>traning_images</a:t>
            </a:r>
            <a:r>
              <a:rPr lang="en-US" sz="2000" b="1" dirty="0"/>
              <a:t> </a:t>
            </a:r>
            <a:r>
              <a:rPr lang="en-US" sz="2000" dirty="0"/>
              <a:t>, </a:t>
            </a:r>
            <a:r>
              <a:rPr lang="en-US" sz="2000" b="1" dirty="0" err="1"/>
              <a:t>test_images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 err="1"/>
              <a:t>validation_images</a:t>
            </a:r>
            <a:endParaRPr lang="en-US" sz="2000" b="1" dirty="0"/>
          </a:p>
          <a:p>
            <a:r>
              <a:rPr lang="en-US" sz="2000" dirty="0"/>
              <a:t>            and create  the same list for the color to show the percentage for everyone </a:t>
            </a:r>
          </a:p>
          <a:p>
            <a:endParaRPr lang="en-US" sz="2000" dirty="0"/>
          </a:p>
          <a:p>
            <a:r>
              <a:rPr lang="en-US" sz="2000" dirty="0"/>
              <a:t>3. use matplotlib to create pie chart for this columns and use </a:t>
            </a:r>
            <a:r>
              <a:rPr lang="en-US" sz="2000" b="1" dirty="0" err="1"/>
              <a:t>plt.legend</a:t>
            </a:r>
            <a:r>
              <a:rPr lang="en-US" sz="2000" dirty="0"/>
              <a:t> to make title to this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346" y="1509682"/>
            <a:ext cx="7461761" cy="2338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C9B2A-2CD7-873E-08A7-F518EFE0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1" y="1879502"/>
            <a:ext cx="4278284" cy="2067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78F174-88E6-FEBC-C5FD-355162B090A3}"/>
              </a:ext>
            </a:extLst>
          </p:cNvPr>
          <p:cNvSpPr txBox="1"/>
          <p:nvPr/>
        </p:nvSpPr>
        <p:spPr>
          <a:xfrm>
            <a:off x="905550" y="510991"/>
            <a:ext cx="96610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6. Now We Will Make Visualization About Dataset</a:t>
            </a:r>
          </a:p>
        </p:txBody>
      </p:sp>
    </p:spTree>
    <p:extLst>
      <p:ext uri="{BB962C8B-B14F-4D97-AF65-F5344CB8AC3E}">
        <p14:creationId xmlns:p14="http://schemas.microsoft.com/office/powerpoint/2010/main" val="2391599841"/>
      </p:ext>
    </p:extLst>
  </p:cSld>
  <p:clrMapOvr>
    <a:masterClrMapping/>
  </p:clrMapOvr>
  <p:transition spd="slow"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665A6-AB38-6A34-36E5-27850C3A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98" y="364143"/>
            <a:ext cx="3904799" cy="3426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72885-18A9-FC8A-4957-3DED60C9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484966"/>
            <a:ext cx="5136795" cy="318481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1. use </a:t>
            </a:r>
            <a:r>
              <a:rPr lang="en-US" sz="2000" b="1" dirty="0" err="1"/>
              <a:t>numpy.arange</a:t>
            </a:r>
            <a:r>
              <a:rPr lang="en-US" sz="2000" b="1" dirty="0"/>
              <a:t>() </a:t>
            </a:r>
            <a:r>
              <a:rPr lang="en-US" sz="2000" dirty="0"/>
              <a:t>to arrange categories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because we will use it on bar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2. use </a:t>
            </a:r>
            <a:r>
              <a:rPr lang="en-US" sz="2000" b="1" dirty="0" err="1"/>
              <a:t>plt.bar</a:t>
            </a:r>
            <a:r>
              <a:rPr lang="en-US" sz="2000" b="1" dirty="0"/>
              <a:t>() </a:t>
            </a:r>
            <a:r>
              <a:rPr lang="en-US" sz="2000" dirty="0"/>
              <a:t>give it categories arranged and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direction that you want to draw on it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3. create table demo to show percentage on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F40D6-FB65-1EEE-1ABC-FE542690651C}"/>
              </a:ext>
            </a:extLst>
          </p:cNvPr>
          <p:cNvSpPr txBox="1"/>
          <p:nvPr/>
        </p:nvSpPr>
        <p:spPr>
          <a:xfrm>
            <a:off x="155904" y="4615589"/>
            <a:ext cx="4453447" cy="15881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In this step we Will Show percentage on</a:t>
            </a:r>
            <a:r>
              <a:rPr lang="ar-EG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bar</a:t>
            </a:r>
          </a:p>
        </p:txBody>
      </p:sp>
    </p:spTree>
    <p:extLst>
      <p:ext uri="{BB962C8B-B14F-4D97-AF65-F5344CB8AC3E}">
        <p14:creationId xmlns:p14="http://schemas.microsoft.com/office/powerpoint/2010/main" val="1604001830"/>
      </p:ext>
    </p:extLst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dels if molecules in science classroom">
            <a:extLst>
              <a:ext uri="{FF2B5EF4-FFF2-40B4-BE49-F238E27FC236}">
                <a16:creationId xmlns:a16="http://schemas.microsoft.com/office/drawing/2014/main" id="{0C8A12BF-2B9C-9308-D996-D94F000EE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" t="6484" r="1903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51D3BF-30BF-A281-05FF-DD84E868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26" y="1217613"/>
            <a:ext cx="46750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Implement Model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028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CE546A-A7BA-11C3-D5F5-5E195080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670" y="379692"/>
            <a:ext cx="3173394" cy="174086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212598" indent="-212598" defTabSz="850392">
              <a:spcBef>
                <a:spcPts val="930"/>
              </a:spcBef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first we used </a:t>
            </a:r>
            <a:r>
              <a:rPr lang="en-GB" sz="1600" kern="1200" dirty="0">
                <a:solidFill>
                  <a:srgbClr val="202124"/>
                </a:solidFill>
                <a:latin typeface="Google Sans"/>
                <a:ea typeface="+mn-ea"/>
                <a:cs typeface="+mn-cs"/>
              </a:rPr>
              <a:t>the sequential model </a:t>
            </a:r>
            <a:r>
              <a:rPr lang="en-GB" sz="1600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allows us to specify a neural network, precisely, sequential: from input to output, passing through a series of hidden layers, one after the other.</a:t>
            </a:r>
            <a:endParaRPr lang="en-GB" sz="1600" b="0" i="0" dirty="0">
              <a:solidFill>
                <a:srgbClr val="040C28"/>
              </a:solidFill>
              <a:effectLst/>
              <a:latin typeface="Google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4AD0DB-D73E-41D5-25EF-FF78D103E797}"/>
              </a:ext>
            </a:extLst>
          </p:cNvPr>
          <p:cNvSpPr txBox="1"/>
          <p:nvPr/>
        </p:nvSpPr>
        <p:spPr>
          <a:xfrm>
            <a:off x="8242225" y="2500248"/>
            <a:ext cx="3406222" cy="1124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conv2D :</a:t>
            </a:r>
            <a:r>
              <a:rPr lang="en-GB" sz="1674" kern="1200" dirty="0">
                <a:solidFill>
                  <a:srgbClr val="202124"/>
                </a:solidFill>
                <a:latin typeface="Google Sans"/>
                <a:ea typeface="+mn-ea"/>
                <a:cs typeface="+mn-cs"/>
              </a:rPr>
              <a:t> </a:t>
            </a:r>
            <a:r>
              <a:rPr lang="en-GB" sz="1674" kern="1200" dirty="0">
                <a:solidFill>
                  <a:srgbClr val="4D5156"/>
                </a:solidFill>
                <a:latin typeface="Google Sans"/>
                <a:ea typeface="+mn-ea"/>
                <a:cs typeface="+mn-cs"/>
              </a:rPr>
              <a:t> this layer </a:t>
            </a:r>
            <a:r>
              <a:rPr lang="en-GB" sz="1674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creates a convolution kernel that is convolved with the layer input to produce a tensor of outputs</a:t>
            </a:r>
            <a:r>
              <a:rPr lang="en-GB" sz="1674" kern="1200" dirty="0">
                <a:solidFill>
                  <a:srgbClr val="4D5156"/>
                </a:solidFill>
                <a:latin typeface="Google Sans"/>
                <a:ea typeface="+mn-ea"/>
                <a:cs typeface="+mn-cs"/>
              </a:rPr>
              <a:t>. 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8B2FAD-218B-A04D-36C2-F4455D97C8E0}"/>
              </a:ext>
            </a:extLst>
          </p:cNvPr>
          <p:cNvSpPr txBox="1"/>
          <p:nvPr/>
        </p:nvSpPr>
        <p:spPr>
          <a:xfrm>
            <a:off x="982562" y="4311137"/>
            <a:ext cx="10384399" cy="279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748" indent="-265748" defTabSz="85039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Actually, We evaluate CNN to generate our model by using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Conv2D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MaxPool2D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GB" sz="1674" dirty="0">
                <a:solidFill>
                  <a:srgbClr val="FF0000"/>
                </a:solidFill>
              </a:rPr>
              <a:t>32 </a:t>
            </a:r>
            <a:r>
              <a:rPr lang="en-GB" sz="1674" dirty="0"/>
              <a:t>represent to filters ,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GB" sz="1674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kernel_size</a:t>
            </a:r>
            <a:r>
              <a:rPr lang="en-GB" sz="1674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674" kern="1200" dirty="0">
                <a:solidFill>
                  <a:srgbClr val="232629"/>
                </a:solidFill>
                <a:latin typeface="-apple-system"/>
                <a:ea typeface="+mn-ea"/>
                <a:cs typeface="+mn-cs"/>
              </a:rPr>
              <a:t>while </a:t>
            </a:r>
            <a:r>
              <a:rPr lang="en-GB" sz="1674" kern="1200" dirty="0">
                <a:solidFill>
                  <a:srgbClr val="FF0000"/>
                </a:solidFill>
                <a:latin typeface="-apple-system"/>
                <a:ea typeface="+mn-ea"/>
                <a:cs typeface="+mn-cs"/>
              </a:rPr>
              <a:t>3 </a:t>
            </a:r>
            <a:r>
              <a:rPr lang="en-GB" sz="1674" kern="1200" dirty="0">
                <a:solidFill>
                  <a:schemeClr val="bg1">
                    <a:lumMod val="50000"/>
                  </a:schemeClr>
                </a:solidFill>
                <a:latin typeface="-apple-system"/>
                <a:ea typeface="+mn-ea"/>
                <a:cs typeface="+mn-cs"/>
              </a:rPr>
              <a:t>represents the channels </a:t>
            </a:r>
            <a:r>
              <a:rPr lang="en-GB" sz="1674" kern="1200" dirty="0">
                <a:solidFill>
                  <a:srgbClr val="232629"/>
                </a:solidFill>
                <a:latin typeface="-apple-system"/>
                <a:ea typeface="+mn-ea"/>
                <a:cs typeface="+mn-cs"/>
              </a:rPr>
              <a:t>we slide a </a:t>
            </a:r>
            <a:r>
              <a:rPr lang="en-GB" sz="1674" kern="1200" dirty="0">
                <a:solidFill>
                  <a:srgbClr val="FF0000"/>
                </a:solidFill>
                <a:latin typeface="-apple-system"/>
                <a:ea typeface="+mn-ea"/>
                <a:cs typeface="+mn-cs"/>
              </a:rPr>
              <a:t>3x3 matrix</a:t>
            </a:r>
            <a:r>
              <a:rPr lang="en-GB" sz="1674" kern="1200" dirty="0">
                <a:solidFill>
                  <a:srgbClr val="232629"/>
                </a:solidFill>
                <a:latin typeface="-apple-system"/>
                <a:ea typeface="+mn-ea"/>
                <a:cs typeface="+mn-cs"/>
              </a:rPr>
              <a:t>(comes from kernel size) , 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</a:t>
            </a:r>
            <a:r>
              <a:rPr lang="en-GB" sz="1674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GB" sz="1674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activation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that </a:t>
            </a:r>
            <a:r>
              <a:rPr lang="en-GB" sz="1674" kern="1200" dirty="0">
                <a:solidFill>
                  <a:srgbClr val="4D5156"/>
                </a:solidFill>
                <a:latin typeface="Google Sans"/>
                <a:ea typeface="+mn-ea"/>
                <a:cs typeface="+mn-cs"/>
              </a:rPr>
              <a:t>will </a:t>
            </a:r>
            <a:r>
              <a:rPr lang="en-GB" sz="1674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output the input directly if it is positive, otherwise, it will output zero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,when I write </a:t>
            </a:r>
            <a:r>
              <a:rPr lang="en-GB" sz="1674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n-GB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same that mean </a:t>
            </a:r>
            <a:r>
              <a:rPr lang="en-US" b="0" i="0" dirty="0">
                <a:solidFill>
                  <a:srgbClr val="051E50"/>
                </a:solidFill>
                <a:effectLst/>
                <a:latin typeface="proxima-nova"/>
              </a:rPr>
              <a:t>output volume size matches input volume size</a:t>
            </a:r>
            <a:r>
              <a:rPr lang="en-US" b="0" i="0" dirty="0">
                <a:effectLst/>
              </a:rPr>
              <a:t> , </a:t>
            </a:r>
            <a:r>
              <a:rPr lang="en-GB" sz="1674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input_shape</a:t>
            </a:r>
            <a:r>
              <a:rPr lang="en-GB" sz="1674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GB" sz="1674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that responsible for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(32)height</a:t>
            </a:r>
            <a:r>
              <a:rPr lang="en-GB" sz="1674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(32)width</a:t>
            </a:r>
            <a:r>
              <a:rPr lang="en-GB" sz="1674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7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(1)for channels </a:t>
            </a:r>
            <a:r>
              <a:rPr lang="en-GB" sz="1674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GB" sz="1674" dirty="0">
                <a:solidFill>
                  <a:schemeClr val="bg1">
                    <a:lumMod val="50000"/>
                  </a:schemeClr>
                </a:solidFill>
              </a:rPr>
              <a:t>pool size </a:t>
            </a:r>
            <a:r>
              <a:rPr lang="en-GB" sz="1674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2 that will reduce the spatial dimensions of the output volume .</a:t>
            </a:r>
            <a:endParaRPr lang="en-GB" sz="1674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1" name="Picture 60" descr="Chart, line chart&#10;&#10;Description automatically generated">
            <a:extLst>
              <a:ext uri="{FF2B5EF4-FFF2-40B4-BE49-F238E27FC236}">
                <a16:creationId xmlns:a16="http://schemas.microsoft.com/office/drawing/2014/main" id="{5E6B9FC2-F904-304E-1F36-F6049BC9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29" y="1863873"/>
            <a:ext cx="2921941" cy="18833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C3BB21E-43C6-3519-F154-08E9D48C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8" y="675279"/>
            <a:ext cx="6512338" cy="123912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47B0949C-AE00-F399-6258-DE907B70B4E9}"/>
              </a:ext>
            </a:extLst>
          </p:cNvPr>
          <p:cNvSpPr/>
          <p:nvPr/>
        </p:nvSpPr>
        <p:spPr>
          <a:xfrm>
            <a:off x="4787345" y="905028"/>
            <a:ext cx="3406222" cy="11760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B5420B32-6DD2-26C0-6DD6-0C622AFC43FE}"/>
              </a:ext>
            </a:extLst>
          </p:cNvPr>
          <p:cNvSpPr/>
          <p:nvPr/>
        </p:nvSpPr>
        <p:spPr>
          <a:xfrm rot="16200000">
            <a:off x="5995843" y="682667"/>
            <a:ext cx="1363486" cy="3128166"/>
          </a:xfrm>
          <a:prstGeom prst="bentArrow">
            <a:avLst>
              <a:gd name="adj1" fmla="val 5027"/>
              <a:gd name="adj2" fmla="val 7755"/>
              <a:gd name="adj3" fmla="val 23487"/>
              <a:gd name="adj4" fmla="val 2203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ECCBD7-995A-14BD-2051-60F92749F6E0}"/>
              </a:ext>
            </a:extLst>
          </p:cNvPr>
          <p:cNvSpPr txBox="1"/>
          <p:nvPr/>
        </p:nvSpPr>
        <p:spPr>
          <a:xfrm flipH="1">
            <a:off x="1250303" y="3713997"/>
            <a:ext cx="230499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activation function 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EE8F93-4630-A3DC-54AB-9F5D0E355AE1}"/>
              </a:ext>
            </a:extLst>
          </p:cNvPr>
          <p:cNvCxnSpPr>
            <a:cxnSpLocks/>
          </p:cNvCxnSpPr>
          <p:nvPr/>
        </p:nvCxnSpPr>
        <p:spPr>
          <a:xfrm flipH="1">
            <a:off x="4320246" y="1353670"/>
            <a:ext cx="934197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raphic representation of the softmax activation function | Download  Scientific Diagram">
            <a:extLst>
              <a:ext uri="{FF2B5EF4-FFF2-40B4-BE49-F238E27FC236}">
                <a16:creationId xmlns:a16="http://schemas.microsoft.com/office/drawing/2014/main" id="{5E486AF0-E6B7-4C34-B23E-47F081B7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650" y="3086714"/>
            <a:ext cx="3930297" cy="2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22AE6-1B7E-AD24-7811-9691C7E3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4" y="721200"/>
            <a:ext cx="5298894" cy="1644314"/>
          </a:xfrm>
          <a:prstGeom prst="rect">
            <a:avLst/>
          </a:prstGeom>
        </p:spPr>
      </p:pic>
      <p:sp>
        <p:nvSpPr>
          <p:cNvPr id="1037" name="Right Triangle 103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696F-9D07-2892-91F1-F51B5893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954158"/>
            <a:ext cx="3709743" cy="4290196"/>
          </a:xfrm>
        </p:spPr>
        <p:txBody>
          <a:bodyPr anchor="t">
            <a:normAutofit/>
          </a:bodyPr>
          <a:lstStyle/>
          <a:p>
            <a:r>
              <a:rPr lang="en-GB" sz="1400" dirty="0"/>
              <a:t>Using Flatten layer to convert multidimensional input to one dimensional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the other hand ,we have 3 layers that’s have </a:t>
            </a:r>
            <a:r>
              <a:rPr lang="en-US" sz="1400" dirty="0">
                <a:solidFill>
                  <a:srgbClr val="FF0000"/>
                </a:solidFill>
              </a:rPr>
              <a:t>256 of 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Google Sans"/>
              </a:rPr>
              <a:t>neurons </a:t>
            </a:r>
            <a:r>
              <a:rPr lang="en-GB" sz="1400" b="0" i="0" dirty="0">
                <a:effectLst/>
                <a:latin typeface="Google Sans"/>
              </a:rPr>
              <a:t>that also have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Google Sans"/>
              </a:rPr>
              <a:t>relu</a:t>
            </a:r>
            <a:r>
              <a:rPr lang="en-GB" sz="1400" b="0" i="0" dirty="0">
                <a:effectLst/>
                <a:latin typeface="Google Sans"/>
              </a:rPr>
              <a:t> activation function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  <a:latin typeface="Google Sans"/>
              </a:rPr>
              <a:t>Dropout</a:t>
            </a:r>
            <a:r>
              <a:rPr lang="en-GB" sz="1400" dirty="0">
                <a:latin typeface="Google Sans"/>
              </a:rPr>
              <a:t> layer to prevent overfitting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Google Sans"/>
              </a:rPr>
              <a:t>Second , we compilation the model </a:t>
            </a:r>
            <a:r>
              <a:rPr lang="en-GB" sz="1400" b="0" i="0" dirty="0">
                <a:solidFill>
                  <a:srgbClr val="040C28"/>
                </a:solidFill>
                <a:effectLst/>
                <a:latin typeface="Google Sans"/>
              </a:rPr>
              <a:t>after writing the layers in a model and before training starts by using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Google Sans"/>
              </a:rPr>
              <a:t>adam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GB" sz="1400" dirty="0">
                <a:latin typeface="Google Sans"/>
              </a:rPr>
              <a:t>optimizer that is </a:t>
            </a:r>
            <a:r>
              <a:rPr lang="en-GB" sz="1400" b="0" i="0" dirty="0">
                <a:solidFill>
                  <a:srgbClr val="040C28"/>
                </a:solidFill>
                <a:effectLst/>
                <a:latin typeface="Google Sans"/>
              </a:rPr>
              <a:t>extended version of stochastic gradient descent to adapt to our dataset, use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Google Sans"/>
              </a:rPr>
              <a:t>categorical_crossentropy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GB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Because our dataset have many type of images not binary classes </a:t>
            </a:r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Softmax</a:t>
            </a:r>
            <a:r>
              <a:rPr lang="en-US" sz="1400" dirty="0"/>
              <a:t>, W</a:t>
            </a:r>
            <a:r>
              <a:rPr lang="en-US" sz="1400" b="0" i="0" u="none" strike="noStrike" baseline="0" dirty="0"/>
              <a:t>e will train a network to output a probability over the </a:t>
            </a:r>
            <a:r>
              <a:rPr lang="en-US" sz="1400" b="1" i="0" u="none" strike="noStrike" baseline="0" dirty="0"/>
              <a:t>C </a:t>
            </a:r>
            <a:r>
              <a:rPr lang="en-US" sz="1400" b="0" i="0" u="none" strike="noStrike" baseline="0" dirty="0"/>
              <a:t>classes for each image. It is used for multi-class classification.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Google Sans"/>
            </a:endParaRPr>
          </a:p>
          <a:p>
            <a:endParaRPr lang="en-GB" sz="1400" dirty="0">
              <a:latin typeface="Google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881CE-A0C6-B05B-7AA0-79ABFB307FAE}"/>
              </a:ext>
            </a:extLst>
          </p:cNvPr>
          <p:cNvSpPr txBox="1"/>
          <p:nvPr/>
        </p:nvSpPr>
        <p:spPr>
          <a:xfrm>
            <a:off x="1351280" y="6146800"/>
            <a:ext cx="366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/>
              <a:t> activation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241036"/>
      </p:ext>
    </p:extLst>
  </p:cSld>
  <p:clrMapOvr>
    <a:masterClrMapping/>
  </p:clrMapOvr>
  <p:transition spd="slow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B9F29FB-E89B-9EDD-AD4B-577DC3C8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51" y="721243"/>
            <a:ext cx="7299634" cy="171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250535-EB7A-DA05-F02E-209E6D972070}"/>
              </a:ext>
            </a:extLst>
          </p:cNvPr>
          <p:cNvSpPr txBox="1"/>
          <p:nvPr/>
        </p:nvSpPr>
        <p:spPr>
          <a:xfrm>
            <a:off x="7279341" y="3182476"/>
            <a:ext cx="4556435" cy="2015936"/>
          </a:xfrm>
          <a:custGeom>
            <a:avLst/>
            <a:gdLst>
              <a:gd name="connsiteX0" fmla="*/ 0 w 4556435"/>
              <a:gd name="connsiteY0" fmla="*/ 0 h 2015936"/>
              <a:gd name="connsiteX1" fmla="*/ 615119 w 4556435"/>
              <a:gd name="connsiteY1" fmla="*/ 0 h 2015936"/>
              <a:gd name="connsiteX2" fmla="*/ 1093544 w 4556435"/>
              <a:gd name="connsiteY2" fmla="*/ 0 h 2015936"/>
              <a:gd name="connsiteX3" fmla="*/ 1754227 w 4556435"/>
              <a:gd name="connsiteY3" fmla="*/ 0 h 2015936"/>
              <a:gd name="connsiteX4" fmla="*/ 2369346 w 4556435"/>
              <a:gd name="connsiteY4" fmla="*/ 0 h 2015936"/>
              <a:gd name="connsiteX5" fmla="*/ 3030029 w 4556435"/>
              <a:gd name="connsiteY5" fmla="*/ 0 h 2015936"/>
              <a:gd name="connsiteX6" fmla="*/ 3599584 w 4556435"/>
              <a:gd name="connsiteY6" fmla="*/ 0 h 2015936"/>
              <a:gd name="connsiteX7" fmla="*/ 4032445 w 4556435"/>
              <a:gd name="connsiteY7" fmla="*/ 0 h 2015936"/>
              <a:gd name="connsiteX8" fmla="*/ 4556435 w 4556435"/>
              <a:gd name="connsiteY8" fmla="*/ 0 h 2015936"/>
              <a:gd name="connsiteX9" fmla="*/ 4556435 w 4556435"/>
              <a:gd name="connsiteY9" fmla="*/ 483825 h 2015936"/>
              <a:gd name="connsiteX10" fmla="*/ 4556435 w 4556435"/>
              <a:gd name="connsiteY10" fmla="*/ 947490 h 2015936"/>
              <a:gd name="connsiteX11" fmla="*/ 4556435 w 4556435"/>
              <a:gd name="connsiteY11" fmla="*/ 1390996 h 2015936"/>
              <a:gd name="connsiteX12" fmla="*/ 4556435 w 4556435"/>
              <a:gd name="connsiteY12" fmla="*/ 2015936 h 2015936"/>
              <a:gd name="connsiteX13" fmla="*/ 4032445 w 4556435"/>
              <a:gd name="connsiteY13" fmla="*/ 2015936 h 2015936"/>
              <a:gd name="connsiteX14" fmla="*/ 3599584 w 4556435"/>
              <a:gd name="connsiteY14" fmla="*/ 2015936 h 2015936"/>
              <a:gd name="connsiteX15" fmla="*/ 2984465 w 4556435"/>
              <a:gd name="connsiteY15" fmla="*/ 2015936 h 2015936"/>
              <a:gd name="connsiteX16" fmla="*/ 2414911 w 4556435"/>
              <a:gd name="connsiteY16" fmla="*/ 2015936 h 2015936"/>
              <a:gd name="connsiteX17" fmla="*/ 1799792 w 4556435"/>
              <a:gd name="connsiteY17" fmla="*/ 2015936 h 2015936"/>
              <a:gd name="connsiteX18" fmla="*/ 1275802 w 4556435"/>
              <a:gd name="connsiteY18" fmla="*/ 2015936 h 2015936"/>
              <a:gd name="connsiteX19" fmla="*/ 797376 w 4556435"/>
              <a:gd name="connsiteY19" fmla="*/ 2015936 h 2015936"/>
              <a:gd name="connsiteX20" fmla="*/ 0 w 4556435"/>
              <a:gd name="connsiteY20" fmla="*/ 2015936 h 2015936"/>
              <a:gd name="connsiteX21" fmla="*/ 0 w 4556435"/>
              <a:gd name="connsiteY21" fmla="*/ 1552271 h 2015936"/>
              <a:gd name="connsiteX22" fmla="*/ 0 w 4556435"/>
              <a:gd name="connsiteY22" fmla="*/ 1048287 h 2015936"/>
              <a:gd name="connsiteX23" fmla="*/ 0 w 4556435"/>
              <a:gd name="connsiteY23" fmla="*/ 544303 h 2015936"/>
              <a:gd name="connsiteX24" fmla="*/ 0 w 4556435"/>
              <a:gd name="connsiteY24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56435" h="2015936" fill="none" extrusionOk="0">
                <a:moveTo>
                  <a:pt x="0" y="0"/>
                </a:moveTo>
                <a:cubicBezTo>
                  <a:pt x="156963" y="-28251"/>
                  <a:pt x="360213" y="26600"/>
                  <a:pt x="615119" y="0"/>
                </a:cubicBezTo>
                <a:cubicBezTo>
                  <a:pt x="870025" y="-26600"/>
                  <a:pt x="990878" y="25674"/>
                  <a:pt x="1093544" y="0"/>
                </a:cubicBezTo>
                <a:cubicBezTo>
                  <a:pt x="1196211" y="-25674"/>
                  <a:pt x="1465934" y="25574"/>
                  <a:pt x="1754227" y="0"/>
                </a:cubicBezTo>
                <a:cubicBezTo>
                  <a:pt x="2042520" y="-25574"/>
                  <a:pt x="2157815" y="72502"/>
                  <a:pt x="2369346" y="0"/>
                </a:cubicBezTo>
                <a:cubicBezTo>
                  <a:pt x="2580877" y="-72502"/>
                  <a:pt x="2887267" y="52302"/>
                  <a:pt x="3030029" y="0"/>
                </a:cubicBezTo>
                <a:cubicBezTo>
                  <a:pt x="3172791" y="-52302"/>
                  <a:pt x="3373262" y="61794"/>
                  <a:pt x="3599584" y="0"/>
                </a:cubicBezTo>
                <a:cubicBezTo>
                  <a:pt x="3825906" y="-61794"/>
                  <a:pt x="3819216" y="27971"/>
                  <a:pt x="4032445" y="0"/>
                </a:cubicBezTo>
                <a:cubicBezTo>
                  <a:pt x="4245674" y="-27971"/>
                  <a:pt x="4365547" y="35725"/>
                  <a:pt x="4556435" y="0"/>
                </a:cubicBezTo>
                <a:cubicBezTo>
                  <a:pt x="4573290" y="215963"/>
                  <a:pt x="4507886" y="262440"/>
                  <a:pt x="4556435" y="483825"/>
                </a:cubicBezTo>
                <a:cubicBezTo>
                  <a:pt x="4604984" y="705210"/>
                  <a:pt x="4519724" y="756765"/>
                  <a:pt x="4556435" y="947490"/>
                </a:cubicBezTo>
                <a:cubicBezTo>
                  <a:pt x="4593146" y="1138215"/>
                  <a:pt x="4544632" y="1217300"/>
                  <a:pt x="4556435" y="1390996"/>
                </a:cubicBezTo>
                <a:cubicBezTo>
                  <a:pt x="4568238" y="1564692"/>
                  <a:pt x="4521687" y="1830323"/>
                  <a:pt x="4556435" y="2015936"/>
                </a:cubicBezTo>
                <a:cubicBezTo>
                  <a:pt x="4336013" y="2053735"/>
                  <a:pt x="4209128" y="1959811"/>
                  <a:pt x="4032445" y="2015936"/>
                </a:cubicBezTo>
                <a:cubicBezTo>
                  <a:pt x="3855762" y="2072061"/>
                  <a:pt x="3744570" y="2004631"/>
                  <a:pt x="3599584" y="2015936"/>
                </a:cubicBezTo>
                <a:cubicBezTo>
                  <a:pt x="3454598" y="2027241"/>
                  <a:pt x="3162088" y="1994449"/>
                  <a:pt x="2984465" y="2015936"/>
                </a:cubicBezTo>
                <a:cubicBezTo>
                  <a:pt x="2806842" y="2037423"/>
                  <a:pt x="2629305" y="1977027"/>
                  <a:pt x="2414911" y="2015936"/>
                </a:cubicBezTo>
                <a:cubicBezTo>
                  <a:pt x="2200517" y="2054845"/>
                  <a:pt x="2102477" y="1967466"/>
                  <a:pt x="1799792" y="2015936"/>
                </a:cubicBezTo>
                <a:cubicBezTo>
                  <a:pt x="1497107" y="2064406"/>
                  <a:pt x="1383427" y="1975810"/>
                  <a:pt x="1275802" y="2015936"/>
                </a:cubicBezTo>
                <a:cubicBezTo>
                  <a:pt x="1168177" y="2056062"/>
                  <a:pt x="907092" y="1984047"/>
                  <a:pt x="797376" y="2015936"/>
                </a:cubicBezTo>
                <a:cubicBezTo>
                  <a:pt x="687660" y="2047825"/>
                  <a:pt x="386190" y="1925687"/>
                  <a:pt x="0" y="2015936"/>
                </a:cubicBezTo>
                <a:cubicBezTo>
                  <a:pt x="-50951" y="1902096"/>
                  <a:pt x="37293" y="1714245"/>
                  <a:pt x="0" y="1552271"/>
                </a:cubicBezTo>
                <a:cubicBezTo>
                  <a:pt x="-37293" y="1390297"/>
                  <a:pt x="30169" y="1197385"/>
                  <a:pt x="0" y="1048287"/>
                </a:cubicBezTo>
                <a:cubicBezTo>
                  <a:pt x="-30169" y="899189"/>
                  <a:pt x="27254" y="779204"/>
                  <a:pt x="0" y="544303"/>
                </a:cubicBezTo>
                <a:cubicBezTo>
                  <a:pt x="-27254" y="309402"/>
                  <a:pt x="4124" y="253344"/>
                  <a:pt x="0" y="0"/>
                </a:cubicBezTo>
                <a:close/>
              </a:path>
              <a:path w="4556435" h="2015936" stroke="0" extrusionOk="0">
                <a:moveTo>
                  <a:pt x="0" y="0"/>
                </a:moveTo>
                <a:cubicBezTo>
                  <a:pt x="227822" y="-23258"/>
                  <a:pt x="369919" y="65871"/>
                  <a:pt x="569554" y="0"/>
                </a:cubicBezTo>
                <a:cubicBezTo>
                  <a:pt x="769189" y="-65871"/>
                  <a:pt x="841449" y="27937"/>
                  <a:pt x="1047980" y="0"/>
                </a:cubicBezTo>
                <a:cubicBezTo>
                  <a:pt x="1254511" y="-27937"/>
                  <a:pt x="1426759" y="12684"/>
                  <a:pt x="1663099" y="0"/>
                </a:cubicBezTo>
                <a:cubicBezTo>
                  <a:pt x="1899439" y="-12684"/>
                  <a:pt x="1883626" y="35103"/>
                  <a:pt x="2095960" y="0"/>
                </a:cubicBezTo>
                <a:cubicBezTo>
                  <a:pt x="2308294" y="-35103"/>
                  <a:pt x="2337643" y="19989"/>
                  <a:pt x="2528821" y="0"/>
                </a:cubicBezTo>
                <a:cubicBezTo>
                  <a:pt x="2719999" y="-19989"/>
                  <a:pt x="2807989" y="48757"/>
                  <a:pt x="2961683" y="0"/>
                </a:cubicBezTo>
                <a:cubicBezTo>
                  <a:pt x="3115377" y="-48757"/>
                  <a:pt x="3271209" y="29514"/>
                  <a:pt x="3485673" y="0"/>
                </a:cubicBezTo>
                <a:cubicBezTo>
                  <a:pt x="3700137" y="-29514"/>
                  <a:pt x="4255423" y="1374"/>
                  <a:pt x="4556435" y="0"/>
                </a:cubicBezTo>
                <a:cubicBezTo>
                  <a:pt x="4582772" y="93157"/>
                  <a:pt x="4537648" y="284148"/>
                  <a:pt x="4556435" y="463665"/>
                </a:cubicBezTo>
                <a:cubicBezTo>
                  <a:pt x="4575222" y="643183"/>
                  <a:pt x="4517214" y="839377"/>
                  <a:pt x="4556435" y="987809"/>
                </a:cubicBezTo>
                <a:cubicBezTo>
                  <a:pt x="4595656" y="1136241"/>
                  <a:pt x="4500837" y="1262769"/>
                  <a:pt x="4556435" y="1491793"/>
                </a:cubicBezTo>
                <a:cubicBezTo>
                  <a:pt x="4612033" y="1720817"/>
                  <a:pt x="4506505" y="1782788"/>
                  <a:pt x="4556435" y="2015936"/>
                </a:cubicBezTo>
                <a:cubicBezTo>
                  <a:pt x="4344942" y="2052568"/>
                  <a:pt x="4288932" y="1992543"/>
                  <a:pt x="4032445" y="2015936"/>
                </a:cubicBezTo>
                <a:cubicBezTo>
                  <a:pt x="3775958" y="2039329"/>
                  <a:pt x="3793835" y="1972035"/>
                  <a:pt x="3599584" y="2015936"/>
                </a:cubicBezTo>
                <a:cubicBezTo>
                  <a:pt x="3405333" y="2059837"/>
                  <a:pt x="3199622" y="1998130"/>
                  <a:pt x="2938901" y="2015936"/>
                </a:cubicBezTo>
                <a:cubicBezTo>
                  <a:pt x="2678180" y="2033742"/>
                  <a:pt x="2527854" y="2005462"/>
                  <a:pt x="2414911" y="2015936"/>
                </a:cubicBezTo>
                <a:cubicBezTo>
                  <a:pt x="2301968" y="2026410"/>
                  <a:pt x="2077121" y="1955217"/>
                  <a:pt x="1799792" y="2015936"/>
                </a:cubicBezTo>
                <a:cubicBezTo>
                  <a:pt x="1522463" y="2076655"/>
                  <a:pt x="1418222" y="2011057"/>
                  <a:pt x="1184673" y="2015936"/>
                </a:cubicBezTo>
                <a:cubicBezTo>
                  <a:pt x="951124" y="2020815"/>
                  <a:pt x="758038" y="1973994"/>
                  <a:pt x="615119" y="2015936"/>
                </a:cubicBezTo>
                <a:cubicBezTo>
                  <a:pt x="472200" y="2057878"/>
                  <a:pt x="217766" y="1950164"/>
                  <a:pt x="0" y="2015936"/>
                </a:cubicBezTo>
                <a:cubicBezTo>
                  <a:pt x="-42096" y="1776485"/>
                  <a:pt x="294" y="1653802"/>
                  <a:pt x="0" y="1471633"/>
                </a:cubicBezTo>
                <a:cubicBezTo>
                  <a:pt x="-294" y="1289464"/>
                  <a:pt x="59175" y="1090665"/>
                  <a:pt x="0" y="927331"/>
                </a:cubicBezTo>
                <a:cubicBezTo>
                  <a:pt x="-59175" y="763997"/>
                  <a:pt x="41960" y="581237"/>
                  <a:pt x="0" y="463665"/>
                </a:cubicBezTo>
                <a:cubicBezTo>
                  <a:pt x="-41960" y="346093"/>
                  <a:pt x="25829" y="190548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01351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FF0000"/>
                </a:solidFill>
                <a:latin typeface="Helvetica Neue"/>
              </a:rPr>
              <a:t>b</a:t>
            </a:r>
            <a:r>
              <a:rPr lang="en-US" sz="1400" kern="1200" dirty="0" err="1">
                <a:solidFill>
                  <a:srgbClr val="FF0000"/>
                </a:solidFill>
                <a:latin typeface="Helvetica Neue"/>
                <a:ea typeface="+mn-ea"/>
                <a:cs typeface="+mn-cs"/>
              </a:rPr>
              <a:t>atch_s</a:t>
            </a:r>
            <a:r>
              <a:rPr lang="en-US" sz="1400" dirty="0" err="1">
                <a:solidFill>
                  <a:srgbClr val="FF0000"/>
                </a:solidFill>
                <a:latin typeface="Helvetica Neue"/>
              </a:rPr>
              <a:t>ize</a:t>
            </a:r>
            <a:r>
              <a:rPr lang="en-US" sz="1400" dirty="0">
                <a:solidFill>
                  <a:srgbClr val="FF0000"/>
                </a:solidFill>
                <a:latin typeface="Helvetica Neue"/>
              </a:rPr>
              <a:t>, </a:t>
            </a:r>
            <a:r>
              <a:rPr lang="en-US" sz="1400" kern="1200" dirty="0">
                <a:solidFill>
                  <a:srgbClr val="555555"/>
                </a:solidFill>
                <a:latin typeface="Helvetica Neue"/>
                <a:ea typeface="+mn-ea"/>
                <a:cs typeface="+mn-cs"/>
              </a:rPr>
              <a:t>number of samples to work through before updating the internal model parameters.</a:t>
            </a: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00" kern="1200" dirty="0">
              <a:solidFill>
                <a:srgbClr val="555555"/>
              </a:solidFill>
              <a:ea typeface="+mn-ea"/>
              <a:cs typeface="+mn-cs"/>
            </a:endParaRP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  <a:latin typeface="Helvetica Neue"/>
              </a:rPr>
              <a:t>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Helvetica Neue"/>
              </a:rPr>
              <a:t>pochs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Helvetica Neue"/>
              </a:rPr>
              <a:t>, number times that the learning algorithm will work through the entire training dataset.</a:t>
            </a: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Helvetica Neue"/>
              </a:rPr>
              <a:t>verbose = 1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Helvetica Neue"/>
              </a:rPr>
              <a:t>, which includes both progress bar and one line per epoch</a:t>
            </a:r>
          </a:p>
          <a:p>
            <a:pPr marL="285750" indent="-285750" defTabSz="676656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ACF9BCC-DCC7-8445-854C-1E944366A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417856"/>
              </p:ext>
            </p:extLst>
          </p:nvPr>
        </p:nvGraphicFramePr>
        <p:xfrm>
          <a:off x="589306" y="2627954"/>
          <a:ext cx="5816362" cy="390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457488"/>
      </p:ext>
    </p:extLst>
  </p:cSld>
  <p:clrMapOvr>
    <a:masterClrMapping/>
  </p:clrMapOvr>
  <p:transition spd="slow"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E95F4-0F76-8D57-0076-184522F9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941-CA0D-28C4-7A8C-832255F6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some plots on the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114024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75089-3AB8-77E9-3962-D6C6800DC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6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2F754-733B-1D71-5E80-7E45F227F5A8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Here we using matplot.pyplot to show some plots on our dataset and increase our performance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First ,we setting the default size of plots and select the font of plots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Second, we determination the x and y axis that’s epochs on x-axis and accuracy on y-axis </a:t>
            </a:r>
          </a:p>
        </p:txBody>
      </p:sp>
    </p:spTree>
    <p:extLst>
      <p:ext uri="{BB962C8B-B14F-4D97-AF65-F5344CB8AC3E}">
        <p14:creationId xmlns:p14="http://schemas.microsoft.com/office/powerpoint/2010/main" val="990265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2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E475A8-CCB8-F58C-6A86-33B4D0E0FFA8}"/>
              </a:ext>
            </a:extLst>
          </p:cNvPr>
          <p:cNvSpPr txBox="1">
            <a:spLocks/>
          </p:cNvSpPr>
          <p:nvPr/>
        </p:nvSpPr>
        <p:spPr>
          <a:xfrm>
            <a:off x="5255260" y="1188637"/>
            <a:ext cx="5852711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Discover Dataset</a:t>
            </a:r>
          </a:p>
        </p:txBody>
      </p:sp>
      <p:pic>
        <p:nvPicPr>
          <p:cNvPr id="13" name="Graphic 12" descr="Robot">
            <a:extLst>
              <a:ext uri="{FF2B5EF4-FFF2-40B4-BE49-F238E27FC236}">
                <a16:creationId xmlns:a16="http://schemas.microsoft.com/office/drawing/2014/main" id="{B9478EC5-18B5-FD47-D46A-5B7E5B26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048C12-6A69-FF6A-B439-46D2CA0CD772}"/>
              </a:ext>
            </a:extLst>
          </p:cNvPr>
          <p:cNvSpPr txBox="1">
            <a:spLocks/>
          </p:cNvSpPr>
          <p:nvPr/>
        </p:nvSpPr>
        <p:spPr>
          <a:xfrm>
            <a:off x="5255260" y="2998278"/>
            <a:ext cx="442823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000"/>
              <a:t>Now, What We Will Do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59DD3-98B7-6B25-E204-A3CFF706B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5149" y="2371435"/>
            <a:ext cx="3535680" cy="4571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highlight>
                <a:srgbClr val="0000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0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0B78DCE-433A-12EF-8AFE-43EAD90B0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" r="-1" b="-1"/>
          <a:stretch/>
        </p:blipFill>
        <p:spPr>
          <a:xfrm>
            <a:off x="512281" y="3734110"/>
            <a:ext cx="5181188" cy="2802157"/>
          </a:xfrm>
          <a:prstGeom prst="rect">
            <a:avLst/>
          </a:prstGeom>
        </p:spPr>
      </p:pic>
      <p:sp>
        <p:nvSpPr>
          <p:cNvPr id="60" name="Right Triangle 4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96E9A-8AF0-F470-869B-3E1F7EDEF3E8}"/>
              </a:ext>
            </a:extLst>
          </p:cNvPr>
          <p:cNvSpPr txBox="1"/>
          <p:nvPr/>
        </p:nvSpPr>
        <p:spPr>
          <a:xfrm>
            <a:off x="6668174" y="4506363"/>
            <a:ext cx="3963699" cy="1964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use show function to show our plot and save the plots in  data8_saccuracy.png  that show model performance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235612A-B876-A0BE-B542-DAAC39F34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62" y="2431340"/>
            <a:ext cx="4499263" cy="176338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11A3A45-6640-0F71-43C3-0F39AE93B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872765"/>
            <a:ext cx="6249461" cy="179524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9DE8DEA-CCDD-2C16-3BE1-B5DA4C3EA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74" y="681480"/>
            <a:ext cx="4812080" cy="169165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B08565E-D973-F3A8-B241-86283A69E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1502"/>
            <a:ext cx="6235807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760"/>
      </p:ext>
    </p:extLst>
  </p:cSld>
  <p:clrMapOvr>
    <a:masterClrMapping/>
  </p:clrMapOvr>
  <p:transition spd="med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EEEF4-657C-9BDB-4452-EDC7378C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Evaluate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DDB2-D871-E70F-2604-585AB0BD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 the model to reach 97%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351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EF78-78C0-C6DC-39AA-FFEBC7EA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1197234"/>
            <a:ext cx="5298894" cy="1801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7A81C-09F2-3F93-A31F-2AE64E0B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4080775"/>
            <a:ext cx="5298894" cy="1496938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B408-62E5-CEBC-186A-53D96D19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/>
          </a:bodyPr>
          <a:lstStyle/>
          <a:p>
            <a:r>
              <a:rPr lang="en-GB" sz="2000" dirty="0"/>
              <a:t>After we reach the accuracy to 93 % we want to high the accuracy and optimize the model so increase the epochs from </a:t>
            </a:r>
            <a:r>
              <a:rPr lang="en-GB" sz="2000" dirty="0">
                <a:solidFill>
                  <a:srgbClr val="FF0000"/>
                </a:solidFill>
              </a:rPr>
              <a:t>10</a:t>
            </a:r>
            <a:r>
              <a:rPr lang="en-GB" sz="2000" dirty="0"/>
              <a:t> to </a:t>
            </a:r>
            <a:r>
              <a:rPr lang="en-GB" sz="2000" dirty="0">
                <a:solidFill>
                  <a:srgbClr val="FF0000"/>
                </a:solidFill>
              </a:rPr>
              <a:t>20</a:t>
            </a:r>
            <a:r>
              <a:rPr lang="en-GB" sz="2000" dirty="0"/>
              <a:t> to test the model </a:t>
            </a:r>
          </a:p>
        </p:txBody>
      </p:sp>
    </p:spTree>
    <p:extLst>
      <p:ext uri="{BB962C8B-B14F-4D97-AF65-F5344CB8AC3E}">
        <p14:creationId xmlns:p14="http://schemas.microsoft.com/office/powerpoint/2010/main" val="18937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B2105-F5E1-E846-6893-573356CB1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" t="9091" r="21281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83F29-148B-D5AC-E7C3-FDD91B551E2F}"/>
              </a:ext>
            </a:extLst>
          </p:cNvPr>
          <p:cNvSpPr>
            <a:spLocks noGrp="1"/>
          </p:cNvSpPr>
          <p:nvPr/>
        </p:nvSpPr>
        <p:spPr>
          <a:xfrm>
            <a:off x="477981" y="1122363"/>
            <a:ext cx="397764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Test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5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0975013" y="0"/>
            <a:ext cx="1876653" cy="1766008"/>
            <a:chOff x="-648769" y="2358"/>
            <a:chExt cx="1876653" cy="17660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2412551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8791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CE546A-A7BA-11C3-D5F5-5E1950801DC1}"/>
              </a:ext>
            </a:extLst>
          </p:cNvPr>
          <p:cNvSpPr>
            <a:spLocks noGrp="1"/>
          </p:cNvSpPr>
          <p:nvPr/>
        </p:nvSpPr>
        <p:spPr>
          <a:xfrm>
            <a:off x="7762282" y="460593"/>
            <a:ext cx="2841168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50392">
              <a:spcBef>
                <a:spcPts val="930"/>
              </a:spcBef>
              <a:buNone/>
            </a:pPr>
            <a:r>
              <a:rPr lang="en-GB" sz="1200" dirty="0">
                <a:solidFill>
                  <a:srgbClr val="040C28"/>
                </a:solidFill>
                <a:latin typeface="Google Sans"/>
              </a:rPr>
              <a:t>Here we load the model after implementing and saved it instead of running the model every time. We use it to save the time.  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314AD0DB-D73E-41D5-25EF-FF78D103E797}"/>
              </a:ext>
            </a:extLst>
          </p:cNvPr>
          <p:cNvSpPr txBox="1"/>
          <p:nvPr/>
        </p:nvSpPr>
        <p:spPr>
          <a:xfrm>
            <a:off x="5776644" y="1594379"/>
            <a:ext cx="340622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392">
              <a:spcAft>
                <a:spcPts val="600"/>
              </a:spcAft>
            </a:pPr>
            <a:r>
              <a:rPr lang="en-GB" sz="1400" dirty="0"/>
              <a:t>We have to transpose ‘</a:t>
            </a:r>
            <a:r>
              <a:rPr lang="en-GB" sz="1400" dirty="0" err="1"/>
              <a:t>x_test</a:t>
            </a:r>
            <a:r>
              <a:rPr lang="en-GB" sz="1400" dirty="0"/>
              <a:t>’ to make it vector to reach to shape that can be able to multiply</a:t>
            </a:r>
            <a:r>
              <a:rPr lang="en-US" sz="1400" dirty="0"/>
              <a:t> with the matrix.</a:t>
            </a:r>
            <a:r>
              <a:rPr lang="en-GB" sz="1400" dirty="0"/>
              <a:t>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B0949C-AE00-F399-6258-DE907B70B4E9}"/>
              </a:ext>
            </a:extLst>
          </p:cNvPr>
          <p:cNvSpPr/>
          <p:nvPr/>
        </p:nvSpPr>
        <p:spPr>
          <a:xfrm flipV="1">
            <a:off x="5239364" y="608879"/>
            <a:ext cx="2209559" cy="333423"/>
          </a:xfrm>
          <a:prstGeom prst="rightArrow">
            <a:avLst>
              <a:gd name="adj1" fmla="val 50000"/>
              <a:gd name="adj2" fmla="val 5380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5" name="TextBox 63">
            <a:extLst>
              <a:ext uri="{FF2B5EF4-FFF2-40B4-BE49-F238E27FC236}">
                <a16:creationId xmlns:a16="http://schemas.microsoft.com/office/drawing/2014/main" id="{00ECCBD7-995A-14BD-2051-60F92749F6E0}"/>
              </a:ext>
            </a:extLst>
          </p:cNvPr>
          <p:cNvSpPr txBox="1"/>
          <p:nvPr/>
        </p:nvSpPr>
        <p:spPr>
          <a:xfrm flipH="1">
            <a:off x="1382634" y="3909243"/>
            <a:ext cx="230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392">
              <a:spcAft>
                <a:spcPts val="600"/>
              </a:spcAft>
            </a:pP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E413EB-A6F0-EC6D-1A35-CC3A0DA4A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8" y="584012"/>
            <a:ext cx="4401164" cy="3810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EB3B11-15EA-28B2-7FB5-745F9A66D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2" y="1722391"/>
            <a:ext cx="4991797" cy="333422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EAA1332A-E3B2-ABD9-A1BB-B77202FD4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8" y="3133221"/>
            <a:ext cx="4134427" cy="1943371"/>
          </a:xfrm>
          <a:prstGeom prst="rect">
            <a:avLst/>
          </a:prstGeom>
        </p:spPr>
      </p:pic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7930BB6A-C057-9D12-5BCE-8837875CCF81}"/>
              </a:ext>
            </a:extLst>
          </p:cNvPr>
          <p:cNvSpPr>
            <a:spLocks noGrp="1"/>
          </p:cNvSpPr>
          <p:nvPr/>
        </p:nvSpPr>
        <p:spPr>
          <a:xfrm>
            <a:off x="5771355" y="3193568"/>
            <a:ext cx="5209091" cy="1479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50392">
              <a:spcBef>
                <a:spcPts val="930"/>
              </a:spcBef>
              <a:buNone/>
            </a:pPr>
            <a:r>
              <a:rPr lang="en-GB" sz="1800" dirty="0">
                <a:solidFill>
                  <a:srgbClr val="040C28"/>
                </a:solidFill>
                <a:latin typeface="Google Sans"/>
              </a:rPr>
              <a:t>This function is used to read the csv file and loop in the file at column </a:t>
            </a:r>
            <a:r>
              <a:rPr lang="en-GB" sz="1800" dirty="0" err="1">
                <a:solidFill>
                  <a:srgbClr val="040C28"/>
                </a:solidFill>
                <a:latin typeface="Google Sans"/>
              </a:rPr>
              <a:t>SignName</a:t>
            </a:r>
            <a:r>
              <a:rPr lang="en-GB" sz="1800" dirty="0">
                <a:solidFill>
                  <a:srgbClr val="040C28"/>
                </a:solidFill>
                <a:latin typeface="Google Sans"/>
              </a:rPr>
              <a:t> and append this data to the list we have declared above </a:t>
            </a:r>
            <a:r>
              <a:rPr lang="en-GB" sz="1800" dirty="0" err="1">
                <a:solidFill>
                  <a:srgbClr val="040C28"/>
                </a:solidFill>
                <a:latin typeface="Google Sans"/>
              </a:rPr>
              <a:t>label_list</a:t>
            </a:r>
            <a:endParaRPr lang="en-GB" sz="1800" dirty="0">
              <a:solidFill>
                <a:srgbClr val="040C28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16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DCCC1-78E7-BA7B-238B-7CA4D866AD1B}"/>
              </a:ext>
            </a:extLst>
          </p:cNvPr>
          <p:cNvSpPr txBox="1">
            <a:spLocks/>
          </p:cNvSpPr>
          <p:nvPr/>
        </p:nvSpPr>
        <p:spPr>
          <a:xfrm>
            <a:off x="6283420" y="2441811"/>
            <a:ext cx="5278465" cy="1576762"/>
          </a:xfrm>
          <a:custGeom>
            <a:avLst/>
            <a:gdLst>
              <a:gd name="connsiteX0" fmla="*/ 0 w 5278465"/>
              <a:gd name="connsiteY0" fmla="*/ 0 h 1576762"/>
              <a:gd name="connsiteX1" fmla="*/ 692065 w 5278465"/>
              <a:gd name="connsiteY1" fmla="*/ 0 h 1576762"/>
              <a:gd name="connsiteX2" fmla="*/ 1172992 w 5278465"/>
              <a:gd name="connsiteY2" fmla="*/ 0 h 1576762"/>
              <a:gd name="connsiteX3" fmla="*/ 1812273 w 5278465"/>
              <a:gd name="connsiteY3" fmla="*/ 0 h 1576762"/>
              <a:gd name="connsiteX4" fmla="*/ 2240415 w 5278465"/>
              <a:gd name="connsiteY4" fmla="*/ 0 h 1576762"/>
              <a:gd name="connsiteX5" fmla="*/ 2721342 w 5278465"/>
              <a:gd name="connsiteY5" fmla="*/ 0 h 1576762"/>
              <a:gd name="connsiteX6" fmla="*/ 3360623 w 5278465"/>
              <a:gd name="connsiteY6" fmla="*/ 0 h 1576762"/>
              <a:gd name="connsiteX7" fmla="*/ 3999903 w 5278465"/>
              <a:gd name="connsiteY7" fmla="*/ 0 h 1576762"/>
              <a:gd name="connsiteX8" fmla="*/ 4428046 w 5278465"/>
              <a:gd name="connsiteY8" fmla="*/ 0 h 1576762"/>
              <a:gd name="connsiteX9" fmla="*/ 5278465 w 5278465"/>
              <a:gd name="connsiteY9" fmla="*/ 0 h 1576762"/>
              <a:gd name="connsiteX10" fmla="*/ 5278465 w 5278465"/>
              <a:gd name="connsiteY10" fmla="*/ 557123 h 1576762"/>
              <a:gd name="connsiteX11" fmla="*/ 5278465 w 5278465"/>
              <a:gd name="connsiteY11" fmla="*/ 1066942 h 1576762"/>
              <a:gd name="connsiteX12" fmla="*/ 5278465 w 5278465"/>
              <a:gd name="connsiteY12" fmla="*/ 1576762 h 1576762"/>
              <a:gd name="connsiteX13" fmla="*/ 4639184 w 5278465"/>
              <a:gd name="connsiteY13" fmla="*/ 1576762 h 1576762"/>
              <a:gd name="connsiteX14" fmla="*/ 4211042 w 5278465"/>
              <a:gd name="connsiteY14" fmla="*/ 1576762 h 1576762"/>
              <a:gd name="connsiteX15" fmla="*/ 3571761 w 5278465"/>
              <a:gd name="connsiteY15" fmla="*/ 1576762 h 1576762"/>
              <a:gd name="connsiteX16" fmla="*/ 3143619 w 5278465"/>
              <a:gd name="connsiteY16" fmla="*/ 1576762 h 1576762"/>
              <a:gd name="connsiteX17" fmla="*/ 2609908 w 5278465"/>
              <a:gd name="connsiteY17" fmla="*/ 1576762 h 1576762"/>
              <a:gd name="connsiteX18" fmla="*/ 2023412 w 5278465"/>
              <a:gd name="connsiteY18" fmla="*/ 1576762 h 1576762"/>
              <a:gd name="connsiteX19" fmla="*/ 1331346 w 5278465"/>
              <a:gd name="connsiteY19" fmla="*/ 1576762 h 1576762"/>
              <a:gd name="connsiteX20" fmla="*/ 639281 w 5278465"/>
              <a:gd name="connsiteY20" fmla="*/ 1576762 h 1576762"/>
              <a:gd name="connsiteX21" fmla="*/ 0 w 5278465"/>
              <a:gd name="connsiteY21" fmla="*/ 1576762 h 1576762"/>
              <a:gd name="connsiteX22" fmla="*/ 0 w 5278465"/>
              <a:gd name="connsiteY22" fmla="*/ 1035407 h 1576762"/>
              <a:gd name="connsiteX23" fmla="*/ 0 w 5278465"/>
              <a:gd name="connsiteY23" fmla="*/ 525587 h 1576762"/>
              <a:gd name="connsiteX24" fmla="*/ 0 w 5278465"/>
              <a:gd name="connsiteY24" fmla="*/ 0 h 157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78465" h="1576762" fill="none" extrusionOk="0">
                <a:moveTo>
                  <a:pt x="0" y="0"/>
                </a:moveTo>
                <a:cubicBezTo>
                  <a:pt x="247189" y="-53091"/>
                  <a:pt x="404128" y="43486"/>
                  <a:pt x="692065" y="0"/>
                </a:cubicBezTo>
                <a:cubicBezTo>
                  <a:pt x="980003" y="-43486"/>
                  <a:pt x="1065348" y="38230"/>
                  <a:pt x="1172992" y="0"/>
                </a:cubicBezTo>
                <a:cubicBezTo>
                  <a:pt x="1280636" y="-38230"/>
                  <a:pt x="1619590" y="30182"/>
                  <a:pt x="1812273" y="0"/>
                </a:cubicBezTo>
                <a:cubicBezTo>
                  <a:pt x="2004956" y="-30182"/>
                  <a:pt x="2110713" y="19372"/>
                  <a:pt x="2240415" y="0"/>
                </a:cubicBezTo>
                <a:cubicBezTo>
                  <a:pt x="2370117" y="-19372"/>
                  <a:pt x="2551775" y="55305"/>
                  <a:pt x="2721342" y="0"/>
                </a:cubicBezTo>
                <a:cubicBezTo>
                  <a:pt x="2890909" y="-55305"/>
                  <a:pt x="3156931" y="14869"/>
                  <a:pt x="3360623" y="0"/>
                </a:cubicBezTo>
                <a:cubicBezTo>
                  <a:pt x="3564315" y="-14869"/>
                  <a:pt x="3779629" y="47608"/>
                  <a:pt x="3999903" y="0"/>
                </a:cubicBezTo>
                <a:cubicBezTo>
                  <a:pt x="4220177" y="-47608"/>
                  <a:pt x="4315875" y="15172"/>
                  <a:pt x="4428046" y="0"/>
                </a:cubicBezTo>
                <a:cubicBezTo>
                  <a:pt x="4540217" y="-15172"/>
                  <a:pt x="5026673" y="27821"/>
                  <a:pt x="5278465" y="0"/>
                </a:cubicBezTo>
                <a:cubicBezTo>
                  <a:pt x="5337957" y="147758"/>
                  <a:pt x="5216368" y="352779"/>
                  <a:pt x="5278465" y="557123"/>
                </a:cubicBezTo>
                <a:cubicBezTo>
                  <a:pt x="5340562" y="761467"/>
                  <a:pt x="5234601" y="900338"/>
                  <a:pt x="5278465" y="1066942"/>
                </a:cubicBezTo>
                <a:cubicBezTo>
                  <a:pt x="5322329" y="1233546"/>
                  <a:pt x="5224544" y="1459057"/>
                  <a:pt x="5278465" y="1576762"/>
                </a:cubicBezTo>
                <a:cubicBezTo>
                  <a:pt x="5141656" y="1609026"/>
                  <a:pt x="4790052" y="1520011"/>
                  <a:pt x="4639184" y="1576762"/>
                </a:cubicBezTo>
                <a:cubicBezTo>
                  <a:pt x="4488316" y="1633513"/>
                  <a:pt x="4370830" y="1538909"/>
                  <a:pt x="4211042" y="1576762"/>
                </a:cubicBezTo>
                <a:cubicBezTo>
                  <a:pt x="4051254" y="1614615"/>
                  <a:pt x="3833665" y="1532767"/>
                  <a:pt x="3571761" y="1576762"/>
                </a:cubicBezTo>
                <a:cubicBezTo>
                  <a:pt x="3309857" y="1620757"/>
                  <a:pt x="3261259" y="1537781"/>
                  <a:pt x="3143619" y="1576762"/>
                </a:cubicBezTo>
                <a:cubicBezTo>
                  <a:pt x="3025979" y="1615743"/>
                  <a:pt x="2825466" y="1548124"/>
                  <a:pt x="2609908" y="1576762"/>
                </a:cubicBezTo>
                <a:cubicBezTo>
                  <a:pt x="2394350" y="1605400"/>
                  <a:pt x="2197969" y="1518014"/>
                  <a:pt x="2023412" y="1576762"/>
                </a:cubicBezTo>
                <a:cubicBezTo>
                  <a:pt x="1848855" y="1635510"/>
                  <a:pt x="1555826" y="1542721"/>
                  <a:pt x="1331346" y="1576762"/>
                </a:cubicBezTo>
                <a:cubicBezTo>
                  <a:pt x="1106866" y="1610803"/>
                  <a:pt x="790295" y="1499835"/>
                  <a:pt x="639281" y="1576762"/>
                </a:cubicBezTo>
                <a:cubicBezTo>
                  <a:pt x="488268" y="1653689"/>
                  <a:pt x="185881" y="1571935"/>
                  <a:pt x="0" y="1576762"/>
                </a:cubicBezTo>
                <a:cubicBezTo>
                  <a:pt x="-35779" y="1341906"/>
                  <a:pt x="42024" y="1146226"/>
                  <a:pt x="0" y="1035407"/>
                </a:cubicBezTo>
                <a:cubicBezTo>
                  <a:pt x="-42024" y="924588"/>
                  <a:pt x="39888" y="649370"/>
                  <a:pt x="0" y="525587"/>
                </a:cubicBezTo>
                <a:cubicBezTo>
                  <a:pt x="-39888" y="401804"/>
                  <a:pt x="16516" y="239109"/>
                  <a:pt x="0" y="0"/>
                </a:cubicBezTo>
                <a:close/>
              </a:path>
              <a:path w="5278465" h="1576762" stroke="0" extrusionOk="0">
                <a:moveTo>
                  <a:pt x="0" y="0"/>
                </a:moveTo>
                <a:cubicBezTo>
                  <a:pt x="173484" y="-39987"/>
                  <a:pt x="422330" y="36322"/>
                  <a:pt x="692065" y="0"/>
                </a:cubicBezTo>
                <a:cubicBezTo>
                  <a:pt x="961801" y="-36322"/>
                  <a:pt x="1038625" y="42088"/>
                  <a:pt x="1278562" y="0"/>
                </a:cubicBezTo>
                <a:cubicBezTo>
                  <a:pt x="1518499" y="-42088"/>
                  <a:pt x="1580886" y="20409"/>
                  <a:pt x="1706704" y="0"/>
                </a:cubicBezTo>
                <a:cubicBezTo>
                  <a:pt x="1832522" y="-20409"/>
                  <a:pt x="2175703" y="56909"/>
                  <a:pt x="2345984" y="0"/>
                </a:cubicBezTo>
                <a:cubicBezTo>
                  <a:pt x="2516265" y="-56909"/>
                  <a:pt x="2676681" y="45744"/>
                  <a:pt x="2826911" y="0"/>
                </a:cubicBezTo>
                <a:cubicBezTo>
                  <a:pt x="2977141" y="-45744"/>
                  <a:pt x="3344438" y="43850"/>
                  <a:pt x="3518977" y="0"/>
                </a:cubicBezTo>
                <a:cubicBezTo>
                  <a:pt x="3693516" y="-43850"/>
                  <a:pt x="3925274" y="40872"/>
                  <a:pt x="4052688" y="0"/>
                </a:cubicBezTo>
                <a:cubicBezTo>
                  <a:pt x="4180102" y="-40872"/>
                  <a:pt x="4454134" y="27185"/>
                  <a:pt x="4639184" y="0"/>
                </a:cubicBezTo>
                <a:cubicBezTo>
                  <a:pt x="4824234" y="-27185"/>
                  <a:pt x="5124367" y="55443"/>
                  <a:pt x="5278465" y="0"/>
                </a:cubicBezTo>
                <a:cubicBezTo>
                  <a:pt x="5320245" y="211841"/>
                  <a:pt x="5238718" y="416480"/>
                  <a:pt x="5278465" y="557123"/>
                </a:cubicBezTo>
                <a:cubicBezTo>
                  <a:pt x="5318212" y="697766"/>
                  <a:pt x="5270136" y="866672"/>
                  <a:pt x="5278465" y="1082710"/>
                </a:cubicBezTo>
                <a:cubicBezTo>
                  <a:pt x="5286794" y="1298748"/>
                  <a:pt x="5227237" y="1378127"/>
                  <a:pt x="5278465" y="1576762"/>
                </a:cubicBezTo>
                <a:cubicBezTo>
                  <a:pt x="5174705" y="1588850"/>
                  <a:pt x="4988102" y="1568417"/>
                  <a:pt x="4797538" y="1576762"/>
                </a:cubicBezTo>
                <a:cubicBezTo>
                  <a:pt x="4606974" y="1585107"/>
                  <a:pt x="4374125" y="1560153"/>
                  <a:pt x="4158257" y="1576762"/>
                </a:cubicBezTo>
                <a:cubicBezTo>
                  <a:pt x="3942389" y="1593371"/>
                  <a:pt x="3854553" y="1571087"/>
                  <a:pt x="3730115" y="1576762"/>
                </a:cubicBezTo>
                <a:cubicBezTo>
                  <a:pt x="3605677" y="1582437"/>
                  <a:pt x="3322691" y="1536194"/>
                  <a:pt x="3038050" y="1576762"/>
                </a:cubicBezTo>
                <a:cubicBezTo>
                  <a:pt x="2753410" y="1617330"/>
                  <a:pt x="2575544" y="1518270"/>
                  <a:pt x="2398769" y="1576762"/>
                </a:cubicBezTo>
                <a:cubicBezTo>
                  <a:pt x="2221994" y="1635254"/>
                  <a:pt x="2110463" y="1551748"/>
                  <a:pt x="1917842" y="1576762"/>
                </a:cubicBezTo>
                <a:cubicBezTo>
                  <a:pt x="1725221" y="1601776"/>
                  <a:pt x="1507443" y="1562061"/>
                  <a:pt x="1331346" y="1576762"/>
                </a:cubicBezTo>
                <a:cubicBezTo>
                  <a:pt x="1155249" y="1591463"/>
                  <a:pt x="922036" y="1548043"/>
                  <a:pt x="797635" y="1576762"/>
                </a:cubicBezTo>
                <a:cubicBezTo>
                  <a:pt x="673234" y="1605481"/>
                  <a:pt x="254608" y="1509565"/>
                  <a:pt x="0" y="1576762"/>
                </a:cubicBezTo>
                <a:cubicBezTo>
                  <a:pt x="-1864" y="1395192"/>
                  <a:pt x="8194" y="1309359"/>
                  <a:pt x="0" y="1066942"/>
                </a:cubicBezTo>
                <a:cubicBezTo>
                  <a:pt x="-8194" y="824525"/>
                  <a:pt x="36034" y="797584"/>
                  <a:pt x="0" y="572890"/>
                </a:cubicBezTo>
                <a:cubicBezTo>
                  <a:pt x="-36034" y="348196"/>
                  <a:pt x="38277" y="18162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942790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1’st step, Then we access the ‘</a:t>
            </a:r>
            <a:r>
              <a:rPr lang="en-US" sz="1900" dirty="0" err="1"/>
              <a:t>x_test</a:t>
            </a:r>
            <a:r>
              <a:rPr lang="en-US" sz="1900" dirty="0"/>
              <a:t>’ column from file data at </a:t>
            </a:r>
            <a:r>
              <a:rPr lang="en-US" sz="1900" dirty="0">
                <a:solidFill>
                  <a:srgbClr val="FF0000"/>
                </a:solidFill>
              </a:rPr>
              <a:t>index 12 </a:t>
            </a:r>
            <a:r>
              <a:rPr lang="en-US" sz="1900" dirty="0"/>
              <a:t>and </a:t>
            </a:r>
            <a:r>
              <a:rPr lang="en-US" sz="1900" dirty="0" err="1"/>
              <a:t>stroe</a:t>
            </a:r>
            <a:r>
              <a:rPr lang="en-US" sz="1900" dirty="0"/>
              <a:t> it in ‘</a:t>
            </a:r>
            <a:r>
              <a:rPr lang="en-US" sz="1900" dirty="0" err="1"/>
              <a:t>x_input</a:t>
            </a:r>
            <a:r>
              <a:rPr lang="en-US" sz="1900" dirty="0"/>
              <a:t>’.</a:t>
            </a:r>
          </a:p>
          <a:p>
            <a:r>
              <a:rPr lang="en-US" sz="1900" dirty="0"/>
              <a:t>And print the shape of this image at index 12 </a:t>
            </a:r>
          </a:p>
          <a:p>
            <a:r>
              <a:rPr lang="en-US" sz="1900" dirty="0"/>
              <a:t>2’nd step, we access the ‘</a:t>
            </a:r>
            <a:r>
              <a:rPr lang="en-US" sz="1900" dirty="0" err="1"/>
              <a:t>y_test</a:t>
            </a:r>
            <a:r>
              <a:rPr lang="en-US" sz="1900" dirty="0"/>
              <a:t>’ and print the  </a:t>
            </a:r>
            <a:r>
              <a:rPr lang="en-US" sz="1900" dirty="0">
                <a:solidFill>
                  <a:srgbClr val="FF0000"/>
                </a:solidFill>
              </a:rPr>
              <a:t>label</a:t>
            </a:r>
            <a:r>
              <a:rPr lang="en-US" sz="1900" dirty="0"/>
              <a:t> of  the </a:t>
            </a:r>
            <a:r>
              <a:rPr lang="en-US" sz="1900" dirty="0">
                <a:solidFill>
                  <a:srgbClr val="FF0000"/>
                </a:solidFill>
              </a:rPr>
              <a:t>same index </a:t>
            </a:r>
            <a:r>
              <a:rPr lang="en-US" sz="1900" dirty="0"/>
              <a:t>of ‘</a:t>
            </a:r>
            <a:r>
              <a:rPr lang="en-US" sz="1900" dirty="0" err="1"/>
              <a:t>x_input</a:t>
            </a:r>
            <a:r>
              <a:rPr lang="en-US" sz="1900" dirty="0"/>
              <a:t>’</a:t>
            </a:r>
            <a:endParaRPr lang="en-GB" sz="1900" dirty="0"/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F6BA7D58-18B9-157B-898A-6264C7385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7" y="918266"/>
            <a:ext cx="4687621" cy="605734"/>
          </a:xfrm>
        </p:spPr>
      </p:pic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53D1539-1AE9-0ECE-ADD4-D06D1734EF78}"/>
              </a:ext>
            </a:extLst>
          </p:cNvPr>
          <p:cNvSpPr>
            <a:spLocks noGrp="1"/>
          </p:cNvSpPr>
          <p:nvPr/>
        </p:nvSpPr>
        <p:spPr>
          <a:xfrm>
            <a:off x="6096000" y="841882"/>
            <a:ext cx="5209091" cy="9720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Here we invoke the function that we declared and take the csv file that </a:t>
            </a:r>
            <a:r>
              <a:rPr lang="en-US" sz="2000" dirty="0"/>
              <a:t>we</a:t>
            </a:r>
            <a:r>
              <a:rPr lang="en-US" sz="1800" dirty="0"/>
              <a:t> want to </a:t>
            </a:r>
            <a:r>
              <a:rPr lang="en-US" sz="1800" dirty="0">
                <a:solidFill>
                  <a:schemeClr val="accent6"/>
                </a:solidFill>
              </a:rPr>
              <a:t>read and store </a:t>
            </a:r>
            <a:r>
              <a:rPr lang="en-US" sz="1800" dirty="0"/>
              <a:t>it in </a:t>
            </a:r>
            <a:r>
              <a:rPr lang="en-US" sz="1800" dirty="0">
                <a:solidFill>
                  <a:schemeClr val="accent6"/>
                </a:solidFill>
              </a:rPr>
              <a:t>variable ‘labels’ </a:t>
            </a:r>
            <a:endParaRPr lang="en-GB" sz="1800" dirty="0">
              <a:solidFill>
                <a:schemeClr val="accent6"/>
              </a:solidFill>
            </a:endParaRPr>
          </a:p>
        </p:txBody>
      </p:sp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2C5F09F9-30EA-B15A-0834-6C93E73AF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4" y="2163508"/>
            <a:ext cx="5209091" cy="1310453"/>
          </a:xfrm>
          <a:prstGeom prst="rect">
            <a:avLst/>
          </a:prstGeom>
        </p:spPr>
      </p:pic>
      <p:pic>
        <p:nvPicPr>
          <p:cNvPr id="49" name="Picture 4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478B1B9-F176-2A33-2CB9-20F4A057B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20" y="4153828"/>
            <a:ext cx="3753374" cy="485843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0F4D10-856B-F91C-7C12-6FBEFC269EC9}"/>
              </a:ext>
            </a:extLst>
          </p:cNvPr>
          <p:cNvCxnSpPr/>
          <p:nvPr/>
        </p:nvCxnSpPr>
        <p:spPr>
          <a:xfrm>
            <a:off x="2919702" y="4367092"/>
            <a:ext cx="467123" cy="24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9F3808EF-B380-A079-E26E-C16074ECDC86}"/>
              </a:ext>
            </a:extLst>
          </p:cNvPr>
          <p:cNvSpPr txBox="1">
            <a:spLocks/>
          </p:cNvSpPr>
          <p:nvPr/>
        </p:nvSpPr>
        <p:spPr>
          <a:xfrm>
            <a:off x="2681390" y="4559472"/>
            <a:ext cx="1741603" cy="37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number of channels.</a:t>
            </a:r>
          </a:p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3C6F933-B096-75B8-1FFD-4D94EB223749}"/>
              </a:ext>
            </a:extLst>
          </p:cNvPr>
          <p:cNvSpPr txBox="1">
            <a:spLocks/>
          </p:cNvSpPr>
          <p:nvPr/>
        </p:nvSpPr>
        <p:spPr>
          <a:xfrm>
            <a:off x="827807" y="3566046"/>
            <a:ext cx="1741603" cy="37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number of images.</a:t>
            </a:r>
          </a:p>
          <a:p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EAA8C1-46F2-6FF2-418A-11833B250531}"/>
              </a:ext>
            </a:extLst>
          </p:cNvPr>
          <p:cNvCxnSpPr/>
          <p:nvPr/>
        </p:nvCxnSpPr>
        <p:spPr>
          <a:xfrm flipV="1">
            <a:off x="1901642" y="3821176"/>
            <a:ext cx="0" cy="3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1ADFD2-0C3B-786D-E27E-0BBE9DEB6802}"/>
              </a:ext>
            </a:extLst>
          </p:cNvPr>
          <p:cNvCxnSpPr>
            <a:cxnSpLocks/>
          </p:cNvCxnSpPr>
          <p:nvPr/>
        </p:nvCxnSpPr>
        <p:spPr>
          <a:xfrm flipH="1">
            <a:off x="2252642" y="4353942"/>
            <a:ext cx="5928" cy="26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17BD8B-F860-70F9-B13A-95F8BAEBB013}"/>
              </a:ext>
            </a:extLst>
          </p:cNvPr>
          <p:cNvCxnSpPr/>
          <p:nvPr/>
        </p:nvCxnSpPr>
        <p:spPr>
          <a:xfrm flipV="1">
            <a:off x="2569410" y="3970790"/>
            <a:ext cx="0" cy="1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4CE973-7BE4-E937-C995-7BF76B642A2E}"/>
              </a:ext>
            </a:extLst>
          </p:cNvPr>
          <p:cNvSpPr txBox="1"/>
          <p:nvPr/>
        </p:nvSpPr>
        <p:spPr>
          <a:xfrm>
            <a:off x="1967922" y="453811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2BD11-917D-DD3D-ECEE-2957EF6718E0}"/>
              </a:ext>
            </a:extLst>
          </p:cNvPr>
          <p:cNvSpPr txBox="1"/>
          <p:nvPr/>
        </p:nvSpPr>
        <p:spPr>
          <a:xfrm>
            <a:off x="2383776" y="3741574"/>
            <a:ext cx="595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E95676-E92E-04BB-AC6B-4F606F60077D}"/>
              </a:ext>
            </a:extLst>
          </p:cNvPr>
          <p:cNvSpPr txBox="1"/>
          <p:nvPr/>
        </p:nvSpPr>
        <p:spPr>
          <a:xfrm>
            <a:off x="703794" y="5068969"/>
            <a:ext cx="54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we print 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label of this image </a:t>
            </a:r>
            <a:r>
              <a:rPr lang="en-US" dirty="0"/>
              <a:t>then the </a:t>
            </a:r>
            <a:r>
              <a:rPr lang="en-US" dirty="0">
                <a:solidFill>
                  <a:srgbClr val="0070C0"/>
                </a:solidFill>
              </a:rPr>
              <a:t>label =7</a:t>
            </a:r>
          </a:p>
        </p:txBody>
      </p:sp>
    </p:spTree>
    <p:extLst>
      <p:ext uri="{BB962C8B-B14F-4D97-AF65-F5344CB8AC3E}">
        <p14:creationId xmlns:p14="http://schemas.microsoft.com/office/powerpoint/2010/main" val="12162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9835-F03C-3B09-AAD2-028FD008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D914-9AE3-5F21-1F1F-36EAEABD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4D624C-0960-659E-6623-C286E547B67E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Visualization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7DD197-B1D2-4C9B-E9A0-3E2BBED906A0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Make some plots on the dataset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13161C-FDD6-C7FE-B5EC-98B3985ECBD4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/>
              <a:t>Visualization </a:t>
            </a:r>
            <a:endParaRPr lang="en-US" sz="7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5A55DD-D3C0-9C70-D136-4F5786F5149B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Make some plots on the dataset</a:t>
            </a:r>
            <a:endParaRPr lang="en-US" sz="2000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7C12AD7-385E-4368-2742-61A9AAB46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0CCD7398-6750-10C3-7074-6B0A664DC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E1AF739D-89C3-E059-9553-C00D2B346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AE4350-F982-B4B4-D36D-1F3B44F90E7E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Visualization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14AB8D-4037-6392-92B1-9FA05A3FCE0C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Make some plots on the dataset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CB280-68D8-A30B-BBEA-A5A3E3D2A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711286"/>
      </p:ext>
    </p:extLst>
  </p:cSld>
  <p:clrMapOvr>
    <a:masterClrMapping/>
  </p:clrMapOvr>
  <p:transition spd="slow"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597B7C1E-9A00-6186-D6EB-3801382CF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70"/>
            <a:ext cx="3487126" cy="349841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64F91546-497B-C9C0-CF89-C59B3A29D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9125"/>
            <a:ext cx="10401281" cy="2131409"/>
          </a:xfrm>
          <a:prstGeom prst="rect">
            <a:avLst/>
          </a:prstGeom>
        </p:spPr>
      </p:pic>
      <p:sp>
        <p:nvSpPr>
          <p:cNvPr id="11" name="TextBox 23">
            <a:extLst>
              <a:ext uri="{FF2B5EF4-FFF2-40B4-BE49-F238E27FC236}">
                <a16:creationId xmlns:a16="http://schemas.microsoft.com/office/drawing/2014/main" id="{708B84D1-5CE5-047C-6E24-95909B357ED7}"/>
              </a:ext>
            </a:extLst>
          </p:cNvPr>
          <p:cNvSpPr txBox="1"/>
          <p:nvPr/>
        </p:nvSpPr>
        <p:spPr>
          <a:xfrm>
            <a:off x="5534948" y="1503364"/>
            <a:ext cx="5827644" cy="2523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 we using </a:t>
            </a:r>
            <a:r>
              <a:rPr lang="en-US" sz="2000" dirty="0" err="1"/>
              <a:t>matplot.pyplot</a:t>
            </a:r>
            <a:r>
              <a:rPr lang="en-US" sz="2000" dirty="0"/>
              <a:t> to show some plots on our dataset.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 we display the image of width and </a:t>
            </a:r>
            <a:r>
              <a:rPr lang="en-US" sz="2000" dirty="0">
                <a:solidFill>
                  <a:srgbClr val="FF0000"/>
                </a:solidFill>
              </a:rPr>
              <a:t>height 3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width 3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 we use </a:t>
            </a:r>
            <a:r>
              <a:rPr lang="en-US" sz="2000" dirty="0" err="1"/>
              <a:t>plt.axis</a:t>
            </a:r>
            <a:r>
              <a:rPr lang="en-US" sz="2000" dirty="0"/>
              <a:t>(‘off’) to remove the x-axis and y-axis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Finally ,we display the image.</a:t>
            </a:r>
          </a:p>
        </p:txBody>
      </p:sp>
    </p:spTree>
    <p:extLst>
      <p:ext uri="{BB962C8B-B14F-4D97-AF65-F5344CB8AC3E}">
        <p14:creationId xmlns:p14="http://schemas.microsoft.com/office/powerpoint/2010/main" val="2075257527"/>
      </p:ext>
    </p:extLst>
  </p:cSld>
  <p:clrMapOvr>
    <a:masterClrMapping/>
  </p:clrMapOvr>
  <p:transition spd="slow">
    <p:cover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1183C-384A-BAA3-5D9A-E7A898A4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229046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 the accuracy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2CF2FE-19C5-FE0E-CD20-00523C02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9" y="3867674"/>
            <a:ext cx="8507730" cy="276128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TextBox 23">
            <a:extLst>
              <a:ext uri="{FF2B5EF4-FFF2-40B4-BE49-F238E27FC236}">
                <a16:creationId xmlns:a16="http://schemas.microsoft.com/office/drawing/2014/main" id="{78C194B0-CE90-BB9C-E635-ADDAE4A8ABCA}"/>
              </a:ext>
            </a:extLst>
          </p:cNvPr>
          <p:cNvSpPr txBox="1"/>
          <p:nvPr/>
        </p:nvSpPr>
        <p:spPr>
          <a:xfrm>
            <a:off x="637162" y="1576010"/>
            <a:ext cx="5458838" cy="2062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store the predict of ‘</a:t>
            </a:r>
            <a:r>
              <a:rPr lang="en-US" sz="2000" dirty="0" err="1"/>
              <a:t>x_input</a:t>
            </a:r>
            <a:r>
              <a:rPr lang="en-US" sz="2000" dirty="0"/>
              <a:t>’ and store it in variable scores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dirty="0">
                <a:solidFill>
                  <a:srgbClr val="FF0000"/>
                </a:solidFill>
              </a:rPr>
              <a:t>argmax</a:t>
            </a:r>
            <a:r>
              <a:rPr lang="en-US" sz="2000" dirty="0"/>
              <a:t> of scores to select the </a:t>
            </a:r>
            <a:r>
              <a:rPr lang="en-US" sz="2000" dirty="0">
                <a:solidFill>
                  <a:schemeClr val="accent6"/>
                </a:solidFill>
              </a:rPr>
              <a:t>maximum value of scores(probability)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Print the </a:t>
            </a:r>
            <a:r>
              <a:rPr lang="en-US" sz="2000" dirty="0" err="1"/>
              <a:t>ClassId</a:t>
            </a:r>
            <a:r>
              <a:rPr lang="en-US" sz="2000" dirty="0"/>
              <a:t> and its Label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Finally , we print the accuracy </a:t>
            </a:r>
          </a:p>
        </p:txBody>
      </p:sp>
    </p:spTree>
    <p:extLst>
      <p:ext uri="{BB962C8B-B14F-4D97-AF65-F5344CB8AC3E}">
        <p14:creationId xmlns:p14="http://schemas.microsoft.com/office/powerpoint/2010/main" val="3636652777"/>
      </p:ext>
    </p:extLst>
  </p:cSld>
  <p:clrMapOvr>
    <a:masterClrMapping/>
  </p:clrMapOvr>
  <p:transition spd="slow">
    <p:cover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C9A99-D7B9-0361-8F0F-57577037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1845974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en-US" sz="8000" dirty="0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4B15659F-5E9A-1CD9-4858-F894644C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29632"/>
            <a:ext cx="2598738" cy="2598738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2EF5C66-BDE3-0C0A-A536-5BA2648D5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6283" y="1902883"/>
            <a:ext cx="3052234" cy="30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2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203033"/>
            <a:ext cx="5629693" cy="356281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6168414" y="3035016"/>
            <a:ext cx="5458838" cy="3562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First We Will Import Some Of Libraries To used it When We     Work On Dataset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import pickle we used it to load dataset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import </a:t>
            </a:r>
            <a:r>
              <a:rPr lang="en-US" sz="1500" b="1" dirty="0" err="1"/>
              <a:t>matplotlib.pyplot</a:t>
            </a:r>
            <a:r>
              <a:rPr lang="en-US" sz="1500" dirty="0"/>
              <a:t> we used it for creating interactive     visualizations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 import </a:t>
            </a:r>
            <a:r>
              <a:rPr lang="en-US" sz="1500" b="1" dirty="0" err="1"/>
              <a:t>to_categorical</a:t>
            </a:r>
            <a:r>
              <a:rPr lang="en-US" sz="1500" b="1" dirty="0"/>
              <a:t> </a:t>
            </a:r>
            <a:r>
              <a:rPr lang="en-US" sz="1500" dirty="0"/>
              <a:t>return dataset in vector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/>
              <a:t>Sequential</a:t>
            </a:r>
            <a:r>
              <a:rPr lang="en-US" sz="1500" dirty="0"/>
              <a:t> we used to </a:t>
            </a:r>
            <a:r>
              <a:rPr lang="en-GB" sz="1400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allow us to specify a neural      network, precisely, sequential: from input to output, passing through a series of hidden layers, one after the other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/>
              <a:t>Dense</a:t>
            </a:r>
            <a:r>
              <a:rPr lang="en-US" sz="1500" dirty="0"/>
              <a:t>, </a:t>
            </a:r>
            <a:r>
              <a:rPr lang="en-US" sz="1500" b="1" dirty="0"/>
              <a:t>Dropout</a:t>
            </a:r>
            <a:r>
              <a:rPr lang="en-US" sz="1500" dirty="0"/>
              <a:t>, </a:t>
            </a:r>
            <a:r>
              <a:rPr lang="en-US" sz="1500" b="1" dirty="0"/>
              <a:t>Flatten</a:t>
            </a:r>
            <a:r>
              <a:rPr lang="en-US" sz="1500" dirty="0"/>
              <a:t>, </a:t>
            </a:r>
            <a:r>
              <a:rPr lang="en-US" sz="1500" b="1" dirty="0"/>
              <a:t>Conv2D</a:t>
            </a:r>
            <a:r>
              <a:rPr lang="en-US" sz="1500" dirty="0"/>
              <a:t>, </a:t>
            </a:r>
            <a:r>
              <a:rPr lang="en-US" sz="1500" b="1" dirty="0"/>
              <a:t>MaxPool2D </a:t>
            </a:r>
            <a:r>
              <a:rPr lang="en-US" sz="1500" dirty="0"/>
              <a:t>to evaluate CNN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 err="1"/>
              <a:t>LearningRateScheduler</a:t>
            </a:r>
            <a:r>
              <a:rPr lang="en-US" sz="1500" b="1" dirty="0"/>
              <a:t> </a:t>
            </a:r>
            <a:r>
              <a:rPr lang="en-US" sz="1500" dirty="0"/>
              <a:t>to get adapter (increase epochs, learning rate changes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 err="1"/>
              <a:t>numpy</a:t>
            </a:r>
            <a:r>
              <a:rPr lang="en-US" sz="1500" dirty="0"/>
              <a:t> It provides a multidimensional array object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/>
              <a:t>pandas</a:t>
            </a:r>
            <a:r>
              <a:rPr lang="en-US" sz="1500" dirty="0"/>
              <a:t> used to analyze big data</a:t>
            </a:r>
          </a:p>
        </p:txBody>
      </p:sp>
    </p:spTree>
    <p:extLst>
      <p:ext uri="{BB962C8B-B14F-4D97-AF65-F5344CB8AC3E}">
        <p14:creationId xmlns:p14="http://schemas.microsoft.com/office/powerpoint/2010/main" val="4682381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" y="630936"/>
            <a:ext cx="4047744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we will go to discover the dataset in order to know what is consists of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5FE5F-7F2C-3A19-925E-CE7B01AC98AC}"/>
              </a:ext>
            </a:extLst>
          </p:cNvPr>
          <p:cNvSpPr txBox="1"/>
          <p:nvPr/>
        </p:nvSpPr>
        <p:spPr>
          <a:xfrm>
            <a:off x="4474462" y="252919"/>
            <a:ext cx="7074409" cy="2111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FFFF"/>
                </a:solidFill>
              </a:rPr>
              <a:t>2. </a:t>
            </a:r>
            <a:r>
              <a:rPr lang="en-US" sz="2400" b="1" dirty="0">
                <a:solidFill>
                  <a:srgbClr val="FFFFFF"/>
                </a:solidFill>
              </a:rPr>
              <a:t>We Will Go To Load Dataset To Work On It: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1. use statement With calls 2 built-in methods (exit) and  (enter) to loop on dataset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2. use function </a:t>
            </a:r>
            <a:r>
              <a:rPr lang="en-US" b="1" dirty="0">
                <a:solidFill>
                  <a:srgbClr val="FFFFFF"/>
                </a:solidFill>
              </a:rPr>
              <a:t>open() </a:t>
            </a:r>
            <a:r>
              <a:rPr lang="en-US" dirty="0">
                <a:solidFill>
                  <a:srgbClr val="FFFFFF"/>
                </a:solidFill>
              </a:rPr>
              <a:t>to read data from file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3. use </a:t>
            </a:r>
            <a:r>
              <a:rPr lang="en-US" b="1" dirty="0" err="1">
                <a:solidFill>
                  <a:srgbClr val="FFFFFF"/>
                </a:solidFill>
              </a:rPr>
              <a:t>pickle.load</a:t>
            </a:r>
            <a:r>
              <a:rPr lang="en-US" dirty="0">
                <a:solidFill>
                  <a:srgbClr val="FFFFFF"/>
                </a:solidFill>
              </a:rPr>
              <a:t> to load dataset in new label and use (encoding='latin1’)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   because it allows you to import the data directly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91956"/>
            <a:ext cx="10917936" cy="22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56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6" y="1486550"/>
            <a:ext cx="9157970" cy="4896533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978C83FE-D2BE-E799-6E04-157AA3B6DC38}"/>
              </a:ext>
            </a:extLst>
          </p:cNvPr>
          <p:cNvSpPr/>
          <p:nvPr/>
        </p:nvSpPr>
        <p:spPr>
          <a:xfrm>
            <a:off x="2023755" y="239076"/>
            <a:ext cx="7992208" cy="108921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3. third, when we discover dataset, we found that dataset is consists of </a:t>
            </a:r>
            <a:r>
              <a:rPr lang="en-US" sz="2800" b="1" dirty="0"/>
              <a:t>7 columns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C22A6A7-1894-EE5B-1E35-7105A1AC567F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-1216390" y="3204618"/>
            <a:ext cx="5661080" cy="8192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9C32BC-6EDC-5B9A-1A86-B92AE9073B1C}"/>
              </a:ext>
            </a:extLst>
          </p:cNvPr>
          <p:cNvCxnSpPr>
            <a:cxnSpLocks/>
          </p:cNvCxnSpPr>
          <p:nvPr/>
        </p:nvCxnSpPr>
        <p:spPr>
          <a:xfrm flipH="1">
            <a:off x="1204546" y="6444762"/>
            <a:ext cx="43873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1BA3BB-D176-6440-C2BE-5481F9585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323795" y="6033667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F0699B0-A0F0-7CE8-01B7-6CEDD2AB2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30035" y="5721109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446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20F74-61D6-4226-F349-CE5A35043C96}"/>
              </a:ext>
            </a:extLst>
          </p:cNvPr>
          <p:cNvSpPr txBox="1">
            <a:spLocks/>
          </p:cNvSpPr>
          <p:nvPr/>
        </p:nvSpPr>
        <p:spPr>
          <a:xfrm>
            <a:off x="6419201" y="1815320"/>
            <a:ext cx="5772494" cy="22387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Discover</a:t>
            </a:r>
          </a:p>
          <a:p>
            <a:pPr algn="ctr">
              <a:spcAft>
                <a:spcPts val="600"/>
              </a:spcAft>
            </a:pPr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11" name="Graphic 10" descr="Teacher">
            <a:extLst>
              <a:ext uri="{FF2B5EF4-FFF2-40B4-BE49-F238E27FC236}">
                <a16:creationId xmlns:a16="http://schemas.microsoft.com/office/drawing/2014/main" id="{59B186AB-E33C-5BDF-29F2-176335C18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2F26C71-5D26-EE40-02F3-DB768D5F5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3193" y="3842003"/>
            <a:ext cx="390472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highlight>
                <a:srgbClr val="0000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3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1B97F-60E6-15D7-76BC-2C48652C7A0A}"/>
              </a:ext>
            </a:extLst>
          </p:cNvPr>
          <p:cNvSpPr txBox="1"/>
          <p:nvPr/>
        </p:nvSpPr>
        <p:spPr>
          <a:xfrm>
            <a:off x="918373" y="2192939"/>
            <a:ext cx="4468187" cy="344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4. In This Step We make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      </a:t>
            </a:r>
            <a:r>
              <a:rPr lang="en-US" sz="2800" b="1" dirty="0"/>
              <a:t>Data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0189C-EA9F-353D-687A-44269CE4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635" y="596621"/>
            <a:ext cx="5816456" cy="54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653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8BE09B-D9C0-5ADD-1063-8369D402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9" y="1533580"/>
            <a:ext cx="6647688" cy="261916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C92BE-0331-9B1C-B649-361D23E3E205}"/>
              </a:ext>
            </a:extLst>
          </p:cNvPr>
          <p:cNvSpPr txBox="1"/>
          <p:nvPr/>
        </p:nvSpPr>
        <p:spPr>
          <a:xfrm>
            <a:off x="7680960" y="2252870"/>
            <a:ext cx="3850640" cy="355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1. we will loop on </a:t>
            </a:r>
            <a:r>
              <a:rPr lang="en-US" sz="2400" dirty="0">
                <a:solidFill>
                  <a:srgbClr val="FF0000"/>
                </a:solidFill>
              </a:rPr>
              <a:t>labels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column </a:t>
            </a:r>
            <a:r>
              <a:rPr lang="en-US" sz="2400" dirty="0"/>
              <a:t>and append it in new array to know the number of  labels in dataset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2.in this step we will divide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    dataset in some category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3. </a:t>
            </a:r>
            <a:r>
              <a:rPr lang="en-US" sz="2400" dirty="0" err="1"/>
              <a:t>laterly</a:t>
            </a:r>
            <a:r>
              <a:rPr lang="en-US" sz="2400" dirty="0"/>
              <a:t> , we will return the total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image available in dataset by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sum(</a:t>
            </a:r>
            <a:r>
              <a:rPr lang="en-US" sz="2400" dirty="0" err="1"/>
              <a:t>x_train</a:t>
            </a:r>
            <a:r>
              <a:rPr lang="en-US" sz="2400" dirty="0"/>
              <a:t> ,</a:t>
            </a:r>
            <a:r>
              <a:rPr lang="en-US" sz="2400" dirty="0" err="1"/>
              <a:t>x_test,x_validation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8EB4F-17BF-B405-045D-B2304DA1C5E7}"/>
              </a:ext>
            </a:extLst>
          </p:cNvPr>
          <p:cNvSpPr txBox="1"/>
          <p:nvPr/>
        </p:nvSpPr>
        <p:spPr>
          <a:xfrm>
            <a:off x="7978524" y="990083"/>
            <a:ext cx="3328416" cy="590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4. In This Step In This Step We</a:t>
            </a:r>
            <a:r>
              <a:rPr lang="ar-EG" dirty="0"/>
              <a:t> </a:t>
            </a:r>
            <a:r>
              <a:rPr lang="en-US" sz="1800" dirty="0"/>
              <a:t>make </a:t>
            </a:r>
            <a:r>
              <a:rPr lang="en-US" sz="1800" b="1" dirty="0"/>
              <a:t>Data Analysis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27B644B-1BB2-B24F-4E8E-FFE2D7FA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" y="4796772"/>
            <a:ext cx="7093465" cy="2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050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411167-7B92-742D-EE34-728E20C7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156" y="1130274"/>
            <a:ext cx="4305905" cy="89347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AE7A6FB-013B-7DA7-1D14-F98C3464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35" y="2235378"/>
            <a:ext cx="4305905" cy="89347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9864339-72B5-5678-BF9D-2937C3B53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947" y="3835290"/>
            <a:ext cx="4305905" cy="9733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AF7566-A609-98C2-07D5-F9584273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506" y="5002064"/>
            <a:ext cx="4303834" cy="890736"/>
          </a:xfrm>
          <a:prstGeom prst="rect">
            <a:avLst/>
          </a:prstGeom>
        </p:spPr>
      </p:pic>
      <p:pic>
        <p:nvPicPr>
          <p:cNvPr id="22" name="Picture 21" descr="Chart&#10;&#10;Description automatically generated with low confidence">
            <a:extLst>
              <a:ext uri="{FF2B5EF4-FFF2-40B4-BE49-F238E27FC236}">
                <a16:creationId xmlns:a16="http://schemas.microsoft.com/office/drawing/2014/main" id="{1A7626FC-FF68-10FA-907C-BCCA6E695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321" y="188924"/>
            <a:ext cx="4839119" cy="853514"/>
          </a:xfrm>
          <a:prstGeom prst="rect">
            <a:avLst/>
          </a:prstGeom>
        </p:spPr>
      </p:pic>
      <p:pic>
        <p:nvPicPr>
          <p:cNvPr id="26" name="Picture 25" descr="Chart&#10;&#10;Description automatically generated with low confidence">
            <a:extLst>
              <a:ext uri="{FF2B5EF4-FFF2-40B4-BE49-F238E27FC236}">
                <a16:creationId xmlns:a16="http://schemas.microsoft.com/office/drawing/2014/main" id="{E6C8DDDB-FF77-3C44-41FA-B41F34FBB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804" y="1187636"/>
            <a:ext cx="4778154" cy="883997"/>
          </a:xfrm>
          <a:prstGeom prst="rect">
            <a:avLst/>
          </a:prstGeom>
        </p:spPr>
      </p:pic>
      <p:graphicFrame>
        <p:nvGraphicFramePr>
          <p:cNvPr id="56" name="TextBox 2">
            <a:extLst>
              <a:ext uri="{FF2B5EF4-FFF2-40B4-BE49-F238E27FC236}">
                <a16:creationId xmlns:a16="http://schemas.microsoft.com/office/drawing/2014/main" id="{6844AB06-0664-C2F6-EAC9-4E1B50DFC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066919"/>
              </p:ext>
            </p:extLst>
          </p:nvPr>
        </p:nvGraphicFramePr>
        <p:xfrm>
          <a:off x="535670" y="2743891"/>
          <a:ext cx="5560330" cy="292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54677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1431</TotalTime>
  <Words>1466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Google Sans</vt:lpstr>
      <vt:lpstr>Helvetica Neue</vt:lpstr>
      <vt:lpstr>proxima-nova</vt:lpstr>
      <vt:lpstr>Times New Roman</vt:lpstr>
      <vt:lpstr>Wingdings</vt:lpstr>
      <vt:lpstr>Office Theme</vt:lpstr>
      <vt:lpstr>Traffic 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 Model </vt:lpstr>
      <vt:lpstr>PowerPoint Presentation</vt:lpstr>
      <vt:lpstr>PowerPoint Presentation</vt:lpstr>
      <vt:lpstr>PowerPoint Presentation</vt:lpstr>
      <vt:lpstr>Visualization </vt:lpstr>
      <vt:lpstr>PowerPoint Presentation</vt:lpstr>
      <vt:lpstr>PowerPoint Presentation</vt:lpstr>
      <vt:lpstr>Evaluate the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the accuracy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model</dc:title>
  <dc:creator>Ayman Shawky</dc:creator>
  <cp:lastModifiedBy>Bakr Abou Hasiba</cp:lastModifiedBy>
  <cp:revision>39</cp:revision>
  <dcterms:created xsi:type="dcterms:W3CDTF">2023-05-02T12:31:13Z</dcterms:created>
  <dcterms:modified xsi:type="dcterms:W3CDTF">2023-05-15T21:48:15Z</dcterms:modified>
</cp:coreProperties>
</file>