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01" r:id="rId3"/>
    <p:sldId id="400" r:id="rId4"/>
    <p:sldId id="405" r:id="rId5"/>
    <p:sldId id="406" r:id="rId6"/>
    <p:sldId id="402" r:id="rId7"/>
    <p:sldId id="403" r:id="rId8"/>
    <p:sldId id="404" r:id="rId9"/>
    <p:sldId id="407" r:id="rId10"/>
    <p:sldId id="411" r:id="rId11"/>
    <p:sldId id="408" r:id="rId12"/>
    <p:sldId id="409" r:id="rId13"/>
    <p:sldId id="412" r:id="rId14"/>
    <p:sldId id="410" r:id="rId15"/>
    <p:sldId id="415" r:id="rId16"/>
    <p:sldId id="413" r:id="rId17"/>
    <p:sldId id="414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ABF7F2-8D5C-490A-A229-9872CB06F0ED}">
          <p14:sldIdLst>
            <p14:sldId id="256"/>
            <p14:sldId id="401"/>
            <p14:sldId id="400"/>
            <p14:sldId id="405"/>
            <p14:sldId id="406"/>
            <p14:sldId id="402"/>
            <p14:sldId id="403"/>
            <p14:sldId id="404"/>
            <p14:sldId id="407"/>
            <p14:sldId id="411"/>
            <p14:sldId id="408"/>
            <p14:sldId id="409"/>
            <p14:sldId id="412"/>
            <p14:sldId id="410"/>
            <p14:sldId id="415"/>
            <p14:sldId id="413"/>
            <p14:sldId id="41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55"/>
  </p:normalViewPr>
  <p:slideViewPr>
    <p:cSldViewPr snapToGrid="0" snapToObjects="1">
      <p:cViewPr>
        <p:scale>
          <a:sx n="101" d="100"/>
          <a:sy n="101" d="100"/>
        </p:scale>
        <p:origin x="14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8A5A-E385-0F4E-9417-2BD9481D6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BEB43-6991-804F-A797-70F7F96A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655F1-7A25-9D46-B543-41C597C9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2F9C-B1C0-C142-A9B3-63F9FD1E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4E80-705C-CD43-9C81-FE8F384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AC20-C2EC-7F42-8207-7E2400FD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53AB9-ABD3-2548-9D0D-D433E8C8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7D08-2B4C-9245-AC44-798B1363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BCAF-F42D-0246-A086-400C4D9E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D484-CAB4-7D44-AF4B-7DB9467F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81A09-192C-864D-9569-23BFBA2ED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07B4-917E-3D48-B9D0-108FF35A7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117C-3680-C34C-9625-FC69B4E2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34F9-A751-8446-93E2-FD7B7474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85CF-C7C5-FE49-BB91-C7BD0EB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DAC-1B7F-0142-A413-A82459A7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5DAF-FA8F-304B-BC16-F563FE3E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E74B-589E-5645-B1BC-8C209E48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3DD1-1252-254D-B4AD-39F4A561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9514-E059-7A41-BC3A-8170E51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CACF-1798-9A46-9D71-4FD30D8F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AFD0-F6B0-404D-B3CE-1186FBF5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6562-8530-134B-84CB-897665F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0C8A-48CE-2847-9B9A-A3993368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97B6-5C79-C843-A794-C23A083C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78DD-2CA2-384F-94BE-2FED64A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8DFA-4F3B-184D-A871-C820221A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70721-EA4F-1F41-810F-5079805A6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0EE9-3258-0149-929E-FA79C55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E756B-40F6-0D4F-8C21-6F93E2A6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B2F0-6C9E-BA4E-87CC-B41B751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498E-EEE3-2946-BDBB-C956C12B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D5575-5EA6-8F4D-BC97-08B4ACD0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DF1D-59E8-6F41-9C64-940A287E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DDB0-B9FA-EA44-A564-23C49612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D6AEB-503B-1544-966D-D90078B8F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C2863-E8AD-094A-B863-9BC1B3C2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2AFD-686B-EC43-9D77-89F2FA14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F87C6-D5B2-E94F-BACB-238A9DA2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889E-3C2E-2248-ADF1-BF6A93D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5A0AA-DA21-3840-86C4-95F16482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19FE7-EC61-254D-9A43-574405F8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24C5E-E8C7-AE4B-AB8A-184FAF73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2B9CE-A509-254E-ABA8-C9BE4867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044D6-9F93-B940-A369-058A8CC7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49A1D-B0D1-4D4C-B79F-05B354F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40A3-8182-C44B-8B98-1701656A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AF64-3E97-CF46-86FF-7316E10E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689CA-B18B-2344-B3A7-6AD6A630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0A7B-5C19-3442-89AC-2E35FEF9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7A75-4AB4-7247-9133-67ED4F4E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E70E5-7693-7846-B154-E672320B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3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1071-7B20-DA4F-A688-D5B325CC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02058-E1E3-0440-BB2D-47541E899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1ED2E-BE5A-2B4E-A0BE-0798B6E16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80F3-A11D-6645-BFCB-7C69238B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6B0C6-DDA2-8B40-A8AA-D49C58D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BC6D-B10A-E44C-A782-D8D7FE3E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8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673AC-5ECD-9E42-8268-616D6AFE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2AD8-602A-D045-9FFE-7D810F4E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0DEF-CBD9-C249-ABCF-4384A9C53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ED68-67E6-154E-A963-D034FF2DC9B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1AA7-7E13-1240-8EDF-1B419271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2B3C-A2EE-8444-A982-CB254894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F261-D866-7C40-A7E8-C777861F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sakimia.com/2014/08/12/olimpiade-kimia-unesa-201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getting-started-with-esp3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B3E-E179-D34C-8B47-B7D9A5CCC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6719"/>
            <a:ext cx="9144000" cy="4682159"/>
          </a:xfrm>
        </p:spPr>
        <p:txBody>
          <a:bodyPr>
            <a:normAutofit/>
          </a:bodyPr>
          <a:lstStyle/>
          <a:p>
            <a:pPr algn="l"/>
            <a:r>
              <a:rPr lang="en-US" b="1" i="1">
                <a:latin typeface="Avenir Next Condensed" panose="020B0506020202020204" pitchFamily="34" charset="0"/>
              </a:rPr>
              <a:t>Getting Started with ESP32</a:t>
            </a:r>
            <a:br>
              <a:rPr lang="en-US" b="1" i="1" dirty="0">
                <a:latin typeface="Avenir Next Condensed" panose="020B0506020202020204" pitchFamily="34" charset="0"/>
              </a:rPr>
            </a:br>
            <a:br>
              <a:rPr lang="en-US">
                <a:latin typeface="Avenir Next Condensed" panose="020B0506020202020204" pitchFamily="34" charset="0"/>
              </a:rPr>
            </a:br>
            <a:r>
              <a:rPr lang="en-US" sz="2700" b="1">
                <a:latin typeface="Avenir Next Condensed" panose="020B0506020202020204" pitchFamily="34" charset="0"/>
              </a:rPr>
              <a:t>Sayyidul Aulia Alamsyah, S.T., M.T.</a:t>
            </a:r>
            <a:br>
              <a:rPr lang="en-US" sz="2700">
                <a:latin typeface="Avenir Next Condensed" panose="020B0506020202020204" pitchFamily="34" charset="0"/>
              </a:rPr>
            </a:br>
            <a:r>
              <a:rPr lang="en-US" sz="2700" i="1">
                <a:latin typeface="Avenir Next Condensed" panose="020B0506020202020204" pitchFamily="34" charset="0"/>
              </a:rPr>
              <a:t>Electrical Engineering Program – Electronics Engineering</a:t>
            </a:r>
            <a:br>
              <a:rPr lang="en-US" sz="2700" i="1">
                <a:latin typeface="Avenir Next Condensed" panose="020B0506020202020204" pitchFamily="34" charset="0"/>
              </a:rPr>
            </a:br>
            <a:r>
              <a:rPr lang="en-US" sz="2700" i="1">
                <a:latin typeface="Avenir Next Condensed" panose="020B0506020202020204" pitchFamily="34" charset="0"/>
              </a:rPr>
              <a:t>Faculty of Engineering</a:t>
            </a:r>
            <a:br>
              <a:rPr lang="en-US" sz="2700">
                <a:latin typeface="Avenir Next Condensed" panose="020B0506020202020204" pitchFamily="34" charset="0"/>
              </a:rPr>
            </a:br>
            <a:r>
              <a:rPr lang="en-US" sz="2700" i="1">
                <a:latin typeface="Avenir Next Condensed" panose="020B0506020202020204" pitchFamily="34" charset="0"/>
              </a:rPr>
              <a:t>Universitas Negeri Surabaya</a:t>
            </a:r>
            <a:endParaRPr lang="en-US" i="1" dirty="0">
              <a:latin typeface="Avenir Next Condensed" panose="020B0506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B2B82-4AFD-D945-802D-D5294D0A0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24600"/>
            <a:ext cx="12192000" cy="533400"/>
          </a:xfr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2800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sz="2800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A6189-AB89-8F48-A43B-0F557545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038"/>
          <a:stretch/>
        </p:blipFill>
        <p:spPr>
          <a:xfrm>
            <a:off x="0" y="0"/>
            <a:ext cx="1162050" cy="12367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6F64252-B5CF-4620-B334-EF338F27C755}"/>
              </a:ext>
            </a:extLst>
          </p:cNvPr>
          <p:cNvGrpSpPr/>
          <p:nvPr/>
        </p:nvGrpSpPr>
        <p:grpSpPr>
          <a:xfrm>
            <a:off x="9243758" y="108125"/>
            <a:ext cx="2848483" cy="830998"/>
            <a:chOff x="9343517" y="-1"/>
            <a:chExt cx="2848483" cy="8309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C372C2-4975-48FC-88D3-AE3B48A4412F}"/>
                </a:ext>
              </a:extLst>
            </p:cNvPr>
            <p:cNvSpPr txBox="1"/>
            <p:nvPr/>
          </p:nvSpPr>
          <p:spPr>
            <a:xfrm>
              <a:off x="10174514" y="0"/>
              <a:ext cx="20174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i="1" dirty="0">
                  <a:latin typeface="Avenir Next Condensed" panose="020B0506020202020204" pitchFamily="34" charset="0"/>
                </a:rPr>
                <a:t>Microprocessor Laboratory</a:t>
              </a:r>
            </a:p>
            <a:p>
              <a:pPr algn="r"/>
              <a:r>
                <a:rPr lang="en-US" sz="1200" b="1" i="1" dirty="0">
                  <a:latin typeface="Avenir Next Condensed" panose="020B0506020202020204" pitchFamily="34" charset="0"/>
                </a:rPr>
                <a:t>A8 Building 4</a:t>
              </a:r>
              <a:r>
                <a:rPr lang="en-US" sz="1200" b="1" i="1" baseline="30000" dirty="0">
                  <a:latin typeface="Avenir Next Condensed" panose="020B0506020202020204" pitchFamily="34" charset="0"/>
                </a:rPr>
                <a:t>th</a:t>
              </a:r>
              <a:r>
                <a:rPr lang="en-US" sz="1200" b="1" i="1" dirty="0">
                  <a:latin typeface="Avenir Next Condensed" panose="020B0506020202020204" pitchFamily="34" charset="0"/>
                </a:rPr>
                <a:t> Floor</a:t>
              </a:r>
            </a:p>
            <a:p>
              <a:pPr algn="r"/>
              <a:r>
                <a:rPr lang="en-US" sz="1200" b="1" i="1" dirty="0">
                  <a:latin typeface="Avenir Next Condensed" panose="020B0506020202020204" pitchFamily="34" charset="0"/>
                </a:rPr>
                <a:t>Faculty of Engineering</a:t>
              </a:r>
            </a:p>
            <a:p>
              <a:pPr algn="r"/>
              <a:r>
                <a:rPr lang="en-US" sz="1200" b="1" i="1" dirty="0">
                  <a:latin typeface="Avenir Next Condensed" panose="020B0506020202020204" pitchFamily="34" charset="0"/>
                </a:rPr>
                <a:t>Universitas Negeri Surabaya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826206-C3C0-400B-B037-F3018890D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3517" y="-1"/>
              <a:ext cx="830997" cy="830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4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66C47-A6D4-01EF-743E-1E1EBF1F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C566-A7FB-67A0-0F65-085FF03E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Digital Input Output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53B3A6-3897-1358-8B61-2F52FD910970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2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4C069-56EE-AA86-F34C-1CBA422E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268-7972-0529-E347-8A51B9C4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Digital Input Output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81476F-6C26-614D-DEF8-95AE9CE0350A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122" name="Picture 2" descr="ESP32 Digital Input and Digital Output Schematic Circuit LED Pushbutton">
            <a:extLst>
              <a:ext uri="{FF2B5EF4-FFF2-40B4-BE49-F238E27FC236}">
                <a16:creationId xmlns:a16="http://schemas.microsoft.com/office/drawing/2014/main" id="{2186F44F-A52A-EDE3-37F2-FCF8891E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57" y="1583216"/>
            <a:ext cx="6552685" cy="43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5214-4F98-BD2D-5886-AEE94615C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0420-98E7-5079-32FE-259D6DE0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Digital Input Output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22A422-A5C9-451D-3BC7-7216A670C23B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2BE2E-3B45-D9D4-33CF-252B686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2" y="1801949"/>
            <a:ext cx="6583977" cy="3969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480154-B059-7662-2279-E7485035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552" y="1801949"/>
            <a:ext cx="5145461" cy="40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BCFA-F36D-73E8-0213-67B705DCC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B792-1950-C197-0087-111C7B82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Web Server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9FAAB5-9C4F-B511-7D3A-27C3C668AC1D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9AE1-CE95-38A6-C1DA-9F8C89C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CBD0-3653-ED91-AF08-C1439313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Web Server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A5DAFB-811A-F867-BB38-7B314B39D18B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EBAA-88FF-0697-AD22-0E570FE5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F461-BD80-A8F5-0EB0-F84EB558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Web Server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E28C7C2-E232-320B-BD10-EEB6B686EF0D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CD8FEC-5007-42C3-6704-6F6FE1C1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36" y="233921"/>
            <a:ext cx="7038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8077F09-D116-206E-5B34-6B851419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84" y="2402977"/>
            <a:ext cx="5363790" cy="374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12430AD-04D6-06A1-56CE-3B8090D0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9774"/>
            <a:ext cx="6001852" cy="24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7400-D428-CEE9-EFA2-C6108165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977F-5402-F5A5-B3BD-EB6FD39B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Sistem Iot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C2138A-6220-161C-6906-B5A078102EF6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ECE0-E693-FF10-D7AC-A86284382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50F7-A2CD-60C9-DFB2-47BCF17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ESP-NOW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3C89E34-D85E-5311-80FC-317BE07DB702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72F61D2-368B-6548-AA54-A4F5E7C376C8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F771B7-DD4C-5244-AC9A-0ECC60A5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lvl="0" algn="ctr">
              <a:spcBef>
                <a:spcPts val="0"/>
              </a:spcBef>
            </a:pPr>
            <a:r>
              <a:rPr lang="en-ID" b="1" dirty="0">
                <a:latin typeface="Silom" pitchFamily="2" charset="-34"/>
                <a:ea typeface="Silom" pitchFamily="2" charset="-34"/>
                <a:cs typeface="Silom" pitchFamily="2" charset="-34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40814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53C74-8646-0F5C-75E3-D46402371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AB29-9CFD-2049-036E-201CB72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Reference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6FBCBB-704E-2D8B-EA45-BEA19A3C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584"/>
            <a:ext cx="10515600" cy="4434015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>
                <a:hlinkClick r:id="rId2"/>
              </a:rPr>
              <a:t>https://randomnerdtutorials.com/getting-started-with-esp32/</a:t>
            </a:r>
            <a:endParaRPr lang="en-US"/>
          </a:p>
          <a:p>
            <a:pPr marL="355600" indent="-35560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8E3FDA-8692-87D2-6EA3-365C1E1F09CD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C8DB5-6BF7-084A-84F3-78FED21B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34A0-199E-DD9E-EC13-A3B2663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Requirement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29AC12-862B-DFE0-2497-6B0E2283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6259"/>
            <a:ext cx="10515600" cy="938340"/>
          </a:xfrm>
        </p:spPr>
        <p:txBody>
          <a:bodyPr>
            <a:normAutofit lnSpcReduction="10000"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Arduino IDE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Esp32 in Boards Manager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9A5892-9DD9-62F1-4DEA-A4D63827343B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44A92-282B-6AA8-3462-8D5DFEC5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45" y="1601036"/>
            <a:ext cx="5311922" cy="31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9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8759-E02B-9CB8-6423-2967040D0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9D42-B9AE-50B8-4727-9F6ECA66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Add ESP32 Board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800F82-057B-CBFB-8320-11430622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6259"/>
            <a:ext cx="10515600" cy="9383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https://raw.githubusercontent.com/espressif/arduino-esp32/gh-pages/package_esp32_index.json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47B71F-4A17-BF42-5CDC-7D8F3579E844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3074" name="Picture 2" descr="Arduino IDE 2 File, Preferences">
            <a:extLst>
              <a:ext uri="{FF2B5EF4-FFF2-40B4-BE49-F238E27FC236}">
                <a16:creationId xmlns:a16="http://schemas.microsoft.com/office/drawing/2014/main" id="{63645AA0-0560-BF03-6533-E1E4DA5A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9581"/>
            <a:ext cx="4267232" cy="375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itional URLs Field ESP32 Arduino 2">
            <a:extLst>
              <a:ext uri="{FF2B5EF4-FFF2-40B4-BE49-F238E27FC236}">
                <a16:creationId xmlns:a16="http://schemas.microsoft.com/office/drawing/2014/main" id="{94155789-808A-AD0F-F13A-FD5C01B6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08" y="1379580"/>
            <a:ext cx="5663642" cy="37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BA9-CD4D-4CAE-6C25-90A874FCB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91DE-7543-B928-4881-B5099DB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USB Driver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ADDA2D-49C4-1D6A-1DBC-A28FA679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6259"/>
            <a:ext cx="10515600" cy="9383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https://randomnerdtutorials.com/install-esp32-esp8266-usb-drivers-cp210x-windows/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CFB5C9-C806-D845-160F-38DA3FF88854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62A2-C423-6906-75C2-1938D0C6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95" y="1371241"/>
            <a:ext cx="6007409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A7BA7-EDE6-B024-6F54-819EA3EB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74C7-4DC3-675A-D191-22FD4158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Specifications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7F80E0-88DD-9232-19D7-9254A4A6AE90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D3B46-A887-32CF-2525-FB026B0C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2" y="0"/>
            <a:ext cx="7288494" cy="6858000"/>
          </a:xfrm>
          <a:prstGeom prst="rect">
            <a:avLst/>
          </a:prstGeom>
        </p:spPr>
      </p:pic>
      <p:pic>
        <p:nvPicPr>
          <p:cNvPr id="1026" name="Picture 2" descr="ESP32 DEVKIT V1 DOIT Development board">
            <a:extLst>
              <a:ext uri="{FF2B5EF4-FFF2-40B4-BE49-F238E27FC236}">
                <a16:creationId xmlns:a16="http://schemas.microsoft.com/office/drawing/2014/main" id="{992E8F29-7F5C-5A7B-4CD0-889C0A51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4" y="2383053"/>
            <a:ext cx="4483258" cy="25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C6DBC-B8DA-EA76-612D-1F93F1D5C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52F1-100A-D41C-6C41-8D6320D0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Specifications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DA83CE-B7AD-8CB2-2CD7-BBBC88837E06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2050" name="Picture 2" descr="Specifications ESP32 DEVKIT V1 DOIT">
            <a:extLst>
              <a:ext uri="{FF2B5EF4-FFF2-40B4-BE49-F238E27FC236}">
                <a16:creationId xmlns:a16="http://schemas.microsoft.com/office/drawing/2014/main" id="{AC0FD48A-AA6B-2B96-5BB8-40D5CFD4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54" y="1469256"/>
            <a:ext cx="8031892" cy="45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39F5-7D1F-29B3-56D0-99F8BA3F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62C547D-FAA1-2F87-CA75-B163D021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43" y="610737"/>
            <a:ext cx="7857610" cy="56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71730-CE0B-393A-7345-3E44A4A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Specifications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742F41-19B2-B2B3-AECB-6335F855EE68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6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7A2AF-4F6D-E29C-10C1-88063DE1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C0DD-39E7-831D-DCA9-EAC411E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venir Next Condensed" panose="020B0506020202020204" pitchFamily="34" charset="0"/>
              </a:rPr>
              <a:t>Project</a:t>
            </a:r>
            <a:endParaRPr lang="en-US" b="1" i="1" dirty="0">
              <a:latin typeface="Avenir Next Condensed" panose="020B050602020202020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DD2552-9CDC-558D-0ECD-B65563142C7A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>
                <a:solidFill>
                  <a:schemeClr val="bg1"/>
                </a:solidFill>
                <a:latin typeface="Avenir Next Condensed" panose="020B0506020202020204" pitchFamily="34" charset="0"/>
              </a:rPr>
              <a:t>Aslab Training</a:t>
            </a:r>
            <a:endParaRPr lang="en-US" b="1" i="1" dirty="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0BC4BCB-9DD4-5378-F87D-AF6DF13E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481"/>
            <a:ext cx="10515600" cy="4576118"/>
          </a:xfrm>
        </p:spPr>
        <p:txBody>
          <a:bodyPr>
            <a:norm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Digital Input Output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Web Server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Sistem IoT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/>
              <a:t>ESP-NOW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4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164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Condensed</vt:lpstr>
      <vt:lpstr>Calibri</vt:lpstr>
      <vt:lpstr>Calibri Light</vt:lpstr>
      <vt:lpstr>Consolas</vt:lpstr>
      <vt:lpstr>Silom</vt:lpstr>
      <vt:lpstr>Wingdings</vt:lpstr>
      <vt:lpstr>Office Theme</vt:lpstr>
      <vt:lpstr>Getting Started with ESP32  Sayyidul Aulia Alamsyah, S.T., M.T. Electrical Engineering Program – Electronics Engineering Faculty of Engineering Universitas Negeri Surabaya</vt:lpstr>
      <vt:lpstr>Reference</vt:lpstr>
      <vt:lpstr>Requirement</vt:lpstr>
      <vt:lpstr>Add ESP32 Board</vt:lpstr>
      <vt:lpstr>USB Driver</vt:lpstr>
      <vt:lpstr>Specifications</vt:lpstr>
      <vt:lpstr>Specifications</vt:lpstr>
      <vt:lpstr>Specifications</vt:lpstr>
      <vt:lpstr>Project</vt:lpstr>
      <vt:lpstr>Digital Input Output</vt:lpstr>
      <vt:lpstr>Digital Input Output</vt:lpstr>
      <vt:lpstr>Digital Input Output</vt:lpstr>
      <vt:lpstr>Web Server</vt:lpstr>
      <vt:lpstr>Web Server</vt:lpstr>
      <vt:lpstr>Web Server</vt:lpstr>
      <vt:lpstr>Sistem Iot</vt:lpstr>
      <vt:lpstr>ESP-NOW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Introduction to STM32 ARM Based Microcontroller</dc:title>
  <dc:creator>Microsoft Office User</dc:creator>
  <cp:lastModifiedBy>PPK UNESA</cp:lastModifiedBy>
  <cp:revision>264</cp:revision>
  <dcterms:created xsi:type="dcterms:W3CDTF">2022-02-13T04:18:53Z</dcterms:created>
  <dcterms:modified xsi:type="dcterms:W3CDTF">2025-03-20T03:42:29Z</dcterms:modified>
</cp:coreProperties>
</file>