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1430000" cy="14287500"/>
  <p:notesSz cx="6858000" cy="9144000"/>
  <p:embeddedFontLst>
    <p:embeddedFont>
      <p:font typeface="Squada One"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92980" y="1042089"/>
            <a:ext cx="2044039" cy="2044039"/>
          </a:xfrm>
          <a:custGeom>
            <a:avLst/>
            <a:gdLst/>
            <a:ahLst/>
            <a:cxnLst/>
            <a:rect r="r" b="b" t="t" l="l"/>
            <a:pathLst>
              <a:path h="2044039" w="2044039">
                <a:moveTo>
                  <a:pt x="0" y="0"/>
                </a:moveTo>
                <a:lnTo>
                  <a:pt x="2044040" y="0"/>
                </a:lnTo>
                <a:lnTo>
                  <a:pt x="2044040" y="2044039"/>
                </a:lnTo>
                <a:lnTo>
                  <a:pt x="0" y="2044039"/>
                </a:lnTo>
                <a:lnTo>
                  <a:pt x="0" y="0"/>
                </a:lnTo>
                <a:close/>
              </a:path>
            </a:pathLst>
          </a:custGeom>
          <a:blipFill>
            <a:blip r:embed="rId2"/>
            <a:stretch>
              <a:fillRect l="0" t="0" r="0" b="0"/>
            </a:stretch>
          </a:blipFill>
        </p:spPr>
      </p:sp>
      <p:sp>
        <p:nvSpPr>
          <p:cNvPr name="Freeform 3" id="3"/>
          <p:cNvSpPr/>
          <p:nvPr/>
        </p:nvSpPr>
        <p:spPr>
          <a:xfrm flipH="false" flipV="false" rot="0">
            <a:off x="433688" y="6368590"/>
            <a:ext cx="10562625" cy="2854604"/>
          </a:xfrm>
          <a:custGeom>
            <a:avLst/>
            <a:gdLst/>
            <a:ahLst/>
            <a:cxnLst/>
            <a:rect r="r" b="b" t="t" l="l"/>
            <a:pathLst>
              <a:path h="2854604" w="10562625">
                <a:moveTo>
                  <a:pt x="0" y="0"/>
                </a:moveTo>
                <a:lnTo>
                  <a:pt x="10562624" y="0"/>
                </a:lnTo>
                <a:lnTo>
                  <a:pt x="10562624" y="2854605"/>
                </a:lnTo>
                <a:lnTo>
                  <a:pt x="0" y="2854605"/>
                </a:lnTo>
                <a:lnTo>
                  <a:pt x="0" y="0"/>
                </a:lnTo>
                <a:close/>
              </a:path>
            </a:pathLst>
          </a:custGeom>
          <a:blipFill>
            <a:blip r:embed="rId3"/>
            <a:stretch>
              <a:fillRect l="-1233" t="0" r="-1233" b="0"/>
            </a:stretch>
          </a:blipFill>
        </p:spPr>
      </p:sp>
      <p:sp>
        <p:nvSpPr>
          <p:cNvPr name="Freeform 4" id="4"/>
          <p:cNvSpPr/>
          <p:nvPr/>
        </p:nvSpPr>
        <p:spPr>
          <a:xfrm flipH="false" flipV="false" rot="0">
            <a:off x="4963224" y="10853162"/>
            <a:ext cx="1503553" cy="796883"/>
          </a:xfrm>
          <a:custGeom>
            <a:avLst/>
            <a:gdLst/>
            <a:ahLst/>
            <a:cxnLst/>
            <a:rect r="r" b="b" t="t" l="l"/>
            <a:pathLst>
              <a:path h="796883" w="1503553">
                <a:moveTo>
                  <a:pt x="0" y="0"/>
                </a:moveTo>
                <a:lnTo>
                  <a:pt x="1503552" y="0"/>
                </a:lnTo>
                <a:lnTo>
                  <a:pt x="1503552" y="796884"/>
                </a:lnTo>
                <a:lnTo>
                  <a:pt x="0" y="796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6011" y="3413911"/>
            <a:ext cx="11122736" cy="2684881"/>
          </a:xfrm>
          <a:custGeom>
            <a:avLst/>
            <a:gdLst/>
            <a:ahLst/>
            <a:cxnLst/>
            <a:rect r="r" b="b" t="t" l="l"/>
            <a:pathLst>
              <a:path h="2684881" w="11122736">
                <a:moveTo>
                  <a:pt x="0" y="0"/>
                </a:moveTo>
                <a:lnTo>
                  <a:pt x="11122736" y="0"/>
                </a:lnTo>
                <a:lnTo>
                  <a:pt x="11122736" y="2684881"/>
                </a:lnTo>
                <a:lnTo>
                  <a:pt x="0" y="2684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3907704"/>
            <a:ext cx="11430000" cy="1455420"/>
          </a:xfrm>
          <a:prstGeom prst="rect">
            <a:avLst/>
          </a:prstGeom>
        </p:spPr>
        <p:txBody>
          <a:bodyPr anchor="t" rtlCol="false" tIns="0" lIns="0" bIns="0" rIns="0">
            <a:spAutoFit/>
          </a:bodyPr>
          <a:lstStyle/>
          <a:p>
            <a:pPr algn="ctr">
              <a:lnSpc>
                <a:spcPts val="5879"/>
              </a:lnSpc>
            </a:pPr>
            <a:r>
              <a:rPr lang="en-US" sz="4199">
                <a:solidFill>
                  <a:srgbClr val="2D9683"/>
                </a:solidFill>
                <a:latin typeface="Squada One"/>
                <a:ea typeface="Squada One"/>
                <a:cs typeface="Squada One"/>
                <a:sym typeface="Squada One"/>
              </a:rPr>
              <a:t>Creating chatbots was never that easy</a:t>
            </a:r>
          </a:p>
          <a:p>
            <a:pPr algn="ctr">
              <a:lnSpc>
                <a:spcPts val="5879"/>
              </a:lnSpc>
              <a:spcBef>
                <a:spcPct val="0"/>
              </a:spcBef>
            </a:pPr>
            <a:r>
              <a:rPr lang="en-US" sz="4199">
                <a:solidFill>
                  <a:srgbClr val="2D9683"/>
                </a:solidFill>
                <a:latin typeface="Squada One"/>
                <a:ea typeface="Squada One"/>
                <a:cs typeface="Squada One"/>
                <a:sym typeface="Squada One"/>
              </a:rPr>
              <a:t>Thanks t</a:t>
            </a:r>
            <a:r>
              <a:rPr lang="en-US" sz="4199">
                <a:solidFill>
                  <a:srgbClr val="2D9683"/>
                </a:solidFill>
                <a:latin typeface="Squada One"/>
                <a:ea typeface="Squada One"/>
                <a:cs typeface="Squada One"/>
                <a:sym typeface="Squada One"/>
              </a:rPr>
              <a:t>o Fabric, it’s simple, faster, and accurate.</a:t>
            </a:r>
          </a:p>
        </p:txBody>
      </p:sp>
      <p:sp>
        <p:nvSpPr>
          <p:cNvPr name="TextBox 7" id="7"/>
          <p:cNvSpPr txBox="true"/>
          <p:nvPr/>
        </p:nvSpPr>
        <p:spPr>
          <a:xfrm rot="0">
            <a:off x="4093789" y="9416792"/>
            <a:ext cx="3327350" cy="712470"/>
          </a:xfrm>
          <a:prstGeom prst="rect">
            <a:avLst/>
          </a:prstGeom>
        </p:spPr>
        <p:txBody>
          <a:bodyPr anchor="t" rtlCol="false" tIns="0" lIns="0" bIns="0" rIns="0">
            <a:spAutoFit/>
          </a:bodyPr>
          <a:lstStyle/>
          <a:p>
            <a:pPr algn="ctr" marL="0" indent="0" lvl="0">
              <a:lnSpc>
                <a:spcPts val="5879"/>
              </a:lnSpc>
              <a:spcBef>
                <a:spcPct val="0"/>
              </a:spcBef>
            </a:pPr>
            <a:r>
              <a:rPr lang="en-US" sz="4199" strike="noStrike" u="none">
                <a:solidFill>
                  <a:srgbClr val="2D9683"/>
                </a:solidFill>
                <a:latin typeface="Squada One"/>
                <a:ea typeface="Squada One"/>
                <a:cs typeface="Squada One"/>
                <a:sym typeface="Squada One"/>
              </a:rPr>
              <a:t>Let's Get Started!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9450" y="6836745"/>
            <a:ext cx="6784047" cy="5419088"/>
          </a:xfrm>
          <a:custGeom>
            <a:avLst/>
            <a:gdLst/>
            <a:ahLst/>
            <a:cxnLst/>
            <a:rect r="r" b="b" t="t" l="l"/>
            <a:pathLst>
              <a:path h="5419088" w="6784047">
                <a:moveTo>
                  <a:pt x="0" y="0"/>
                </a:moveTo>
                <a:lnTo>
                  <a:pt x="6784047" y="0"/>
                </a:lnTo>
                <a:lnTo>
                  <a:pt x="6784047" y="5419088"/>
                </a:lnTo>
                <a:lnTo>
                  <a:pt x="0" y="5419088"/>
                </a:lnTo>
                <a:lnTo>
                  <a:pt x="0" y="0"/>
                </a:lnTo>
                <a:close/>
              </a:path>
            </a:pathLst>
          </a:custGeom>
          <a:blipFill>
            <a:blip r:embed="rId2"/>
            <a:stretch>
              <a:fillRect l="0" t="0" r="0" b="0"/>
            </a:stretch>
          </a:blipFill>
        </p:spPr>
      </p:sp>
      <p:sp>
        <p:nvSpPr>
          <p:cNvPr name="TextBox 3" id="3"/>
          <p:cNvSpPr txBox="true"/>
          <p:nvPr/>
        </p:nvSpPr>
        <p:spPr>
          <a:xfrm rot="0">
            <a:off x="228006" y="624739"/>
            <a:ext cx="11236786" cy="3577553"/>
          </a:xfrm>
          <a:prstGeom prst="rect">
            <a:avLst/>
          </a:prstGeom>
        </p:spPr>
        <p:txBody>
          <a:bodyPr anchor="t" rtlCol="false" tIns="0" lIns="0" bIns="0" rIns="0">
            <a:spAutoFit/>
          </a:bodyPr>
          <a:lstStyle/>
          <a:p>
            <a:pPr algn="l">
              <a:lnSpc>
                <a:spcPts val="5675"/>
              </a:lnSpc>
              <a:spcBef>
                <a:spcPct val="0"/>
              </a:spcBef>
            </a:pPr>
            <a:r>
              <a:rPr lang="en-US" sz="4053">
                <a:solidFill>
                  <a:srgbClr val="2D9683"/>
                </a:solidFill>
                <a:latin typeface="Squada One"/>
                <a:ea typeface="Squada One"/>
                <a:cs typeface="Squada One"/>
                <a:sym typeface="Squada One"/>
              </a:rPr>
              <a:t>Since I have admin access, I can view the salary details of the employee. Let’s grant Viewer access to another individual. We will pose the same questions to the Chatbot using the Viewer credentials to verify whether they can access the salary information.</a:t>
            </a:r>
          </a:p>
        </p:txBody>
      </p:sp>
      <p:sp>
        <p:nvSpPr>
          <p:cNvPr name="TextBox 4" id="4"/>
          <p:cNvSpPr txBox="true"/>
          <p:nvPr/>
        </p:nvSpPr>
        <p:spPr>
          <a:xfrm rot="0">
            <a:off x="96607" y="4573580"/>
            <a:ext cx="11236786" cy="1981109"/>
          </a:xfrm>
          <a:prstGeom prst="rect">
            <a:avLst/>
          </a:prstGeom>
        </p:spPr>
        <p:txBody>
          <a:bodyPr anchor="t" rtlCol="false" tIns="0" lIns="0" bIns="0" rIns="0">
            <a:spAutoFit/>
          </a:bodyPr>
          <a:lstStyle/>
          <a:p>
            <a:pPr algn="l">
              <a:lnSpc>
                <a:spcPts val="5255"/>
              </a:lnSpc>
              <a:spcBef>
                <a:spcPct val="0"/>
              </a:spcBef>
            </a:pPr>
            <a:r>
              <a:rPr lang="en-US" sz="3753">
                <a:solidFill>
                  <a:srgbClr val="2D9683"/>
                </a:solidFill>
                <a:latin typeface="Squada One"/>
                <a:ea typeface="Squada One"/>
                <a:cs typeface="Squada One"/>
                <a:sym typeface="Squada One"/>
              </a:rPr>
              <a:t>To grant Viewer access for HR_Chatbot, navigate to the manage permissions section of Chatbot &amp; Lakehouse and enter the email address of the individual you wish to authorize.</a:t>
            </a:r>
          </a:p>
        </p:txBody>
      </p:sp>
      <p:sp>
        <p:nvSpPr>
          <p:cNvPr name="TextBox 5" id="5"/>
          <p:cNvSpPr txBox="true"/>
          <p:nvPr/>
        </p:nvSpPr>
        <p:spPr>
          <a:xfrm rot="0">
            <a:off x="193214" y="12627308"/>
            <a:ext cx="11236786" cy="1314359"/>
          </a:xfrm>
          <a:prstGeom prst="rect">
            <a:avLst/>
          </a:prstGeom>
        </p:spPr>
        <p:txBody>
          <a:bodyPr anchor="t" rtlCol="false" tIns="0" lIns="0" bIns="0" rIns="0">
            <a:spAutoFit/>
          </a:bodyPr>
          <a:lstStyle/>
          <a:p>
            <a:pPr algn="l">
              <a:lnSpc>
                <a:spcPts val="5255"/>
              </a:lnSpc>
              <a:spcBef>
                <a:spcPct val="0"/>
              </a:spcBef>
            </a:pPr>
            <a:r>
              <a:rPr lang="en-US" sz="3753">
                <a:solidFill>
                  <a:srgbClr val="2D9683"/>
                </a:solidFill>
                <a:latin typeface="Squada One"/>
                <a:ea typeface="Squada One"/>
                <a:cs typeface="Squada One"/>
                <a:sym typeface="Squada One"/>
              </a:rPr>
              <a:t>To add a user, click on Direct Access and then select Add User. Be sure to grant them Viewer access.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4307" y="4043488"/>
            <a:ext cx="8175221" cy="4719605"/>
          </a:xfrm>
          <a:custGeom>
            <a:avLst/>
            <a:gdLst/>
            <a:ahLst/>
            <a:cxnLst/>
            <a:rect r="r" b="b" t="t" l="l"/>
            <a:pathLst>
              <a:path h="4719605" w="8175221">
                <a:moveTo>
                  <a:pt x="0" y="0"/>
                </a:moveTo>
                <a:lnTo>
                  <a:pt x="8175221" y="0"/>
                </a:lnTo>
                <a:lnTo>
                  <a:pt x="8175221" y="4719605"/>
                </a:lnTo>
                <a:lnTo>
                  <a:pt x="0" y="4719605"/>
                </a:lnTo>
                <a:lnTo>
                  <a:pt x="0" y="0"/>
                </a:lnTo>
                <a:close/>
              </a:path>
            </a:pathLst>
          </a:custGeom>
          <a:blipFill>
            <a:blip r:embed="rId2"/>
            <a:stretch>
              <a:fillRect l="0" t="0" r="0" b="-3931"/>
            </a:stretch>
          </a:blipFill>
        </p:spPr>
      </p:sp>
      <p:sp>
        <p:nvSpPr>
          <p:cNvPr name="Freeform 3" id="3"/>
          <p:cNvSpPr/>
          <p:nvPr/>
        </p:nvSpPr>
        <p:spPr>
          <a:xfrm flipH="false" flipV="false" rot="0">
            <a:off x="464307" y="9167660"/>
            <a:ext cx="7246608" cy="4945810"/>
          </a:xfrm>
          <a:custGeom>
            <a:avLst/>
            <a:gdLst/>
            <a:ahLst/>
            <a:cxnLst/>
            <a:rect r="r" b="b" t="t" l="l"/>
            <a:pathLst>
              <a:path h="4945810" w="7246608">
                <a:moveTo>
                  <a:pt x="0" y="0"/>
                </a:moveTo>
                <a:lnTo>
                  <a:pt x="7246608" y="0"/>
                </a:lnTo>
                <a:lnTo>
                  <a:pt x="7246608" y="4945810"/>
                </a:lnTo>
                <a:lnTo>
                  <a:pt x="0" y="4945810"/>
                </a:lnTo>
                <a:lnTo>
                  <a:pt x="0" y="0"/>
                </a:lnTo>
                <a:close/>
              </a:path>
            </a:pathLst>
          </a:custGeom>
          <a:blipFill>
            <a:blip r:embed="rId3"/>
            <a:stretch>
              <a:fillRect l="0" t="0" r="0" b="0"/>
            </a:stretch>
          </a:blipFill>
        </p:spPr>
      </p:sp>
      <p:sp>
        <p:nvSpPr>
          <p:cNvPr name="Freeform 4" id="4"/>
          <p:cNvSpPr/>
          <p:nvPr/>
        </p:nvSpPr>
        <p:spPr>
          <a:xfrm flipH="false" flipV="false" rot="0">
            <a:off x="464307" y="148830"/>
            <a:ext cx="5192877" cy="3894658"/>
          </a:xfrm>
          <a:custGeom>
            <a:avLst/>
            <a:gdLst/>
            <a:ahLst/>
            <a:cxnLst/>
            <a:rect r="r" b="b" t="t" l="l"/>
            <a:pathLst>
              <a:path h="3894658" w="5192877">
                <a:moveTo>
                  <a:pt x="0" y="0"/>
                </a:moveTo>
                <a:lnTo>
                  <a:pt x="5192877" y="0"/>
                </a:lnTo>
                <a:lnTo>
                  <a:pt x="5192877" y="3894658"/>
                </a:lnTo>
                <a:lnTo>
                  <a:pt x="0" y="389465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3177" y="1281178"/>
            <a:ext cx="6033886" cy="7472862"/>
          </a:xfrm>
          <a:custGeom>
            <a:avLst/>
            <a:gdLst/>
            <a:ahLst/>
            <a:cxnLst/>
            <a:rect r="r" b="b" t="t" l="l"/>
            <a:pathLst>
              <a:path h="7472862" w="6033886">
                <a:moveTo>
                  <a:pt x="0" y="0"/>
                </a:moveTo>
                <a:lnTo>
                  <a:pt x="6033887" y="0"/>
                </a:lnTo>
                <a:lnTo>
                  <a:pt x="6033887" y="7472862"/>
                </a:lnTo>
                <a:lnTo>
                  <a:pt x="0" y="7472862"/>
                </a:lnTo>
                <a:lnTo>
                  <a:pt x="0" y="0"/>
                </a:lnTo>
                <a:close/>
              </a:path>
            </a:pathLst>
          </a:custGeom>
          <a:blipFill>
            <a:blip r:embed="rId2"/>
            <a:stretch>
              <a:fillRect l="0" t="0" r="0" b="0"/>
            </a:stretch>
          </a:blipFill>
        </p:spPr>
      </p:sp>
      <p:sp>
        <p:nvSpPr>
          <p:cNvPr name="Freeform 3" id="3"/>
          <p:cNvSpPr/>
          <p:nvPr/>
        </p:nvSpPr>
        <p:spPr>
          <a:xfrm flipH="false" flipV="false" rot="0">
            <a:off x="669090" y="9173140"/>
            <a:ext cx="5957974" cy="4881022"/>
          </a:xfrm>
          <a:custGeom>
            <a:avLst/>
            <a:gdLst/>
            <a:ahLst/>
            <a:cxnLst/>
            <a:rect r="r" b="b" t="t" l="l"/>
            <a:pathLst>
              <a:path h="4881022" w="5957974">
                <a:moveTo>
                  <a:pt x="0" y="0"/>
                </a:moveTo>
                <a:lnTo>
                  <a:pt x="5957974" y="0"/>
                </a:lnTo>
                <a:lnTo>
                  <a:pt x="5957974" y="4881023"/>
                </a:lnTo>
                <a:lnTo>
                  <a:pt x="0" y="4881023"/>
                </a:lnTo>
                <a:lnTo>
                  <a:pt x="0" y="0"/>
                </a:lnTo>
                <a:close/>
              </a:path>
            </a:pathLst>
          </a:custGeom>
          <a:blipFill>
            <a:blip r:embed="rId3"/>
            <a:stretch>
              <a:fillRect l="0" t="0" r="0" b="0"/>
            </a:stretch>
          </a:blipFill>
        </p:spPr>
      </p:sp>
      <p:sp>
        <p:nvSpPr>
          <p:cNvPr name="TextBox 4" id="4"/>
          <p:cNvSpPr txBox="true"/>
          <p:nvPr/>
        </p:nvSpPr>
        <p:spPr>
          <a:xfrm rot="0">
            <a:off x="96607" y="218961"/>
            <a:ext cx="11236786" cy="647609"/>
          </a:xfrm>
          <a:prstGeom prst="rect">
            <a:avLst/>
          </a:prstGeom>
        </p:spPr>
        <p:txBody>
          <a:bodyPr anchor="t" rtlCol="false" tIns="0" lIns="0" bIns="0" rIns="0">
            <a:spAutoFit/>
          </a:bodyPr>
          <a:lstStyle/>
          <a:p>
            <a:pPr algn="l">
              <a:lnSpc>
                <a:spcPts val="5255"/>
              </a:lnSpc>
              <a:spcBef>
                <a:spcPct val="0"/>
              </a:spcBef>
            </a:pPr>
            <a:r>
              <a:rPr lang="en-US" sz="3753">
                <a:solidFill>
                  <a:srgbClr val="2D9683"/>
                </a:solidFill>
                <a:latin typeface="Squada One"/>
                <a:ea typeface="Squada One"/>
                <a:cs typeface="Squada One"/>
                <a:sym typeface="Squada One"/>
              </a:rPr>
              <a:t>Now share the Chatbot link with user.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607" y="2089910"/>
            <a:ext cx="10741075" cy="4214768"/>
          </a:xfrm>
          <a:custGeom>
            <a:avLst/>
            <a:gdLst/>
            <a:ahLst/>
            <a:cxnLst/>
            <a:rect r="r" b="b" t="t" l="l"/>
            <a:pathLst>
              <a:path h="4214768" w="10741075">
                <a:moveTo>
                  <a:pt x="0" y="0"/>
                </a:moveTo>
                <a:lnTo>
                  <a:pt x="10741075" y="0"/>
                </a:lnTo>
                <a:lnTo>
                  <a:pt x="10741075" y="4214769"/>
                </a:lnTo>
                <a:lnTo>
                  <a:pt x="0" y="4214769"/>
                </a:lnTo>
                <a:lnTo>
                  <a:pt x="0" y="0"/>
                </a:lnTo>
                <a:close/>
              </a:path>
            </a:pathLst>
          </a:custGeom>
          <a:blipFill>
            <a:blip r:embed="rId2"/>
            <a:stretch>
              <a:fillRect l="-1293" t="0" r="-1293" b="0"/>
            </a:stretch>
          </a:blipFill>
        </p:spPr>
      </p:sp>
      <p:sp>
        <p:nvSpPr>
          <p:cNvPr name="Freeform 3" id="3"/>
          <p:cNvSpPr/>
          <p:nvPr/>
        </p:nvSpPr>
        <p:spPr>
          <a:xfrm flipH="false" flipV="false" rot="0">
            <a:off x="3429000" y="10305306"/>
            <a:ext cx="4572000" cy="1288473"/>
          </a:xfrm>
          <a:custGeom>
            <a:avLst/>
            <a:gdLst/>
            <a:ahLst/>
            <a:cxnLst/>
            <a:rect r="r" b="b" t="t" l="l"/>
            <a:pathLst>
              <a:path h="1288473" w="4572000">
                <a:moveTo>
                  <a:pt x="0" y="0"/>
                </a:moveTo>
                <a:lnTo>
                  <a:pt x="4572000" y="0"/>
                </a:lnTo>
                <a:lnTo>
                  <a:pt x="4572000" y="1288472"/>
                </a:lnTo>
                <a:lnTo>
                  <a:pt x="0" y="12884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6607" y="218961"/>
            <a:ext cx="11236786" cy="1314359"/>
          </a:xfrm>
          <a:prstGeom prst="rect">
            <a:avLst/>
          </a:prstGeom>
        </p:spPr>
        <p:txBody>
          <a:bodyPr anchor="t" rtlCol="false" tIns="0" lIns="0" bIns="0" rIns="0">
            <a:spAutoFit/>
          </a:bodyPr>
          <a:lstStyle/>
          <a:p>
            <a:pPr algn="l">
              <a:lnSpc>
                <a:spcPts val="5255"/>
              </a:lnSpc>
              <a:spcBef>
                <a:spcPct val="0"/>
              </a:spcBef>
            </a:pPr>
            <a:r>
              <a:rPr lang="en-US" sz="3753">
                <a:solidFill>
                  <a:srgbClr val="2D9683"/>
                </a:solidFill>
                <a:latin typeface="Squada One"/>
                <a:ea typeface="Squada One"/>
                <a:cs typeface="Squada One"/>
                <a:sym typeface="Squada One"/>
              </a:rPr>
              <a:t>Please log in using user’s credentials and then proceed to ask the same questions.</a:t>
            </a:r>
          </a:p>
        </p:txBody>
      </p:sp>
      <p:sp>
        <p:nvSpPr>
          <p:cNvPr name="TextBox 5" id="5"/>
          <p:cNvSpPr txBox="true"/>
          <p:nvPr/>
        </p:nvSpPr>
        <p:spPr>
          <a:xfrm rot="0">
            <a:off x="96607" y="7067550"/>
            <a:ext cx="11236786" cy="1314359"/>
          </a:xfrm>
          <a:prstGeom prst="rect">
            <a:avLst/>
          </a:prstGeom>
        </p:spPr>
        <p:txBody>
          <a:bodyPr anchor="t" rtlCol="false" tIns="0" lIns="0" bIns="0" rIns="0">
            <a:spAutoFit/>
          </a:bodyPr>
          <a:lstStyle/>
          <a:p>
            <a:pPr algn="l">
              <a:lnSpc>
                <a:spcPts val="5255"/>
              </a:lnSpc>
              <a:spcBef>
                <a:spcPct val="0"/>
              </a:spcBef>
            </a:pPr>
            <a:r>
              <a:rPr lang="en-US" sz="3753">
                <a:solidFill>
                  <a:srgbClr val="2D9683"/>
                </a:solidFill>
                <a:latin typeface="Squada One"/>
                <a:ea typeface="Squada One"/>
                <a:cs typeface="Squada One"/>
                <a:sym typeface="Squada One"/>
              </a:rPr>
              <a:t>For the viewer, the displayed salary appears as 0. The data masking is functioning correctly as well.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2316" y="1616574"/>
            <a:ext cx="6177489" cy="4250701"/>
          </a:xfrm>
          <a:custGeom>
            <a:avLst/>
            <a:gdLst/>
            <a:ahLst/>
            <a:cxnLst/>
            <a:rect r="r" b="b" t="t" l="l"/>
            <a:pathLst>
              <a:path h="4250701" w="6177489">
                <a:moveTo>
                  <a:pt x="0" y="0"/>
                </a:moveTo>
                <a:lnTo>
                  <a:pt x="6177489" y="0"/>
                </a:lnTo>
                <a:lnTo>
                  <a:pt x="6177489" y="4250701"/>
                </a:lnTo>
                <a:lnTo>
                  <a:pt x="0" y="4250701"/>
                </a:lnTo>
                <a:lnTo>
                  <a:pt x="0" y="0"/>
                </a:lnTo>
                <a:close/>
              </a:path>
            </a:pathLst>
          </a:custGeom>
          <a:blipFill>
            <a:blip r:embed="rId2"/>
            <a:stretch>
              <a:fillRect l="0" t="0" r="0" b="0"/>
            </a:stretch>
          </a:blipFill>
        </p:spPr>
      </p:sp>
      <p:sp>
        <p:nvSpPr>
          <p:cNvPr name="Freeform 3" id="3"/>
          <p:cNvSpPr/>
          <p:nvPr/>
        </p:nvSpPr>
        <p:spPr>
          <a:xfrm flipH="false" flipV="false" rot="0">
            <a:off x="271282" y="7781925"/>
            <a:ext cx="10952537" cy="5447665"/>
          </a:xfrm>
          <a:custGeom>
            <a:avLst/>
            <a:gdLst/>
            <a:ahLst/>
            <a:cxnLst/>
            <a:rect r="r" b="b" t="t" l="l"/>
            <a:pathLst>
              <a:path h="5447665" w="10952537">
                <a:moveTo>
                  <a:pt x="0" y="0"/>
                </a:moveTo>
                <a:lnTo>
                  <a:pt x="10952537" y="0"/>
                </a:lnTo>
                <a:lnTo>
                  <a:pt x="10952537" y="5447665"/>
                </a:lnTo>
                <a:lnTo>
                  <a:pt x="0" y="5447665"/>
                </a:lnTo>
                <a:lnTo>
                  <a:pt x="0" y="0"/>
                </a:lnTo>
                <a:close/>
              </a:path>
            </a:pathLst>
          </a:custGeom>
          <a:blipFill>
            <a:blip r:embed="rId3"/>
            <a:stretch>
              <a:fillRect l="0" t="-5004" r="-7251" b="-384"/>
            </a:stretch>
          </a:blipFill>
        </p:spPr>
      </p:sp>
      <p:sp>
        <p:nvSpPr>
          <p:cNvPr name="TextBox 4" id="4"/>
          <p:cNvSpPr txBox="true"/>
          <p:nvPr/>
        </p:nvSpPr>
        <p:spPr>
          <a:xfrm rot="0">
            <a:off x="702316" y="604868"/>
            <a:ext cx="9026771" cy="712470"/>
          </a:xfrm>
          <a:prstGeom prst="rect">
            <a:avLst/>
          </a:prstGeom>
        </p:spPr>
        <p:txBody>
          <a:bodyPr anchor="t" rtlCol="false" tIns="0" lIns="0" bIns="0" rIns="0">
            <a:spAutoFit/>
          </a:bodyPr>
          <a:lstStyle/>
          <a:p>
            <a:pPr algn="l">
              <a:lnSpc>
                <a:spcPts val="5879"/>
              </a:lnSpc>
              <a:spcBef>
                <a:spcPct val="0"/>
              </a:spcBef>
            </a:pPr>
            <a:r>
              <a:rPr lang="en-US" sz="4199">
                <a:solidFill>
                  <a:srgbClr val="2D9683"/>
                </a:solidFill>
                <a:latin typeface="Squada One"/>
                <a:ea typeface="Squada One"/>
                <a:cs typeface="Squada One"/>
                <a:sym typeface="Squada One"/>
              </a:rPr>
              <a:t>Cretae a Lakehouse in Fabric Workspace.</a:t>
            </a:r>
          </a:p>
        </p:txBody>
      </p:sp>
      <p:sp>
        <p:nvSpPr>
          <p:cNvPr name="TextBox 5" id="5"/>
          <p:cNvSpPr txBox="true"/>
          <p:nvPr/>
        </p:nvSpPr>
        <p:spPr>
          <a:xfrm rot="0">
            <a:off x="702316" y="6431280"/>
            <a:ext cx="9026771" cy="712470"/>
          </a:xfrm>
          <a:prstGeom prst="rect">
            <a:avLst/>
          </a:prstGeom>
        </p:spPr>
        <p:txBody>
          <a:bodyPr anchor="t" rtlCol="false" tIns="0" lIns="0" bIns="0" rIns="0">
            <a:spAutoFit/>
          </a:bodyPr>
          <a:lstStyle/>
          <a:p>
            <a:pPr algn="l">
              <a:lnSpc>
                <a:spcPts val="5879"/>
              </a:lnSpc>
              <a:spcBef>
                <a:spcPct val="0"/>
              </a:spcBef>
            </a:pPr>
            <a:r>
              <a:rPr lang="en-US" sz="4199">
                <a:solidFill>
                  <a:srgbClr val="2D9683"/>
                </a:solidFill>
                <a:latin typeface="Squada One"/>
                <a:ea typeface="Squada One"/>
                <a:cs typeface="Squada One"/>
                <a:sym typeface="Squada One"/>
              </a:rPr>
              <a:t>Upload the files to the Lakehouse.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2484" y="639712"/>
            <a:ext cx="6188516" cy="5400183"/>
          </a:xfrm>
          <a:custGeom>
            <a:avLst/>
            <a:gdLst/>
            <a:ahLst/>
            <a:cxnLst/>
            <a:rect r="r" b="b" t="t" l="l"/>
            <a:pathLst>
              <a:path h="5400183" w="6188516">
                <a:moveTo>
                  <a:pt x="0" y="0"/>
                </a:moveTo>
                <a:lnTo>
                  <a:pt x="6188516" y="0"/>
                </a:lnTo>
                <a:lnTo>
                  <a:pt x="6188516" y="5400182"/>
                </a:lnTo>
                <a:lnTo>
                  <a:pt x="0" y="5400182"/>
                </a:lnTo>
                <a:lnTo>
                  <a:pt x="0" y="0"/>
                </a:lnTo>
                <a:close/>
              </a:path>
            </a:pathLst>
          </a:custGeom>
          <a:blipFill>
            <a:blip r:embed="rId2"/>
            <a:stretch>
              <a:fillRect l="0" t="-3862" r="0" b="-59849"/>
            </a:stretch>
          </a:blipFill>
        </p:spPr>
      </p:sp>
      <p:sp>
        <p:nvSpPr>
          <p:cNvPr name="Freeform 3" id="3"/>
          <p:cNvSpPr/>
          <p:nvPr/>
        </p:nvSpPr>
        <p:spPr>
          <a:xfrm flipH="false" flipV="false" rot="0">
            <a:off x="592484" y="8755598"/>
            <a:ext cx="9694516" cy="5357962"/>
          </a:xfrm>
          <a:custGeom>
            <a:avLst/>
            <a:gdLst/>
            <a:ahLst/>
            <a:cxnLst/>
            <a:rect r="r" b="b" t="t" l="l"/>
            <a:pathLst>
              <a:path h="5357962" w="9694516">
                <a:moveTo>
                  <a:pt x="0" y="0"/>
                </a:moveTo>
                <a:lnTo>
                  <a:pt x="9694516" y="0"/>
                </a:lnTo>
                <a:lnTo>
                  <a:pt x="9694516" y="5357963"/>
                </a:lnTo>
                <a:lnTo>
                  <a:pt x="0" y="5357963"/>
                </a:lnTo>
                <a:lnTo>
                  <a:pt x="0" y="0"/>
                </a:lnTo>
                <a:close/>
              </a:path>
            </a:pathLst>
          </a:custGeom>
          <a:blipFill>
            <a:blip r:embed="rId3"/>
            <a:stretch>
              <a:fillRect l="-2247" t="-66" r="0" b="-66"/>
            </a:stretch>
          </a:blipFill>
        </p:spPr>
      </p:sp>
      <p:sp>
        <p:nvSpPr>
          <p:cNvPr name="TextBox 4" id="4"/>
          <p:cNvSpPr txBox="true"/>
          <p:nvPr/>
        </p:nvSpPr>
        <p:spPr>
          <a:xfrm rot="0">
            <a:off x="306672" y="6425061"/>
            <a:ext cx="11123328" cy="2263862"/>
          </a:xfrm>
          <a:prstGeom prst="rect">
            <a:avLst/>
          </a:prstGeom>
        </p:spPr>
        <p:txBody>
          <a:bodyPr anchor="t" rtlCol="false" tIns="0" lIns="0" bIns="0" rIns="0">
            <a:spAutoFit/>
          </a:bodyPr>
          <a:lstStyle/>
          <a:p>
            <a:pPr algn="l">
              <a:lnSpc>
                <a:spcPts val="6035"/>
              </a:lnSpc>
              <a:spcBef>
                <a:spcPct val="0"/>
              </a:spcBef>
            </a:pPr>
            <a:r>
              <a:rPr lang="en-US" sz="4310">
                <a:solidFill>
                  <a:srgbClr val="2D9683"/>
                </a:solidFill>
                <a:latin typeface="Squada One"/>
                <a:ea typeface="Squada One"/>
                <a:cs typeface="Squada One"/>
                <a:sym typeface="Squada One"/>
              </a:rPr>
              <a:t>Files will be uploaded in the Files section in Parquet format. If you're unable to locate them, simply click the refresh button next to the settings icon.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9702" y="2339563"/>
            <a:ext cx="10125637" cy="4556537"/>
          </a:xfrm>
          <a:custGeom>
            <a:avLst/>
            <a:gdLst/>
            <a:ahLst/>
            <a:cxnLst/>
            <a:rect r="r" b="b" t="t" l="l"/>
            <a:pathLst>
              <a:path h="4556537" w="10125637">
                <a:moveTo>
                  <a:pt x="0" y="0"/>
                </a:moveTo>
                <a:lnTo>
                  <a:pt x="10125637" y="0"/>
                </a:lnTo>
                <a:lnTo>
                  <a:pt x="10125637" y="4556537"/>
                </a:lnTo>
                <a:lnTo>
                  <a:pt x="0" y="4556537"/>
                </a:lnTo>
                <a:lnTo>
                  <a:pt x="0" y="0"/>
                </a:lnTo>
                <a:close/>
              </a:path>
            </a:pathLst>
          </a:custGeom>
          <a:blipFill>
            <a:blip r:embed="rId2"/>
            <a:stretch>
              <a:fillRect l="0" t="0" r="0" b="0"/>
            </a:stretch>
          </a:blipFill>
        </p:spPr>
      </p:sp>
      <p:sp>
        <p:nvSpPr>
          <p:cNvPr name="Freeform 3" id="3"/>
          <p:cNvSpPr/>
          <p:nvPr/>
        </p:nvSpPr>
        <p:spPr>
          <a:xfrm flipH="false" flipV="false" rot="0">
            <a:off x="2427516" y="7725130"/>
            <a:ext cx="6574967" cy="4025023"/>
          </a:xfrm>
          <a:custGeom>
            <a:avLst/>
            <a:gdLst/>
            <a:ahLst/>
            <a:cxnLst/>
            <a:rect r="r" b="b" t="t" l="l"/>
            <a:pathLst>
              <a:path h="4025023" w="6574967">
                <a:moveTo>
                  <a:pt x="0" y="0"/>
                </a:moveTo>
                <a:lnTo>
                  <a:pt x="6574968" y="0"/>
                </a:lnTo>
                <a:lnTo>
                  <a:pt x="6574968" y="4025023"/>
                </a:lnTo>
                <a:lnTo>
                  <a:pt x="0" y="4025023"/>
                </a:lnTo>
                <a:lnTo>
                  <a:pt x="0" y="0"/>
                </a:lnTo>
                <a:close/>
              </a:path>
            </a:pathLst>
          </a:custGeom>
          <a:blipFill>
            <a:blip r:embed="rId3"/>
            <a:stretch>
              <a:fillRect l="0" t="0" r="0" b="0"/>
            </a:stretch>
          </a:blipFill>
        </p:spPr>
      </p:sp>
      <p:sp>
        <p:nvSpPr>
          <p:cNvPr name="TextBox 4" id="4"/>
          <p:cNvSpPr txBox="true"/>
          <p:nvPr/>
        </p:nvSpPr>
        <p:spPr>
          <a:xfrm rot="0">
            <a:off x="489702" y="430530"/>
            <a:ext cx="9026771" cy="1455420"/>
          </a:xfrm>
          <a:prstGeom prst="rect">
            <a:avLst/>
          </a:prstGeom>
        </p:spPr>
        <p:txBody>
          <a:bodyPr anchor="t" rtlCol="false" tIns="0" lIns="0" bIns="0" rIns="0">
            <a:spAutoFit/>
          </a:bodyPr>
          <a:lstStyle/>
          <a:p>
            <a:pPr algn="l">
              <a:lnSpc>
                <a:spcPts val="5879"/>
              </a:lnSpc>
              <a:spcBef>
                <a:spcPct val="0"/>
              </a:spcBef>
            </a:pPr>
            <a:r>
              <a:rPr lang="en-US" sz="4199">
                <a:solidFill>
                  <a:srgbClr val="2D9683"/>
                </a:solidFill>
                <a:latin typeface="Squada One"/>
                <a:ea typeface="Squada One"/>
                <a:cs typeface="Squada One"/>
                <a:sym typeface="Squada One"/>
              </a:rPr>
              <a:t>Click on the three dots next to each file and upload the file into the Delta table format.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9702" y="2092480"/>
            <a:ext cx="10552735" cy="4722349"/>
          </a:xfrm>
          <a:custGeom>
            <a:avLst/>
            <a:gdLst/>
            <a:ahLst/>
            <a:cxnLst/>
            <a:rect r="r" b="b" t="t" l="l"/>
            <a:pathLst>
              <a:path h="4722349" w="10552735">
                <a:moveTo>
                  <a:pt x="0" y="0"/>
                </a:moveTo>
                <a:lnTo>
                  <a:pt x="10552735" y="0"/>
                </a:lnTo>
                <a:lnTo>
                  <a:pt x="10552735" y="4722348"/>
                </a:lnTo>
                <a:lnTo>
                  <a:pt x="0" y="4722348"/>
                </a:lnTo>
                <a:lnTo>
                  <a:pt x="0" y="0"/>
                </a:lnTo>
                <a:close/>
              </a:path>
            </a:pathLst>
          </a:custGeom>
          <a:blipFill>
            <a:blip r:embed="rId2"/>
            <a:stretch>
              <a:fillRect l="0" t="0" r="0" b="0"/>
            </a:stretch>
          </a:blipFill>
        </p:spPr>
      </p:sp>
      <p:sp>
        <p:nvSpPr>
          <p:cNvPr name="Freeform 3" id="3"/>
          <p:cNvSpPr/>
          <p:nvPr/>
        </p:nvSpPr>
        <p:spPr>
          <a:xfrm flipH="false" flipV="false" rot="0">
            <a:off x="489702" y="8856345"/>
            <a:ext cx="10387502" cy="3349969"/>
          </a:xfrm>
          <a:custGeom>
            <a:avLst/>
            <a:gdLst/>
            <a:ahLst/>
            <a:cxnLst/>
            <a:rect r="r" b="b" t="t" l="l"/>
            <a:pathLst>
              <a:path h="3349969" w="10387502">
                <a:moveTo>
                  <a:pt x="0" y="0"/>
                </a:moveTo>
                <a:lnTo>
                  <a:pt x="10387501" y="0"/>
                </a:lnTo>
                <a:lnTo>
                  <a:pt x="10387501" y="3349969"/>
                </a:lnTo>
                <a:lnTo>
                  <a:pt x="0" y="3349969"/>
                </a:lnTo>
                <a:lnTo>
                  <a:pt x="0" y="0"/>
                </a:lnTo>
                <a:close/>
              </a:path>
            </a:pathLst>
          </a:custGeom>
          <a:blipFill>
            <a:blip r:embed="rId3"/>
            <a:stretch>
              <a:fillRect l="0" t="0" r="0" b="0"/>
            </a:stretch>
          </a:blipFill>
        </p:spPr>
      </p:sp>
      <p:sp>
        <p:nvSpPr>
          <p:cNvPr name="TextBox 4" id="4"/>
          <p:cNvSpPr txBox="true"/>
          <p:nvPr/>
        </p:nvSpPr>
        <p:spPr>
          <a:xfrm rot="0">
            <a:off x="489702" y="430530"/>
            <a:ext cx="10387502" cy="1455420"/>
          </a:xfrm>
          <a:prstGeom prst="rect">
            <a:avLst/>
          </a:prstGeom>
        </p:spPr>
        <p:txBody>
          <a:bodyPr anchor="t" rtlCol="false" tIns="0" lIns="0" bIns="0" rIns="0">
            <a:spAutoFit/>
          </a:bodyPr>
          <a:lstStyle/>
          <a:p>
            <a:pPr algn="l">
              <a:lnSpc>
                <a:spcPts val="5879"/>
              </a:lnSpc>
              <a:spcBef>
                <a:spcPct val="0"/>
              </a:spcBef>
            </a:pPr>
            <a:r>
              <a:rPr lang="en-US" sz="4199">
                <a:solidFill>
                  <a:srgbClr val="2D9683"/>
                </a:solidFill>
                <a:latin typeface="Squada One"/>
                <a:ea typeface="Squada One"/>
                <a:cs typeface="Squada One"/>
                <a:sym typeface="Squada One"/>
              </a:rPr>
              <a:t>All the tables have been successfully placed into the table folder.</a:t>
            </a:r>
          </a:p>
        </p:txBody>
      </p:sp>
      <p:sp>
        <p:nvSpPr>
          <p:cNvPr name="TextBox 5" id="5"/>
          <p:cNvSpPr txBox="true"/>
          <p:nvPr/>
        </p:nvSpPr>
        <p:spPr>
          <a:xfrm rot="0">
            <a:off x="489702" y="7067550"/>
            <a:ext cx="10387502" cy="1455420"/>
          </a:xfrm>
          <a:prstGeom prst="rect">
            <a:avLst/>
          </a:prstGeom>
        </p:spPr>
        <p:txBody>
          <a:bodyPr anchor="t" rtlCol="false" tIns="0" lIns="0" bIns="0" rIns="0">
            <a:spAutoFit/>
          </a:bodyPr>
          <a:lstStyle/>
          <a:p>
            <a:pPr algn="l">
              <a:lnSpc>
                <a:spcPts val="5879"/>
              </a:lnSpc>
              <a:spcBef>
                <a:spcPct val="0"/>
              </a:spcBef>
            </a:pPr>
            <a:r>
              <a:rPr lang="en-US" sz="4199">
                <a:solidFill>
                  <a:srgbClr val="2D9683"/>
                </a:solidFill>
                <a:latin typeface="Squada One"/>
                <a:ea typeface="Squada One"/>
                <a:cs typeface="Squada One"/>
                <a:sym typeface="Squada One"/>
              </a:rPr>
              <a:t>The Lakehouse is now equipped with the HR data, but it is not yet fully prepared.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2133" y="9046948"/>
            <a:ext cx="8657892" cy="4890863"/>
          </a:xfrm>
          <a:custGeom>
            <a:avLst/>
            <a:gdLst/>
            <a:ahLst/>
            <a:cxnLst/>
            <a:rect r="r" b="b" t="t" l="l"/>
            <a:pathLst>
              <a:path h="4890863" w="8657892">
                <a:moveTo>
                  <a:pt x="0" y="0"/>
                </a:moveTo>
                <a:lnTo>
                  <a:pt x="8657893" y="0"/>
                </a:lnTo>
                <a:lnTo>
                  <a:pt x="8657893" y="4890864"/>
                </a:lnTo>
                <a:lnTo>
                  <a:pt x="0" y="4890864"/>
                </a:lnTo>
                <a:lnTo>
                  <a:pt x="0" y="0"/>
                </a:lnTo>
                <a:close/>
              </a:path>
            </a:pathLst>
          </a:custGeom>
          <a:blipFill>
            <a:blip r:embed="rId2"/>
            <a:stretch>
              <a:fillRect l="0" t="-4984" r="-5785" b="-3861"/>
            </a:stretch>
          </a:blipFill>
        </p:spPr>
      </p:sp>
      <p:sp>
        <p:nvSpPr>
          <p:cNvPr name="TextBox 3" id="3"/>
          <p:cNvSpPr txBox="true"/>
          <p:nvPr/>
        </p:nvSpPr>
        <p:spPr>
          <a:xfrm rot="0">
            <a:off x="362133" y="519036"/>
            <a:ext cx="10855252" cy="6161405"/>
          </a:xfrm>
          <a:prstGeom prst="rect">
            <a:avLst/>
          </a:prstGeom>
        </p:spPr>
        <p:txBody>
          <a:bodyPr anchor="t" rtlCol="false" tIns="0" lIns="0" bIns="0" rIns="0">
            <a:spAutoFit/>
          </a:bodyPr>
          <a:lstStyle/>
          <a:p>
            <a:pPr algn="l" marL="0" indent="0" lvl="0">
              <a:lnSpc>
                <a:spcPts val="5879"/>
              </a:lnSpc>
            </a:pPr>
            <a:r>
              <a:rPr lang="en-US" sz="4199">
                <a:solidFill>
                  <a:srgbClr val="2D9683"/>
                </a:solidFill>
                <a:latin typeface="Squada One"/>
                <a:ea typeface="Squada One"/>
                <a:cs typeface="Squada One"/>
                <a:sym typeface="Squada One"/>
              </a:rPr>
              <a:t>Protecting Sensitive Information with Data Masking</a:t>
            </a:r>
          </a:p>
          <a:p>
            <a:pPr algn="just" marL="0" indent="0" lvl="0">
              <a:lnSpc>
                <a:spcPts val="5040"/>
              </a:lnSpc>
            </a:pPr>
          </a:p>
          <a:p>
            <a:pPr algn="just" marL="0" indent="0" lvl="0">
              <a:lnSpc>
                <a:spcPts val="4760"/>
              </a:lnSpc>
            </a:pPr>
            <a:r>
              <a:rPr lang="en-US" sz="3400">
                <a:solidFill>
                  <a:srgbClr val="2D9683"/>
                </a:solidFill>
                <a:latin typeface="Squada One"/>
                <a:ea typeface="Squada One"/>
                <a:cs typeface="Squada One"/>
                <a:sym typeface="Squada One"/>
              </a:rPr>
              <a:t>Certain tables contain sensitive information, such as employee salaries, which should not be visible to users with Viewer access. To ensure data privacy, column-level data masking is necessary. To implement this, open the SQL analytics endpoint and enter the following query in the query section and run the query.</a:t>
            </a:r>
          </a:p>
          <a:p>
            <a:pPr algn="just" marL="0" indent="0" lvl="0">
              <a:lnSpc>
                <a:spcPts val="4760"/>
              </a:lnSpc>
            </a:pPr>
          </a:p>
          <a:p>
            <a:pPr algn="just">
              <a:lnSpc>
                <a:spcPts val="4760"/>
              </a:lnSpc>
              <a:spcBef>
                <a:spcPct val="0"/>
              </a:spcBef>
            </a:pPr>
            <a:r>
              <a:rPr lang="en-US" sz="3400">
                <a:solidFill>
                  <a:srgbClr val="2D9683"/>
                </a:solidFill>
                <a:latin typeface="Squada One"/>
                <a:ea typeface="Squada One"/>
                <a:cs typeface="Squada One"/>
                <a:sym typeface="Squada One"/>
              </a:rPr>
              <a:t>I am currently applying masking on the Salary column; however, you can also mask multiple columns as needed. </a:t>
            </a:r>
          </a:p>
        </p:txBody>
      </p:sp>
      <p:sp>
        <p:nvSpPr>
          <p:cNvPr name="TextBox 4" id="4"/>
          <p:cNvSpPr txBox="true"/>
          <p:nvPr/>
        </p:nvSpPr>
        <p:spPr>
          <a:xfrm rot="0">
            <a:off x="563335" y="7044444"/>
            <a:ext cx="10654051" cy="1571827"/>
          </a:xfrm>
          <a:prstGeom prst="rect">
            <a:avLst/>
          </a:prstGeom>
        </p:spPr>
        <p:txBody>
          <a:bodyPr anchor="t" rtlCol="false" tIns="0" lIns="0" bIns="0" rIns="0">
            <a:spAutoFit/>
          </a:bodyPr>
          <a:lstStyle/>
          <a:p>
            <a:pPr algn="l">
              <a:lnSpc>
                <a:spcPts val="4258"/>
              </a:lnSpc>
              <a:spcBef>
                <a:spcPct val="0"/>
              </a:spcBef>
            </a:pPr>
            <a:r>
              <a:rPr lang="en-US" sz="3042">
                <a:solidFill>
                  <a:srgbClr val="1A1A1A"/>
                </a:solidFill>
                <a:latin typeface="Squada One"/>
                <a:ea typeface="Squada One"/>
                <a:cs typeface="Squada One"/>
                <a:sym typeface="Squada One"/>
              </a:rPr>
              <a:t>ALTER</a:t>
            </a:r>
            <a:r>
              <a:rPr lang="en-US" sz="3042">
                <a:solidFill>
                  <a:srgbClr val="1A1A1A"/>
                </a:solidFill>
                <a:latin typeface="Squada One"/>
                <a:ea typeface="Squada One"/>
                <a:cs typeface="Squada One"/>
                <a:sym typeface="Squada One"/>
              </a:rPr>
              <a:t> TABLE [HR_Data_Lakehouse].[dbo].[factheadcount]</a:t>
            </a:r>
          </a:p>
          <a:p>
            <a:pPr algn="l">
              <a:lnSpc>
                <a:spcPts val="4258"/>
              </a:lnSpc>
              <a:spcBef>
                <a:spcPct val="0"/>
              </a:spcBef>
            </a:pPr>
            <a:r>
              <a:rPr lang="en-US" sz="3042">
                <a:solidFill>
                  <a:srgbClr val="1A1A1A"/>
                </a:solidFill>
                <a:latin typeface="Squada One"/>
                <a:ea typeface="Squada One"/>
                <a:cs typeface="Squada One"/>
                <a:sym typeface="Squada One"/>
              </a:rPr>
              <a:t>ALTER COLUMN Salary ADD MASKED WITH (FUNCTION = 'DEFAULT()');</a:t>
            </a:r>
          </a:p>
          <a:p>
            <a:pPr algn="l">
              <a:lnSpc>
                <a:spcPts val="411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9611" y="2262180"/>
            <a:ext cx="10182824" cy="3736576"/>
          </a:xfrm>
          <a:custGeom>
            <a:avLst/>
            <a:gdLst/>
            <a:ahLst/>
            <a:cxnLst/>
            <a:rect r="r" b="b" t="t" l="l"/>
            <a:pathLst>
              <a:path h="3736576" w="10182824">
                <a:moveTo>
                  <a:pt x="0" y="0"/>
                </a:moveTo>
                <a:lnTo>
                  <a:pt x="10182823" y="0"/>
                </a:lnTo>
                <a:lnTo>
                  <a:pt x="10182823" y="3736577"/>
                </a:lnTo>
                <a:lnTo>
                  <a:pt x="0" y="3736577"/>
                </a:lnTo>
                <a:lnTo>
                  <a:pt x="0" y="0"/>
                </a:lnTo>
                <a:close/>
              </a:path>
            </a:pathLst>
          </a:custGeom>
          <a:blipFill>
            <a:blip r:embed="rId2"/>
            <a:stretch>
              <a:fillRect l="0" t="0" r="0" b="-16501"/>
            </a:stretch>
          </a:blipFill>
        </p:spPr>
      </p:sp>
      <p:sp>
        <p:nvSpPr>
          <p:cNvPr name="Freeform 3" id="3"/>
          <p:cNvSpPr/>
          <p:nvPr/>
        </p:nvSpPr>
        <p:spPr>
          <a:xfrm flipH="false" flipV="false" rot="0">
            <a:off x="469608" y="5863173"/>
            <a:ext cx="5053465" cy="3090955"/>
          </a:xfrm>
          <a:custGeom>
            <a:avLst/>
            <a:gdLst/>
            <a:ahLst/>
            <a:cxnLst/>
            <a:rect r="r" b="b" t="t" l="l"/>
            <a:pathLst>
              <a:path h="3090955" w="5053465">
                <a:moveTo>
                  <a:pt x="0" y="0"/>
                </a:moveTo>
                <a:lnTo>
                  <a:pt x="5053465" y="0"/>
                </a:lnTo>
                <a:lnTo>
                  <a:pt x="5053465" y="3090955"/>
                </a:lnTo>
                <a:lnTo>
                  <a:pt x="0" y="3090955"/>
                </a:lnTo>
                <a:lnTo>
                  <a:pt x="0" y="0"/>
                </a:lnTo>
                <a:close/>
              </a:path>
            </a:pathLst>
          </a:custGeom>
          <a:blipFill>
            <a:blip r:embed="rId3"/>
            <a:stretch>
              <a:fillRect l="0" t="0" r="0" b="0"/>
            </a:stretch>
          </a:blipFill>
        </p:spPr>
      </p:sp>
      <p:sp>
        <p:nvSpPr>
          <p:cNvPr name="Freeform 4" id="4"/>
          <p:cNvSpPr/>
          <p:nvPr/>
        </p:nvSpPr>
        <p:spPr>
          <a:xfrm flipH="false" flipV="false" rot="0">
            <a:off x="802817" y="10593898"/>
            <a:ext cx="7612185" cy="2550602"/>
          </a:xfrm>
          <a:custGeom>
            <a:avLst/>
            <a:gdLst/>
            <a:ahLst/>
            <a:cxnLst/>
            <a:rect r="r" b="b" t="t" l="l"/>
            <a:pathLst>
              <a:path h="2550602" w="7612185">
                <a:moveTo>
                  <a:pt x="0" y="0"/>
                </a:moveTo>
                <a:lnTo>
                  <a:pt x="7612186" y="0"/>
                </a:lnTo>
                <a:lnTo>
                  <a:pt x="7612186" y="2550602"/>
                </a:lnTo>
                <a:lnTo>
                  <a:pt x="0" y="2550602"/>
                </a:lnTo>
                <a:lnTo>
                  <a:pt x="0" y="0"/>
                </a:lnTo>
                <a:close/>
              </a:path>
            </a:pathLst>
          </a:custGeom>
          <a:blipFill>
            <a:blip r:embed="rId4"/>
            <a:stretch>
              <a:fillRect l="0" t="-944" r="-6512" b="-86209"/>
            </a:stretch>
          </a:blipFill>
        </p:spPr>
      </p:sp>
      <p:sp>
        <p:nvSpPr>
          <p:cNvPr name="TextBox 5" id="5"/>
          <p:cNvSpPr txBox="true"/>
          <p:nvPr/>
        </p:nvSpPr>
        <p:spPr>
          <a:xfrm rot="0">
            <a:off x="96607" y="358140"/>
            <a:ext cx="11236786" cy="1426395"/>
          </a:xfrm>
          <a:prstGeom prst="rect">
            <a:avLst/>
          </a:prstGeom>
        </p:spPr>
        <p:txBody>
          <a:bodyPr anchor="t" rtlCol="false" tIns="0" lIns="0" bIns="0" rIns="0">
            <a:spAutoFit/>
          </a:bodyPr>
          <a:lstStyle/>
          <a:p>
            <a:pPr algn="l">
              <a:lnSpc>
                <a:spcPts val="5675"/>
              </a:lnSpc>
              <a:spcBef>
                <a:spcPct val="0"/>
              </a:spcBef>
            </a:pPr>
            <a:r>
              <a:rPr lang="en-US" sz="4053">
                <a:solidFill>
                  <a:srgbClr val="2D9683"/>
                </a:solidFill>
                <a:latin typeface="Squada One"/>
                <a:ea typeface="Squada One"/>
                <a:cs typeface="Squada One"/>
                <a:sym typeface="Squada One"/>
              </a:rPr>
              <a:t>The Lakehouse has been finalized, so we will move forward by selecting "New Item" to create our data agent.</a:t>
            </a:r>
          </a:p>
        </p:txBody>
      </p:sp>
      <p:sp>
        <p:nvSpPr>
          <p:cNvPr name="TextBox 6" id="6"/>
          <p:cNvSpPr txBox="true"/>
          <p:nvPr/>
        </p:nvSpPr>
        <p:spPr>
          <a:xfrm rot="0">
            <a:off x="193214" y="9015103"/>
            <a:ext cx="11236786" cy="1426395"/>
          </a:xfrm>
          <a:prstGeom prst="rect">
            <a:avLst/>
          </a:prstGeom>
        </p:spPr>
        <p:txBody>
          <a:bodyPr anchor="t" rtlCol="false" tIns="0" lIns="0" bIns="0" rIns="0">
            <a:spAutoFit/>
          </a:bodyPr>
          <a:lstStyle/>
          <a:p>
            <a:pPr algn="l">
              <a:lnSpc>
                <a:spcPts val="5675"/>
              </a:lnSpc>
              <a:spcBef>
                <a:spcPct val="0"/>
              </a:spcBef>
            </a:pPr>
            <a:r>
              <a:rPr lang="en-US" sz="4053">
                <a:solidFill>
                  <a:srgbClr val="2D9683"/>
                </a:solidFill>
                <a:latin typeface="Squada One"/>
                <a:ea typeface="Squada One"/>
                <a:cs typeface="Squada One"/>
                <a:sym typeface="Squada One"/>
              </a:rPr>
              <a:t>Now, click on the data source to connect the Chatbot with our Lakehouse.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0482" y="902634"/>
            <a:ext cx="10127572" cy="6241116"/>
          </a:xfrm>
          <a:custGeom>
            <a:avLst/>
            <a:gdLst/>
            <a:ahLst/>
            <a:cxnLst/>
            <a:rect r="r" b="b" t="t" l="l"/>
            <a:pathLst>
              <a:path h="6241116" w="10127572">
                <a:moveTo>
                  <a:pt x="0" y="0"/>
                </a:moveTo>
                <a:lnTo>
                  <a:pt x="10127572" y="0"/>
                </a:lnTo>
                <a:lnTo>
                  <a:pt x="10127572" y="6241116"/>
                </a:lnTo>
                <a:lnTo>
                  <a:pt x="0" y="6241116"/>
                </a:lnTo>
                <a:lnTo>
                  <a:pt x="0" y="0"/>
                </a:lnTo>
                <a:close/>
              </a:path>
            </a:pathLst>
          </a:custGeom>
          <a:blipFill>
            <a:blip r:embed="rId2"/>
            <a:stretch>
              <a:fillRect l="0" t="0" r="0" b="0"/>
            </a:stretch>
          </a:blipFill>
        </p:spPr>
      </p:sp>
      <p:sp>
        <p:nvSpPr>
          <p:cNvPr name="Freeform 3" id="3"/>
          <p:cNvSpPr/>
          <p:nvPr/>
        </p:nvSpPr>
        <p:spPr>
          <a:xfrm flipH="false" flipV="false" rot="0">
            <a:off x="610012" y="8796102"/>
            <a:ext cx="8480923" cy="5491398"/>
          </a:xfrm>
          <a:custGeom>
            <a:avLst/>
            <a:gdLst/>
            <a:ahLst/>
            <a:cxnLst/>
            <a:rect r="r" b="b" t="t" l="l"/>
            <a:pathLst>
              <a:path h="5491398" w="8480923">
                <a:moveTo>
                  <a:pt x="0" y="0"/>
                </a:moveTo>
                <a:lnTo>
                  <a:pt x="8480923" y="0"/>
                </a:lnTo>
                <a:lnTo>
                  <a:pt x="8480923" y="5491398"/>
                </a:lnTo>
                <a:lnTo>
                  <a:pt x="0" y="5491398"/>
                </a:lnTo>
                <a:lnTo>
                  <a:pt x="0" y="0"/>
                </a:lnTo>
                <a:close/>
              </a:path>
            </a:pathLst>
          </a:custGeom>
          <a:blipFill>
            <a:blip r:embed="rId3"/>
            <a:stretch>
              <a:fillRect l="0" t="0" r="0" b="0"/>
            </a:stretch>
          </a:blipFill>
        </p:spPr>
      </p:sp>
      <p:sp>
        <p:nvSpPr>
          <p:cNvPr name="TextBox 4" id="4"/>
          <p:cNvSpPr txBox="true"/>
          <p:nvPr/>
        </p:nvSpPr>
        <p:spPr>
          <a:xfrm rot="0">
            <a:off x="330482" y="132157"/>
            <a:ext cx="11236786" cy="709342"/>
          </a:xfrm>
          <a:prstGeom prst="rect">
            <a:avLst/>
          </a:prstGeom>
        </p:spPr>
        <p:txBody>
          <a:bodyPr anchor="t" rtlCol="false" tIns="0" lIns="0" bIns="0" rIns="0">
            <a:spAutoFit/>
          </a:bodyPr>
          <a:lstStyle/>
          <a:p>
            <a:pPr algn="l">
              <a:lnSpc>
                <a:spcPts val="5675"/>
              </a:lnSpc>
              <a:spcBef>
                <a:spcPct val="0"/>
              </a:spcBef>
            </a:pPr>
            <a:r>
              <a:rPr lang="en-US" sz="4053">
                <a:solidFill>
                  <a:srgbClr val="2D9683"/>
                </a:solidFill>
                <a:latin typeface="Squada One"/>
                <a:ea typeface="Squada One"/>
                <a:cs typeface="Squada One"/>
                <a:sym typeface="Squada One"/>
              </a:rPr>
              <a:t>Choose the lakehouse and proceed to add it.</a:t>
            </a:r>
          </a:p>
        </p:txBody>
      </p:sp>
      <p:sp>
        <p:nvSpPr>
          <p:cNvPr name="TextBox 5" id="5"/>
          <p:cNvSpPr txBox="true"/>
          <p:nvPr/>
        </p:nvSpPr>
        <p:spPr>
          <a:xfrm rot="0">
            <a:off x="193214" y="7312558"/>
            <a:ext cx="11236786" cy="1426395"/>
          </a:xfrm>
          <a:prstGeom prst="rect">
            <a:avLst/>
          </a:prstGeom>
        </p:spPr>
        <p:txBody>
          <a:bodyPr anchor="t" rtlCol="false" tIns="0" lIns="0" bIns="0" rIns="0">
            <a:spAutoFit/>
          </a:bodyPr>
          <a:lstStyle/>
          <a:p>
            <a:pPr algn="l">
              <a:lnSpc>
                <a:spcPts val="5675"/>
              </a:lnSpc>
              <a:spcBef>
                <a:spcPct val="0"/>
              </a:spcBef>
            </a:pPr>
            <a:r>
              <a:rPr lang="en-US" sz="4053">
                <a:solidFill>
                  <a:srgbClr val="2D9683"/>
                </a:solidFill>
                <a:latin typeface="Squada One"/>
                <a:ea typeface="Squada One"/>
                <a:cs typeface="Squada One"/>
                <a:sym typeface="Squada One"/>
              </a:rPr>
              <a:t>Once added, choose the tables you wish to grant access to the data agent. I have selected all the tables.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006" y="1766577"/>
            <a:ext cx="10973987" cy="5581632"/>
          </a:xfrm>
          <a:custGeom>
            <a:avLst/>
            <a:gdLst/>
            <a:ahLst/>
            <a:cxnLst/>
            <a:rect r="r" b="b" t="t" l="l"/>
            <a:pathLst>
              <a:path h="5581632" w="10973987">
                <a:moveTo>
                  <a:pt x="0" y="0"/>
                </a:moveTo>
                <a:lnTo>
                  <a:pt x="10973988" y="0"/>
                </a:lnTo>
                <a:lnTo>
                  <a:pt x="10973988" y="5581632"/>
                </a:lnTo>
                <a:lnTo>
                  <a:pt x="0" y="5581632"/>
                </a:lnTo>
                <a:lnTo>
                  <a:pt x="0" y="0"/>
                </a:lnTo>
                <a:close/>
              </a:path>
            </a:pathLst>
          </a:custGeom>
          <a:blipFill>
            <a:blip r:embed="rId2"/>
            <a:stretch>
              <a:fillRect l="-3680" t="0" r="-3680" b="0"/>
            </a:stretch>
          </a:blipFill>
        </p:spPr>
      </p:sp>
      <p:sp>
        <p:nvSpPr>
          <p:cNvPr name="Freeform 3" id="3"/>
          <p:cNvSpPr/>
          <p:nvPr/>
        </p:nvSpPr>
        <p:spPr>
          <a:xfrm flipH="false" flipV="false" rot="0">
            <a:off x="228006" y="9696177"/>
            <a:ext cx="8586555" cy="4439877"/>
          </a:xfrm>
          <a:custGeom>
            <a:avLst/>
            <a:gdLst/>
            <a:ahLst/>
            <a:cxnLst/>
            <a:rect r="r" b="b" t="t" l="l"/>
            <a:pathLst>
              <a:path h="4439877" w="8586555">
                <a:moveTo>
                  <a:pt x="0" y="0"/>
                </a:moveTo>
                <a:lnTo>
                  <a:pt x="8586556" y="0"/>
                </a:lnTo>
                <a:lnTo>
                  <a:pt x="8586556" y="4439877"/>
                </a:lnTo>
                <a:lnTo>
                  <a:pt x="0" y="4439877"/>
                </a:lnTo>
                <a:lnTo>
                  <a:pt x="0" y="0"/>
                </a:lnTo>
                <a:close/>
              </a:path>
            </a:pathLst>
          </a:custGeom>
          <a:blipFill>
            <a:blip r:embed="rId3"/>
            <a:stretch>
              <a:fillRect l="0" t="0" r="0" b="0"/>
            </a:stretch>
          </a:blipFill>
        </p:spPr>
      </p:sp>
      <p:sp>
        <p:nvSpPr>
          <p:cNvPr name="TextBox 4" id="4"/>
          <p:cNvSpPr txBox="true"/>
          <p:nvPr/>
        </p:nvSpPr>
        <p:spPr>
          <a:xfrm rot="0">
            <a:off x="96607" y="132157"/>
            <a:ext cx="11236786" cy="1426395"/>
          </a:xfrm>
          <a:prstGeom prst="rect">
            <a:avLst/>
          </a:prstGeom>
        </p:spPr>
        <p:txBody>
          <a:bodyPr anchor="t" rtlCol="false" tIns="0" lIns="0" bIns="0" rIns="0">
            <a:spAutoFit/>
          </a:bodyPr>
          <a:lstStyle/>
          <a:p>
            <a:pPr algn="l">
              <a:lnSpc>
                <a:spcPts val="5675"/>
              </a:lnSpc>
              <a:spcBef>
                <a:spcPct val="0"/>
              </a:spcBef>
            </a:pPr>
            <a:r>
              <a:rPr lang="en-US" sz="4053">
                <a:solidFill>
                  <a:srgbClr val="2D9683"/>
                </a:solidFill>
                <a:latin typeface="Squada One"/>
                <a:ea typeface="Squada One"/>
                <a:cs typeface="Squada One"/>
                <a:sym typeface="Squada One"/>
              </a:rPr>
              <a:t>The chatbot is now fully operational, so feel free to ask any questions related to the data.</a:t>
            </a:r>
          </a:p>
        </p:txBody>
      </p:sp>
      <p:sp>
        <p:nvSpPr>
          <p:cNvPr name="TextBox 5" id="5"/>
          <p:cNvSpPr txBox="true"/>
          <p:nvPr/>
        </p:nvSpPr>
        <p:spPr>
          <a:xfrm rot="0">
            <a:off x="96607" y="7462509"/>
            <a:ext cx="11236786" cy="2143448"/>
          </a:xfrm>
          <a:prstGeom prst="rect">
            <a:avLst/>
          </a:prstGeom>
        </p:spPr>
        <p:txBody>
          <a:bodyPr anchor="t" rtlCol="false" tIns="0" lIns="0" bIns="0" rIns="0">
            <a:spAutoFit/>
          </a:bodyPr>
          <a:lstStyle/>
          <a:p>
            <a:pPr algn="l">
              <a:lnSpc>
                <a:spcPts val="5675"/>
              </a:lnSpc>
              <a:spcBef>
                <a:spcPct val="0"/>
              </a:spcBef>
            </a:pPr>
            <a:r>
              <a:rPr lang="en-US" sz="4053">
                <a:solidFill>
                  <a:srgbClr val="2D9683"/>
                </a:solidFill>
                <a:latin typeface="Squada One"/>
                <a:ea typeface="Squada One"/>
                <a:cs typeface="Squada One"/>
                <a:sym typeface="Squada One"/>
              </a:rPr>
              <a:t>The chatbot is now providing accurate responses to queries. We can proceed to publish the chatbot by clicking the Publish button.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DAGyRYyr_Y8</dc:identifier>
  <dcterms:modified xsi:type="dcterms:W3CDTF">2011-08-01T06:04:30Z</dcterms:modified>
  <cp:revision>1</cp:revision>
  <dc:title>MS Fabric Data Agent</dc:title>
</cp:coreProperties>
</file>