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0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Poppins" panose="00000500000000000000" pitchFamily="50" charset="0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E065-499B-4EA2-B6BA-6938A946A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D2D90-EA59-4FBD-A188-30428FC1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F7683-BE8D-430F-B7BE-8EFB509B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5BBD-BBCB-4E07-85F3-42ED20135D8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9C52A-1E8F-43FC-8BC9-CA69CB9A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F0D93-B3CE-4917-9880-DD8EA51C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4AD2-8793-4620-B0CE-6CECA98D6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03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5A50-53B0-4FD1-93C9-F866B800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70037-08C3-4BFA-B96B-7A6F10E94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DA014-D258-4881-9C93-2E4FAB77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5BBD-BBCB-4E07-85F3-42ED20135D8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5FE0-491F-45E5-8823-9291248D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CBF6-7AD9-4F04-BC98-966A16A0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4AD2-8793-4620-B0CE-6CECA98D6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24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5314A-4E56-4E6F-83B1-14B47C438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81AF9-3088-474C-B27C-7846D5BC6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9545-1CC4-4D7C-B11A-16D8F0AB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5BBD-BBCB-4E07-85F3-42ED20135D8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8A8A-8478-4CCC-AC4C-2223CA99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B3D1-3C84-4293-A1AC-9D0A4D5F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4AD2-8793-4620-B0CE-6CECA98D6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62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F493-DF61-4F0D-897F-8F939BEB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FFEC-CC73-4645-8897-070890EF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A7811-4756-4522-9DBA-07169C9D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5BBD-BBCB-4E07-85F3-42ED20135D8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9A39A-34A0-466C-8C7E-3F556F66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EF3E3-7C07-408A-9721-13698907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4AD2-8793-4620-B0CE-6CECA98D6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69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FCC0-7443-47AA-988D-36033DB6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DC979-BA66-4A05-B037-64345FB57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C3149-3E48-4CE1-84F0-6624D3F9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5BBD-BBCB-4E07-85F3-42ED20135D8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AFE5F-1490-4B7A-979A-A90FE0F2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7C56-898D-4416-883E-5D26BA2E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4AD2-8793-4620-B0CE-6CECA98D6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64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5906-81F3-416E-AD31-106764FD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DFEE5-A44A-4CBC-98CC-96CF0767D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124CF-0CC0-43C7-8A78-0EC0147F9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A80E2-5262-4384-94AE-1969F058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5BBD-BBCB-4E07-85F3-42ED20135D8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0EE93-FD19-4254-B9E5-DD6124E1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2312A-D6A4-4ABE-B63F-DD2B5D21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4AD2-8793-4620-B0CE-6CECA98D6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99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2068-200C-4985-A21B-D2A84D16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95B09-BF35-40D5-ADDD-25CF99EC7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65604-9FB1-4AE8-B798-7BF48AAFB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089E7-6A68-44BD-B831-C85DEFFDE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D3194-61CB-49BF-87AB-517527F65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9593F-BD33-4D03-AC40-D7CB310F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5BBD-BBCB-4E07-85F3-42ED20135D8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EF5DF-78F0-48F1-AAD6-D68282E7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14274-6470-48C9-B417-E5E1A487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4AD2-8793-4620-B0CE-6CECA98D6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87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811A-64B1-4661-A575-0F315CA4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CAC5D-B5B2-45A0-82AB-76E88F08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5BBD-BBCB-4E07-85F3-42ED20135D8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BF086-E0FE-435B-9496-F8392FC3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EAE15-BD14-4204-9EDB-AD8FFD45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4AD2-8793-4620-B0CE-6CECA98D6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46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C0C4F-84AF-4990-A699-18BB1D49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5BBD-BBCB-4E07-85F3-42ED20135D8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17080-6F15-493A-930E-D82160F9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5DE5B-F320-4D9C-A9DC-46EA6161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4AD2-8793-4620-B0CE-6CECA98D6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64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340D-39F1-411D-9BC9-1FD63EBD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9D3C-8B6C-425B-9F97-2294EBD2C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B6AF8-71B5-47E6-A8CF-9CC8A4EA7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5F691-9EE1-4904-A3F9-31705A0C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5BBD-BBCB-4E07-85F3-42ED20135D8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113A9-2742-4101-8F63-6296CCEC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0DADD-8C03-44FE-A3AA-6686AE5E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4AD2-8793-4620-B0CE-6CECA98D6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83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92DE-8947-47E2-A8F2-A341C105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CC2F0-4F72-4FEA-BBBB-F50031CB6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73234-FFBE-47BC-B41E-63A2FAC5E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81435-4908-416E-80C2-B89B2EBD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5BBD-BBCB-4E07-85F3-42ED20135D8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A7340-FC7B-4579-B6AD-3028C574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DAD1D-9B48-4F25-BD90-8DD01AB3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4AD2-8793-4620-B0CE-6CECA98D6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08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2C71E-8669-418F-AC76-11D3A52E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F5078-94A9-4024-91EB-36DB7F63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096D2-B83F-4CA7-95EA-C25F30333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35BBD-BBCB-4E07-85F3-42ED20135D82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B3AB2-06E2-4DA5-AA7C-CC89A2CC8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B6731-7E75-4011-A564-1CBC72C6A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74AD2-8793-4620-B0CE-6CECA98D6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20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5D9066A-ABE5-4C15-9F09-054809E1C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148" y="575148"/>
            <a:ext cx="2170364" cy="56209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575415-668F-47A8-82C8-AC37295CF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77" y="1009000"/>
            <a:ext cx="2462997" cy="40602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852D88-4C6C-413C-820F-73BA34253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031" y="781662"/>
            <a:ext cx="2761727" cy="39810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5D9436-A1BA-4813-9084-B5FB66915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940" y="5112633"/>
            <a:ext cx="1694835" cy="1371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678A6-7766-4B0D-AE2F-D8E200FA2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61" y="673770"/>
            <a:ext cx="1066892" cy="40298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12F3EF-27FF-49F9-B3B3-46A91B3D5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957" y="4948086"/>
            <a:ext cx="1066892" cy="1383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651518-5CE9-4EBE-8078-11A104A748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256" y="1395118"/>
            <a:ext cx="1463167" cy="26885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BC3FDC-1EA5-4849-BC34-609756D54F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645" y="791130"/>
            <a:ext cx="993734" cy="3578662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1EA9E822-A90F-43E5-B44F-F6426452ABBA}"/>
              </a:ext>
            </a:extLst>
          </p:cNvPr>
          <p:cNvSpPr/>
          <p:nvPr/>
        </p:nvSpPr>
        <p:spPr>
          <a:xfrm>
            <a:off x="2533276" y="6454422"/>
            <a:ext cx="6590912" cy="3016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726F7AB-DCE5-439D-B048-60D1B7202D2F}"/>
              </a:ext>
            </a:extLst>
          </p:cNvPr>
          <p:cNvSpPr/>
          <p:nvPr/>
        </p:nvSpPr>
        <p:spPr>
          <a:xfrm>
            <a:off x="1666710" y="116542"/>
            <a:ext cx="1285992" cy="3016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026F797-A8ED-41FC-B667-0FBEA7EC946C}"/>
              </a:ext>
            </a:extLst>
          </p:cNvPr>
          <p:cNvSpPr/>
          <p:nvPr/>
        </p:nvSpPr>
        <p:spPr>
          <a:xfrm>
            <a:off x="3279535" y="115821"/>
            <a:ext cx="2750559" cy="3016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65B6C12-2D37-4384-9339-9BA9B3B387E7}"/>
              </a:ext>
            </a:extLst>
          </p:cNvPr>
          <p:cNvSpPr/>
          <p:nvPr/>
        </p:nvSpPr>
        <p:spPr>
          <a:xfrm>
            <a:off x="6294578" y="113891"/>
            <a:ext cx="2149743" cy="3016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28835CF-E88E-4FB2-B52E-1BD465945A78}"/>
              </a:ext>
            </a:extLst>
          </p:cNvPr>
          <p:cNvSpPr/>
          <p:nvPr/>
        </p:nvSpPr>
        <p:spPr>
          <a:xfrm>
            <a:off x="8947102" y="135985"/>
            <a:ext cx="1803809" cy="3016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5E5EFD6-140B-42E3-BCB5-F15EB39DFE49}"/>
              </a:ext>
            </a:extLst>
          </p:cNvPr>
          <p:cNvSpPr/>
          <p:nvPr/>
        </p:nvSpPr>
        <p:spPr>
          <a:xfrm>
            <a:off x="471530" y="130573"/>
            <a:ext cx="1055320" cy="3016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608E2-72DD-43AD-BC7E-1DF77D9F35CD}"/>
              </a:ext>
            </a:extLst>
          </p:cNvPr>
          <p:cNvSpPr txBox="1"/>
          <p:nvPr/>
        </p:nvSpPr>
        <p:spPr>
          <a:xfrm>
            <a:off x="358265" y="1755131"/>
            <a:ext cx="13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File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D740B-193C-471B-89A3-C3EE0404D0E6}"/>
              </a:ext>
            </a:extLst>
          </p:cNvPr>
          <p:cNvSpPr txBox="1"/>
          <p:nvPr/>
        </p:nvSpPr>
        <p:spPr>
          <a:xfrm>
            <a:off x="358265" y="3047563"/>
            <a:ext cx="13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File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DDC6B-3A49-4D9C-B336-9622765C33D9}"/>
              </a:ext>
            </a:extLst>
          </p:cNvPr>
          <p:cNvSpPr txBox="1"/>
          <p:nvPr/>
        </p:nvSpPr>
        <p:spPr>
          <a:xfrm>
            <a:off x="358265" y="4334598"/>
            <a:ext cx="13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File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9DA4D0-364D-4DDC-8A68-B426A3A32C71}"/>
              </a:ext>
            </a:extLst>
          </p:cNvPr>
          <p:cNvSpPr txBox="1"/>
          <p:nvPr/>
        </p:nvSpPr>
        <p:spPr>
          <a:xfrm>
            <a:off x="410616" y="175041"/>
            <a:ext cx="1161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Data Sources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EF0E3-1175-4DBE-B163-25D71FABC1F7}"/>
              </a:ext>
            </a:extLst>
          </p:cNvPr>
          <p:cNvSpPr txBox="1"/>
          <p:nvPr/>
        </p:nvSpPr>
        <p:spPr>
          <a:xfrm>
            <a:off x="1649650" y="175039"/>
            <a:ext cx="13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Extraction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23E07-B768-4699-93F3-8194905E3A62}"/>
              </a:ext>
            </a:extLst>
          </p:cNvPr>
          <p:cNvSpPr txBox="1"/>
          <p:nvPr/>
        </p:nvSpPr>
        <p:spPr>
          <a:xfrm>
            <a:off x="4017467" y="175038"/>
            <a:ext cx="13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Transformation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D221F2-4E51-4411-884E-C406246CE5B8}"/>
              </a:ext>
            </a:extLst>
          </p:cNvPr>
          <p:cNvSpPr txBox="1"/>
          <p:nvPr/>
        </p:nvSpPr>
        <p:spPr>
          <a:xfrm>
            <a:off x="6714519" y="175038"/>
            <a:ext cx="13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Data Warehouse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98A486-B4C7-405B-AF04-5971EF9C4C26}"/>
              </a:ext>
            </a:extLst>
          </p:cNvPr>
          <p:cNvSpPr txBox="1"/>
          <p:nvPr/>
        </p:nvSpPr>
        <p:spPr>
          <a:xfrm>
            <a:off x="9243407" y="175038"/>
            <a:ext cx="1316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Deliver</a:t>
            </a:r>
          </a:p>
          <a:p>
            <a:pPr algn="ctr"/>
            <a:endParaRPr lang="en-US" sz="1000" dirty="0">
              <a:solidFill>
                <a:srgbClr val="13344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11A2FE-3E94-4114-BFEE-7E793B8CA21D}"/>
              </a:ext>
            </a:extLst>
          </p:cNvPr>
          <p:cNvSpPr txBox="1"/>
          <p:nvPr/>
        </p:nvSpPr>
        <p:spPr>
          <a:xfrm>
            <a:off x="1772181" y="2178182"/>
            <a:ext cx="1181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ADF</a:t>
            </a:r>
          </a:p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Connectors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10B459-89E9-4D48-9870-2A824CC3FED9}"/>
              </a:ext>
            </a:extLst>
          </p:cNvPr>
          <p:cNvSpPr txBox="1"/>
          <p:nvPr/>
        </p:nvSpPr>
        <p:spPr>
          <a:xfrm>
            <a:off x="1772179" y="3221652"/>
            <a:ext cx="1181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Databricks</a:t>
            </a:r>
          </a:p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Custom Connectors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A5B1E8-7AB0-4B79-87D4-E4BAB57A4D14}"/>
              </a:ext>
            </a:extLst>
          </p:cNvPr>
          <p:cNvSpPr txBox="1"/>
          <p:nvPr/>
        </p:nvSpPr>
        <p:spPr>
          <a:xfrm>
            <a:off x="3472176" y="3338547"/>
            <a:ext cx="799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Azure</a:t>
            </a:r>
          </a:p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Data bricks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B5B307-A479-4D5F-A3A9-2A9987574C2D}"/>
              </a:ext>
            </a:extLst>
          </p:cNvPr>
          <p:cNvSpPr txBox="1"/>
          <p:nvPr/>
        </p:nvSpPr>
        <p:spPr>
          <a:xfrm>
            <a:off x="4255001" y="3336193"/>
            <a:ext cx="799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Azure</a:t>
            </a:r>
          </a:p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Data bricks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555686-EB19-415E-AE0D-FE24539ED32E}"/>
              </a:ext>
            </a:extLst>
          </p:cNvPr>
          <p:cNvSpPr txBox="1"/>
          <p:nvPr/>
        </p:nvSpPr>
        <p:spPr>
          <a:xfrm>
            <a:off x="5074902" y="3323147"/>
            <a:ext cx="799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Azure</a:t>
            </a:r>
          </a:p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Data bricks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F715CD-035A-47E1-A445-8CCBB104ED76}"/>
              </a:ext>
            </a:extLst>
          </p:cNvPr>
          <p:cNvSpPr txBox="1"/>
          <p:nvPr/>
        </p:nvSpPr>
        <p:spPr>
          <a:xfrm>
            <a:off x="3493483" y="3976604"/>
            <a:ext cx="75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Spark data Quality Check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2621E3-50AB-4E8B-8895-4F7CE16C246A}"/>
              </a:ext>
            </a:extLst>
          </p:cNvPr>
          <p:cNvSpPr txBox="1"/>
          <p:nvPr/>
        </p:nvSpPr>
        <p:spPr>
          <a:xfrm>
            <a:off x="4317492" y="4078707"/>
            <a:ext cx="743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Spark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454534-9415-443B-8F83-6A50DDFD4C2A}"/>
              </a:ext>
            </a:extLst>
          </p:cNvPr>
          <p:cNvSpPr txBox="1"/>
          <p:nvPr/>
        </p:nvSpPr>
        <p:spPr>
          <a:xfrm>
            <a:off x="5074902" y="4078707"/>
            <a:ext cx="743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Spark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CCBE10-AFE2-425B-8467-3A49D56FFF7F}"/>
              </a:ext>
            </a:extLst>
          </p:cNvPr>
          <p:cNvSpPr txBox="1"/>
          <p:nvPr/>
        </p:nvSpPr>
        <p:spPr>
          <a:xfrm>
            <a:off x="3950647" y="5771327"/>
            <a:ext cx="1398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Delta Lake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(real time storage)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88AD47-4E58-4FF3-A6AA-2C6351ACD5D5}"/>
              </a:ext>
            </a:extLst>
          </p:cNvPr>
          <p:cNvSpPr txBox="1"/>
          <p:nvPr/>
        </p:nvSpPr>
        <p:spPr>
          <a:xfrm>
            <a:off x="3493482" y="1124392"/>
            <a:ext cx="848181" cy="2293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ADLS Gen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48C6A-ACA4-4070-9E97-5C0DD4533A30}"/>
              </a:ext>
            </a:extLst>
          </p:cNvPr>
          <p:cNvSpPr txBox="1"/>
          <p:nvPr/>
        </p:nvSpPr>
        <p:spPr>
          <a:xfrm>
            <a:off x="4728093" y="1124392"/>
            <a:ext cx="79342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Delta Lake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6F2EB61-A013-4E24-87DC-9E85A65BB59D}"/>
              </a:ext>
            </a:extLst>
          </p:cNvPr>
          <p:cNvSpPr txBox="1"/>
          <p:nvPr/>
        </p:nvSpPr>
        <p:spPr>
          <a:xfrm>
            <a:off x="6406217" y="3403023"/>
            <a:ext cx="1070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Data</a:t>
            </a:r>
          </a:p>
          <a:p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Warehouse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B63CD5B-75CC-49D3-9BF4-0B4C4BC8FB03}"/>
              </a:ext>
            </a:extLst>
          </p:cNvPr>
          <p:cNvSpPr txBox="1"/>
          <p:nvPr/>
        </p:nvSpPr>
        <p:spPr>
          <a:xfrm>
            <a:off x="7386073" y="2295008"/>
            <a:ext cx="1070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Data Science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85F63A-9B19-414D-BC27-85E189277E12}"/>
              </a:ext>
            </a:extLst>
          </p:cNvPr>
          <p:cNvSpPr txBox="1"/>
          <p:nvPr/>
        </p:nvSpPr>
        <p:spPr>
          <a:xfrm>
            <a:off x="7383976" y="2979949"/>
            <a:ext cx="1070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BI &amp; Analytics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21E7BD-9AFA-4764-BA7B-352C2E80D7FD}"/>
              </a:ext>
            </a:extLst>
          </p:cNvPr>
          <p:cNvSpPr txBox="1"/>
          <p:nvPr/>
        </p:nvSpPr>
        <p:spPr>
          <a:xfrm>
            <a:off x="7383976" y="3694258"/>
            <a:ext cx="107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Self-service Queries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769C495-F162-4844-B142-2F10D1C39A11}"/>
              </a:ext>
            </a:extLst>
          </p:cNvPr>
          <p:cNvSpPr txBox="1"/>
          <p:nvPr/>
        </p:nvSpPr>
        <p:spPr>
          <a:xfrm>
            <a:off x="7383976" y="4549772"/>
            <a:ext cx="1070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ETL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515516-309F-44E1-80E6-91C4B27A12D9}"/>
              </a:ext>
            </a:extLst>
          </p:cNvPr>
          <p:cNvSpPr txBox="1"/>
          <p:nvPr/>
        </p:nvSpPr>
        <p:spPr>
          <a:xfrm>
            <a:off x="8922833" y="1092529"/>
            <a:ext cx="184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Azure ML, Databricks, AKS</a:t>
            </a:r>
          </a:p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Data Science – Build, Train &amp; Deploy models.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B17A345-E260-41C6-AF3C-813D480371A4}"/>
              </a:ext>
            </a:extLst>
          </p:cNvPr>
          <p:cNvSpPr txBox="1"/>
          <p:nvPr/>
        </p:nvSpPr>
        <p:spPr>
          <a:xfrm>
            <a:off x="8947102" y="2193381"/>
            <a:ext cx="184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Power BI</a:t>
            </a:r>
          </a:p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Canned/ Self Service Dashboards &amp; Reports.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669F61-3DF2-4569-85E1-F4466FA2A760}"/>
              </a:ext>
            </a:extLst>
          </p:cNvPr>
          <p:cNvSpPr txBox="1"/>
          <p:nvPr/>
        </p:nvSpPr>
        <p:spPr>
          <a:xfrm>
            <a:off x="8926451" y="3297093"/>
            <a:ext cx="184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Azure Functions</a:t>
            </a:r>
          </a:p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File Delivery to Downstream systems.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45648D-C48E-4AE8-BD3E-18E175C74327}"/>
              </a:ext>
            </a:extLst>
          </p:cNvPr>
          <p:cNvSpPr txBox="1"/>
          <p:nvPr/>
        </p:nvSpPr>
        <p:spPr>
          <a:xfrm>
            <a:off x="9421936" y="4072700"/>
            <a:ext cx="1302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AKS</a:t>
            </a:r>
          </a:p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Data as service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Api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Layer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9A5B3ED-3A04-4715-8A5E-CDC9AA4073A4}"/>
              </a:ext>
            </a:extLst>
          </p:cNvPr>
          <p:cNvSpPr txBox="1"/>
          <p:nvPr/>
        </p:nvSpPr>
        <p:spPr>
          <a:xfrm>
            <a:off x="9421936" y="4851606"/>
            <a:ext cx="13020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Event Hub</a:t>
            </a:r>
          </a:p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Pub/ Sub Interface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FB95259-9668-476C-909D-5BC893D7E02F}"/>
              </a:ext>
            </a:extLst>
          </p:cNvPr>
          <p:cNvSpPr txBox="1"/>
          <p:nvPr/>
        </p:nvSpPr>
        <p:spPr>
          <a:xfrm>
            <a:off x="9417095" y="5568251"/>
            <a:ext cx="130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Azure Web</a:t>
            </a:r>
          </a:p>
          <a:p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Apps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00" name="Google Shape;116;p13">
            <a:extLst>
              <a:ext uri="{FF2B5EF4-FFF2-40B4-BE49-F238E27FC236}">
                <a16:creationId xmlns:a16="http://schemas.microsoft.com/office/drawing/2014/main" id="{F95A3676-F920-4EE6-9D82-77C8C7F17E8E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285230" y="1008932"/>
            <a:ext cx="397719" cy="328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62A34DDD-5711-4640-8D38-4CA067F9C67A}"/>
              </a:ext>
            </a:extLst>
          </p:cNvPr>
          <p:cNvSpPr txBox="1"/>
          <p:nvPr/>
        </p:nvSpPr>
        <p:spPr>
          <a:xfrm>
            <a:off x="10986474" y="1409053"/>
            <a:ext cx="967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Data Scientists, Data Analysts</a:t>
            </a:r>
          </a:p>
        </p:txBody>
      </p:sp>
      <p:pic>
        <p:nvPicPr>
          <p:cNvPr id="102" name="Google Shape;116;p13">
            <a:extLst>
              <a:ext uri="{FF2B5EF4-FFF2-40B4-BE49-F238E27FC236}">
                <a16:creationId xmlns:a16="http://schemas.microsoft.com/office/drawing/2014/main" id="{225E7A6B-C40A-4FEA-A14B-A3025A1A2C0D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245895" y="2126406"/>
            <a:ext cx="397719" cy="328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5B0E44E9-4484-4A4C-B072-B2B4A54CC4AE}"/>
              </a:ext>
            </a:extLst>
          </p:cNvPr>
          <p:cNvSpPr txBox="1"/>
          <p:nvPr/>
        </p:nvSpPr>
        <p:spPr>
          <a:xfrm>
            <a:off x="10947139" y="2513864"/>
            <a:ext cx="96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Business Users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346C770-117E-458D-8D7D-7FBC47E29BA3}"/>
              </a:ext>
            </a:extLst>
          </p:cNvPr>
          <p:cNvSpPr txBox="1"/>
          <p:nvPr/>
        </p:nvSpPr>
        <p:spPr>
          <a:xfrm>
            <a:off x="11047108" y="3360007"/>
            <a:ext cx="96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Downstream Systems</a:t>
            </a:r>
          </a:p>
        </p:txBody>
      </p:sp>
      <p:sp>
        <p:nvSpPr>
          <p:cNvPr id="105" name="Google Shape;109;p13">
            <a:extLst>
              <a:ext uri="{FF2B5EF4-FFF2-40B4-BE49-F238E27FC236}">
                <a16:creationId xmlns:a16="http://schemas.microsoft.com/office/drawing/2014/main" id="{D852F70B-F321-44EC-A36F-F03B26A5E3FA}"/>
              </a:ext>
            </a:extLst>
          </p:cNvPr>
          <p:cNvSpPr/>
          <p:nvPr/>
        </p:nvSpPr>
        <p:spPr>
          <a:xfrm>
            <a:off x="10927947" y="3193573"/>
            <a:ext cx="211500" cy="637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626A00A-45F0-41A9-BC63-6D748161B4B9}"/>
              </a:ext>
            </a:extLst>
          </p:cNvPr>
          <p:cNvSpPr txBox="1"/>
          <p:nvPr/>
        </p:nvSpPr>
        <p:spPr>
          <a:xfrm>
            <a:off x="11329424" y="4221841"/>
            <a:ext cx="471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API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5A45EE3-B91F-4CC4-8B47-D3D2FFEDAE4D}"/>
              </a:ext>
            </a:extLst>
          </p:cNvPr>
          <p:cNvSpPr txBox="1"/>
          <p:nvPr/>
        </p:nvSpPr>
        <p:spPr>
          <a:xfrm>
            <a:off x="11430888" y="4866995"/>
            <a:ext cx="60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Device Apps</a:t>
            </a:r>
          </a:p>
        </p:txBody>
      </p:sp>
      <p:pic>
        <p:nvPicPr>
          <p:cNvPr id="109" name="Graphic 108" descr="Laptop with solid fill">
            <a:extLst>
              <a:ext uri="{FF2B5EF4-FFF2-40B4-BE49-F238E27FC236}">
                <a16:creationId xmlns:a16="http://schemas.microsoft.com/office/drawing/2014/main" id="{9D555A27-C2BF-49AA-A741-74992AFD44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83892" y="4800800"/>
            <a:ext cx="486331" cy="486331"/>
          </a:xfrm>
          <a:prstGeom prst="rect">
            <a:avLst/>
          </a:prstGeom>
        </p:spPr>
      </p:pic>
      <p:pic>
        <p:nvPicPr>
          <p:cNvPr id="111" name="Graphic 110" descr="Smart Phone with solid fill">
            <a:extLst>
              <a:ext uri="{FF2B5EF4-FFF2-40B4-BE49-F238E27FC236}">
                <a16:creationId xmlns:a16="http://schemas.microsoft.com/office/drawing/2014/main" id="{8B225D08-1ECD-49B3-8DD9-1A42451930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060079" y="4133828"/>
            <a:ext cx="371631" cy="371631"/>
          </a:xfrm>
          <a:prstGeom prst="rect">
            <a:avLst/>
          </a:prstGeom>
        </p:spPr>
      </p:pic>
      <p:cxnSp>
        <p:nvCxnSpPr>
          <p:cNvPr id="112" name="Google Shape;107;p13">
            <a:extLst>
              <a:ext uri="{FF2B5EF4-FFF2-40B4-BE49-F238E27FC236}">
                <a16:creationId xmlns:a16="http://schemas.microsoft.com/office/drawing/2014/main" id="{8D9A551B-84D9-4136-8806-E43A521DDE7F}"/>
              </a:ext>
            </a:extLst>
          </p:cNvPr>
          <p:cNvCxnSpPr>
            <a:cxnSpLocks/>
          </p:cNvCxnSpPr>
          <p:nvPr/>
        </p:nvCxnSpPr>
        <p:spPr>
          <a:xfrm flipV="1">
            <a:off x="10759104" y="5043965"/>
            <a:ext cx="186839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107;p13">
            <a:extLst>
              <a:ext uri="{FF2B5EF4-FFF2-40B4-BE49-F238E27FC236}">
                <a16:creationId xmlns:a16="http://schemas.microsoft.com/office/drawing/2014/main" id="{4D30C41B-C0F6-4D13-9576-4DA5F90F1378}"/>
              </a:ext>
            </a:extLst>
          </p:cNvPr>
          <p:cNvCxnSpPr>
            <a:cxnSpLocks/>
          </p:cNvCxnSpPr>
          <p:nvPr/>
        </p:nvCxnSpPr>
        <p:spPr>
          <a:xfrm flipV="1">
            <a:off x="10755752" y="4294150"/>
            <a:ext cx="186839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" name="Google Shape;107;p13">
            <a:extLst>
              <a:ext uri="{FF2B5EF4-FFF2-40B4-BE49-F238E27FC236}">
                <a16:creationId xmlns:a16="http://schemas.microsoft.com/office/drawing/2014/main" id="{A5D71458-D877-47FA-B745-19D294CE2C44}"/>
              </a:ext>
            </a:extLst>
          </p:cNvPr>
          <p:cNvCxnSpPr>
            <a:cxnSpLocks/>
          </p:cNvCxnSpPr>
          <p:nvPr/>
        </p:nvCxnSpPr>
        <p:spPr>
          <a:xfrm flipV="1">
            <a:off x="10774661" y="3518886"/>
            <a:ext cx="186839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07;p13">
            <a:extLst>
              <a:ext uri="{FF2B5EF4-FFF2-40B4-BE49-F238E27FC236}">
                <a16:creationId xmlns:a16="http://schemas.microsoft.com/office/drawing/2014/main" id="{49AE19DB-A84B-4CF5-BBE8-E56E2E3ACBC1}"/>
              </a:ext>
            </a:extLst>
          </p:cNvPr>
          <p:cNvCxnSpPr>
            <a:cxnSpLocks/>
          </p:cNvCxnSpPr>
          <p:nvPr/>
        </p:nvCxnSpPr>
        <p:spPr>
          <a:xfrm flipV="1">
            <a:off x="10789185" y="2328644"/>
            <a:ext cx="186839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07;p13">
            <a:extLst>
              <a:ext uri="{FF2B5EF4-FFF2-40B4-BE49-F238E27FC236}">
                <a16:creationId xmlns:a16="http://schemas.microsoft.com/office/drawing/2014/main" id="{769224A1-FA36-43B0-B1D7-04A94EBF09F3}"/>
              </a:ext>
            </a:extLst>
          </p:cNvPr>
          <p:cNvCxnSpPr>
            <a:cxnSpLocks/>
          </p:cNvCxnSpPr>
          <p:nvPr/>
        </p:nvCxnSpPr>
        <p:spPr>
          <a:xfrm flipV="1">
            <a:off x="10772519" y="1214064"/>
            <a:ext cx="186839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0" name="Google Shape;133;p13">
            <a:extLst>
              <a:ext uri="{FF2B5EF4-FFF2-40B4-BE49-F238E27FC236}">
                <a16:creationId xmlns:a16="http://schemas.microsoft.com/office/drawing/2014/main" id="{EF03BE22-B750-4A0D-ADDE-A33E4E8AAE61}"/>
              </a:ext>
            </a:extLst>
          </p:cNvPr>
          <p:cNvCxnSpPr>
            <a:cxnSpLocks/>
          </p:cNvCxnSpPr>
          <p:nvPr/>
        </p:nvCxnSpPr>
        <p:spPr>
          <a:xfrm flipH="1">
            <a:off x="3875628" y="2199712"/>
            <a:ext cx="812" cy="48097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304276B-340D-4D0C-922A-215100F3A775}"/>
              </a:ext>
            </a:extLst>
          </p:cNvPr>
          <p:cNvCxnSpPr>
            <a:cxnSpLocks/>
          </p:cNvCxnSpPr>
          <p:nvPr/>
        </p:nvCxnSpPr>
        <p:spPr>
          <a:xfrm>
            <a:off x="4685927" y="2191718"/>
            <a:ext cx="0" cy="488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9D053C5-A563-4E97-BF49-0A166988B1CD}"/>
              </a:ext>
            </a:extLst>
          </p:cNvPr>
          <p:cNvCxnSpPr/>
          <p:nvPr/>
        </p:nvCxnSpPr>
        <p:spPr>
          <a:xfrm>
            <a:off x="5467637" y="2178182"/>
            <a:ext cx="0" cy="488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Google Shape;133;p13">
            <a:extLst>
              <a:ext uri="{FF2B5EF4-FFF2-40B4-BE49-F238E27FC236}">
                <a16:creationId xmlns:a16="http://schemas.microsoft.com/office/drawing/2014/main" id="{24F1CC39-0E12-4450-818F-C505CD47E179}"/>
              </a:ext>
            </a:extLst>
          </p:cNvPr>
          <p:cNvCxnSpPr>
            <a:cxnSpLocks/>
          </p:cNvCxnSpPr>
          <p:nvPr/>
        </p:nvCxnSpPr>
        <p:spPr>
          <a:xfrm flipV="1">
            <a:off x="4026526" y="2220411"/>
            <a:ext cx="471522" cy="43962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" name="Google Shape;133;p13">
            <a:extLst>
              <a:ext uri="{FF2B5EF4-FFF2-40B4-BE49-F238E27FC236}">
                <a16:creationId xmlns:a16="http://schemas.microsoft.com/office/drawing/2014/main" id="{12BFD554-4EC8-458A-9930-681B9A310507}"/>
              </a:ext>
            </a:extLst>
          </p:cNvPr>
          <p:cNvCxnSpPr>
            <a:cxnSpLocks/>
          </p:cNvCxnSpPr>
          <p:nvPr/>
        </p:nvCxnSpPr>
        <p:spPr>
          <a:xfrm flipV="1">
            <a:off x="4818770" y="2206814"/>
            <a:ext cx="471522" cy="43962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8BD62C8-ACB8-4BA8-8E93-823B345E313A}"/>
              </a:ext>
            </a:extLst>
          </p:cNvPr>
          <p:cNvCxnSpPr/>
          <p:nvPr/>
        </p:nvCxnSpPr>
        <p:spPr>
          <a:xfrm>
            <a:off x="4674208" y="4641562"/>
            <a:ext cx="0" cy="488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oogle Shape;133;p13">
            <a:extLst>
              <a:ext uri="{FF2B5EF4-FFF2-40B4-BE49-F238E27FC236}">
                <a16:creationId xmlns:a16="http://schemas.microsoft.com/office/drawing/2014/main" id="{FD792E6D-B919-4BB5-8501-4F176C1B5095}"/>
              </a:ext>
            </a:extLst>
          </p:cNvPr>
          <p:cNvCxnSpPr>
            <a:cxnSpLocks/>
          </p:cNvCxnSpPr>
          <p:nvPr/>
        </p:nvCxnSpPr>
        <p:spPr>
          <a:xfrm>
            <a:off x="5833467" y="3394394"/>
            <a:ext cx="46111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6" name="Google Shape;133;p13">
            <a:extLst>
              <a:ext uri="{FF2B5EF4-FFF2-40B4-BE49-F238E27FC236}">
                <a16:creationId xmlns:a16="http://schemas.microsoft.com/office/drawing/2014/main" id="{3B1E7F37-FECA-4E98-B337-5F16E986F439}"/>
              </a:ext>
            </a:extLst>
          </p:cNvPr>
          <p:cNvCxnSpPr>
            <a:cxnSpLocks/>
          </p:cNvCxnSpPr>
          <p:nvPr/>
        </p:nvCxnSpPr>
        <p:spPr>
          <a:xfrm>
            <a:off x="8454250" y="1409053"/>
            <a:ext cx="45629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" name="Google Shape;133;p13">
            <a:extLst>
              <a:ext uri="{FF2B5EF4-FFF2-40B4-BE49-F238E27FC236}">
                <a16:creationId xmlns:a16="http://schemas.microsoft.com/office/drawing/2014/main" id="{B751CCAC-62F9-43FC-B696-C3231B2A6264}"/>
              </a:ext>
            </a:extLst>
          </p:cNvPr>
          <p:cNvCxnSpPr>
            <a:cxnSpLocks/>
          </p:cNvCxnSpPr>
          <p:nvPr/>
        </p:nvCxnSpPr>
        <p:spPr>
          <a:xfrm>
            <a:off x="8454249" y="2242587"/>
            <a:ext cx="45629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0" name="Google Shape;133;p13">
            <a:extLst>
              <a:ext uri="{FF2B5EF4-FFF2-40B4-BE49-F238E27FC236}">
                <a16:creationId xmlns:a16="http://schemas.microsoft.com/office/drawing/2014/main" id="{B1DD98B2-89A0-4242-BB56-F76762AE6FD1}"/>
              </a:ext>
            </a:extLst>
          </p:cNvPr>
          <p:cNvCxnSpPr>
            <a:cxnSpLocks/>
          </p:cNvCxnSpPr>
          <p:nvPr/>
        </p:nvCxnSpPr>
        <p:spPr>
          <a:xfrm>
            <a:off x="8466540" y="3391007"/>
            <a:ext cx="45629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" name="Google Shape;133;p13">
            <a:extLst>
              <a:ext uri="{FF2B5EF4-FFF2-40B4-BE49-F238E27FC236}">
                <a16:creationId xmlns:a16="http://schemas.microsoft.com/office/drawing/2014/main" id="{9122A896-7629-49A6-A521-A764C104DA9B}"/>
              </a:ext>
            </a:extLst>
          </p:cNvPr>
          <p:cNvCxnSpPr>
            <a:cxnSpLocks/>
          </p:cNvCxnSpPr>
          <p:nvPr/>
        </p:nvCxnSpPr>
        <p:spPr>
          <a:xfrm>
            <a:off x="8444321" y="4550172"/>
            <a:ext cx="45629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2" name="Google Shape;133;p13">
            <a:extLst>
              <a:ext uri="{FF2B5EF4-FFF2-40B4-BE49-F238E27FC236}">
                <a16:creationId xmlns:a16="http://schemas.microsoft.com/office/drawing/2014/main" id="{83064508-4B61-4897-A32C-26E2A3BB471C}"/>
              </a:ext>
            </a:extLst>
          </p:cNvPr>
          <p:cNvCxnSpPr>
            <a:cxnSpLocks/>
          </p:cNvCxnSpPr>
          <p:nvPr/>
        </p:nvCxnSpPr>
        <p:spPr>
          <a:xfrm>
            <a:off x="7476491" y="5130357"/>
            <a:ext cx="1446341" cy="17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4" name="Google Shape;133;p13">
            <a:extLst>
              <a:ext uri="{FF2B5EF4-FFF2-40B4-BE49-F238E27FC236}">
                <a16:creationId xmlns:a16="http://schemas.microsoft.com/office/drawing/2014/main" id="{2DBEB16F-8034-4703-86FC-09BEE0F828CD}"/>
              </a:ext>
            </a:extLst>
          </p:cNvPr>
          <p:cNvCxnSpPr>
            <a:cxnSpLocks/>
          </p:cNvCxnSpPr>
          <p:nvPr/>
        </p:nvCxnSpPr>
        <p:spPr>
          <a:xfrm>
            <a:off x="7372625" y="5719251"/>
            <a:ext cx="1537917" cy="274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49CED15-E221-403C-9ACE-CC5B91B02D67}"/>
              </a:ext>
            </a:extLst>
          </p:cNvPr>
          <p:cNvCxnSpPr>
            <a:cxnSpLocks/>
          </p:cNvCxnSpPr>
          <p:nvPr/>
        </p:nvCxnSpPr>
        <p:spPr>
          <a:xfrm>
            <a:off x="7476491" y="4919755"/>
            <a:ext cx="0" cy="2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3955AD2-1EDF-49D9-ACF7-5F7284B7ED97}"/>
              </a:ext>
            </a:extLst>
          </p:cNvPr>
          <p:cNvCxnSpPr>
            <a:cxnSpLocks/>
          </p:cNvCxnSpPr>
          <p:nvPr/>
        </p:nvCxnSpPr>
        <p:spPr>
          <a:xfrm>
            <a:off x="7372625" y="4901528"/>
            <a:ext cx="0" cy="817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Google Shape;133;p13">
            <a:extLst>
              <a:ext uri="{FF2B5EF4-FFF2-40B4-BE49-F238E27FC236}">
                <a16:creationId xmlns:a16="http://schemas.microsoft.com/office/drawing/2014/main" id="{685777F7-9188-408F-A5BA-BFCEDAC7D18B}"/>
              </a:ext>
            </a:extLst>
          </p:cNvPr>
          <p:cNvCxnSpPr>
            <a:cxnSpLocks/>
          </p:cNvCxnSpPr>
          <p:nvPr/>
        </p:nvCxnSpPr>
        <p:spPr>
          <a:xfrm>
            <a:off x="2972649" y="1710266"/>
            <a:ext cx="29638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" name="Google Shape;133;p13">
            <a:extLst>
              <a:ext uri="{FF2B5EF4-FFF2-40B4-BE49-F238E27FC236}">
                <a16:creationId xmlns:a16="http://schemas.microsoft.com/office/drawing/2014/main" id="{683DDA4A-D93C-4E42-BAC8-23D57ECE0D2A}"/>
              </a:ext>
            </a:extLst>
          </p:cNvPr>
          <p:cNvCxnSpPr>
            <a:cxnSpLocks/>
          </p:cNvCxnSpPr>
          <p:nvPr/>
        </p:nvCxnSpPr>
        <p:spPr>
          <a:xfrm>
            <a:off x="3123522" y="1893674"/>
            <a:ext cx="14851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B682463-77E6-45F4-8749-29D430FD3CD7}"/>
              </a:ext>
            </a:extLst>
          </p:cNvPr>
          <p:cNvCxnSpPr>
            <a:cxnSpLocks/>
          </p:cNvCxnSpPr>
          <p:nvPr/>
        </p:nvCxnSpPr>
        <p:spPr>
          <a:xfrm>
            <a:off x="3128273" y="1895299"/>
            <a:ext cx="0" cy="3862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Google Shape;133;p13">
            <a:extLst>
              <a:ext uri="{FF2B5EF4-FFF2-40B4-BE49-F238E27FC236}">
                <a16:creationId xmlns:a16="http://schemas.microsoft.com/office/drawing/2014/main" id="{268AD084-9ED6-48DD-95E2-D0720000071D}"/>
              </a:ext>
            </a:extLst>
          </p:cNvPr>
          <p:cNvCxnSpPr>
            <a:cxnSpLocks/>
          </p:cNvCxnSpPr>
          <p:nvPr/>
        </p:nvCxnSpPr>
        <p:spPr>
          <a:xfrm>
            <a:off x="3124955" y="5757956"/>
            <a:ext cx="79395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7" name="Google Shape;133;p13">
            <a:extLst>
              <a:ext uri="{FF2B5EF4-FFF2-40B4-BE49-F238E27FC236}">
                <a16:creationId xmlns:a16="http://schemas.microsoft.com/office/drawing/2014/main" id="{4E25B529-C88C-45AB-A425-DFE3813896AE}"/>
              </a:ext>
            </a:extLst>
          </p:cNvPr>
          <p:cNvCxnSpPr>
            <a:cxnSpLocks/>
          </p:cNvCxnSpPr>
          <p:nvPr/>
        </p:nvCxnSpPr>
        <p:spPr>
          <a:xfrm>
            <a:off x="1550743" y="5493614"/>
            <a:ext cx="34251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6" name="Google Shape;133;p13">
            <a:extLst>
              <a:ext uri="{FF2B5EF4-FFF2-40B4-BE49-F238E27FC236}">
                <a16:creationId xmlns:a16="http://schemas.microsoft.com/office/drawing/2014/main" id="{0E36266E-90EB-4C18-ADDD-DA784ECE9C7C}"/>
              </a:ext>
            </a:extLst>
          </p:cNvPr>
          <p:cNvCxnSpPr>
            <a:cxnSpLocks/>
          </p:cNvCxnSpPr>
          <p:nvPr/>
        </p:nvCxnSpPr>
        <p:spPr>
          <a:xfrm>
            <a:off x="1529636" y="2711575"/>
            <a:ext cx="262737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9" name="Google Shape;76;p13">
            <a:extLst>
              <a:ext uri="{FF2B5EF4-FFF2-40B4-BE49-F238E27FC236}">
                <a16:creationId xmlns:a16="http://schemas.microsoft.com/office/drawing/2014/main" id="{ABC4394B-5EC0-45E1-9304-97868CB1947F}"/>
              </a:ext>
            </a:extLst>
          </p:cNvPr>
          <p:cNvSpPr txBox="1"/>
          <p:nvPr/>
        </p:nvSpPr>
        <p:spPr>
          <a:xfrm>
            <a:off x="1662813" y="521025"/>
            <a:ext cx="1289889" cy="453959"/>
          </a:xfrm>
          <a:prstGeom prst="rect">
            <a:avLst/>
          </a:prstGeom>
          <a:solidFill>
            <a:srgbClr val="DDEA7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900" dirty="0">
              <a:solidFill>
                <a:srgbClr val="000000"/>
              </a:solidFill>
              <a:latin typeface="Poppins" panose="00000500000000000000" pitchFamily="50" charset="0"/>
              <a:ea typeface="Calibri"/>
              <a:cs typeface="Poppins" panose="00000500000000000000" pitchFamily="50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latin typeface="Poppins" panose="00000500000000000000" pitchFamily="50" charset="0"/>
                <a:ea typeface="Calibri"/>
                <a:cs typeface="Poppins" panose="00000500000000000000" pitchFamily="50" charset="0"/>
                <a:sym typeface="Calibri"/>
              </a:rPr>
              <a:t>Batch Processing</a:t>
            </a:r>
            <a:endParaRPr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80" name="Google Shape;76;p13">
            <a:extLst>
              <a:ext uri="{FF2B5EF4-FFF2-40B4-BE49-F238E27FC236}">
                <a16:creationId xmlns:a16="http://schemas.microsoft.com/office/drawing/2014/main" id="{A9441D44-64EF-4666-BCCA-31C0C7048921}"/>
              </a:ext>
            </a:extLst>
          </p:cNvPr>
          <p:cNvSpPr txBox="1"/>
          <p:nvPr/>
        </p:nvSpPr>
        <p:spPr>
          <a:xfrm>
            <a:off x="1674476" y="4282839"/>
            <a:ext cx="1278230" cy="458921"/>
          </a:xfrm>
          <a:prstGeom prst="rect">
            <a:avLst/>
          </a:prstGeom>
          <a:solidFill>
            <a:srgbClr val="DDEA7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900" dirty="0">
              <a:solidFill>
                <a:srgbClr val="000000"/>
              </a:solidFill>
              <a:latin typeface="Poppins" panose="00000500000000000000" pitchFamily="50" charset="0"/>
              <a:ea typeface="Calibri"/>
              <a:cs typeface="Poppins" panose="00000500000000000000" pitchFamily="50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latin typeface="Poppins" panose="00000500000000000000" pitchFamily="50" charset="0"/>
                <a:ea typeface="Calibri"/>
                <a:cs typeface="Poppins" panose="00000500000000000000" pitchFamily="50" charset="0"/>
                <a:sym typeface="Calibri"/>
              </a:rPr>
              <a:t>Speed Processing</a:t>
            </a:r>
            <a:endParaRPr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47CDED5-950E-433C-A1ED-378C3C619605}"/>
              </a:ext>
            </a:extLst>
          </p:cNvPr>
          <p:cNvSpPr txBox="1"/>
          <p:nvPr/>
        </p:nvSpPr>
        <p:spPr>
          <a:xfrm>
            <a:off x="390539" y="5069841"/>
            <a:ext cx="1181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Real time /</a:t>
            </a:r>
          </a:p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Streaming Data </a:t>
            </a:r>
          </a:p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(IOT </a:t>
            </a:r>
            <a:r>
              <a:rPr lang="en-US" sz="1000" dirty="0" err="1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etc</a:t>
            </a:r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)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2F3590D-EF31-40EA-8DF9-83FF5418B6E2}"/>
              </a:ext>
            </a:extLst>
          </p:cNvPr>
          <p:cNvCxnSpPr>
            <a:cxnSpLocks/>
          </p:cNvCxnSpPr>
          <p:nvPr/>
        </p:nvCxnSpPr>
        <p:spPr>
          <a:xfrm>
            <a:off x="1661004" y="113891"/>
            <a:ext cx="0" cy="6744109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371EBA72-1911-4AC9-AC63-814C69CE2FA0}"/>
              </a:ext>
            </a:extLst>
          </p:cNvPr>
          <p:cNvSpPr txBox="1"/>
          <p:nvPr/>
        </p:nvSpPr>
        <p:spPr>
          <a:xfrm>
            <a:off x="1608437" y="5909827"/>
            <a:ext cx="139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13344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Events Hub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D452495-96B3-43A8-8F0A-77BA84BAA6CC}"/>
              </a:ext>
            </a:extLst>
          </p:cNvPr>
          <p:cNvSpPr txBox="1"/>
          <p:nvPr/>
        </p:nvSpPr>
        <p:spPr>
          <a:xfrm>
            <a:off x="2727116" y="6500555"/>
            <a:ext cx="60979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bg1"/>
                </a:solidFill>
                <a:latin typeface="Poppins" panose="00000500000000000000" pitchFamily="50" charset="0"/>
                <a:ea typeface="Calibri"/>
                <a:cs typeface="Poppins" panose="00000500000000000000" pitchFamily="50" charset="0"/>
                <a:sym typeface="Calibri"/>
              </a:rPr>
              <a:t>Data Catalog, Data  Security (AAD), Workflow Orchestration (ADF), Monitoring, Audit controls</a:t>
            </a:r>
            <a:endParaRPr lang="en-US" sz="1200" dirty="0">
              <a:solidFill>
                <a:schemeClr val="bg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DFCB3D4-CDEA-4540-BF0A-7706E7BB98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16876" y="4907665"/>
            <a:ext cx="993734" cy="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8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148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Poppins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balzankar</dc:creator>
  <cp:lastModifiedBy>balzankar</cp:lastModifiedBy>
  <cp:revision>67</cp:revision>
  <dcterms:created xsi:type="dcterms:W3CDTF">2020-08-11T06:43:42Z</dcterms:created>
  <dcterms:modified xsi:type="dcterms:W3CDTF">2020-12-10T07:02:32Z</dcterms:modified>
</cp:coreProperties>
</file>