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orbel" panose="020B0503020204020204" pitchFamily="34" charset="0"/>
      <p:regular r:id="rId24"/>
      <p:bold r:id="rId25"/>
      <p:italic r:id="rId26"/>
      <p:boldItalic r:id="rId27"/>
    </p:embeddedFont>
    <p:embeddedFont>
      <p:font typeface="Play"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3936">
          <p15:clr>
            <a:srgbClr val="A4A3A4"/>
          </p15:clr>
        </p15:guide>
        <p15:guide id="4" pos="360">
          <p15:clr>
            <a:srgbClr val="A4A3A4"/>
          </p15:clr>
        </p15:guide>
        <p15:guide id="5" orient="horz" pos="384">
          <p15:clr>
            <a:srgbClr val="A4A3A4"/>
          </p15:clr>
        </p15:guide>
        <p15:guide id="6" pos="7320">
          <p15:clr>
            <a:srgbClr val="A4A3A4"/>
          </p15:clr>
        </p15:guide>
        <p15:guide id="7" orient="horz" pos="98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4oktNxnE6wnhbeRlkjimXceK/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A06DCE-4EFB-4454-936C-D7DF621B3D80}">
  <a:tblStyle styleId="{8CA06DCE-4EFB-4454-936C-D7DF621B3D80}" styleName="Table_0">
    <a:wholeTbl>
      <a:tcTxStyle b="off" i="off">
        <a:font>
          <a:latin typeface="Aptos"/>
          <a:ea typeface="Aptos"/>
          <a:cs typeface="Aptos"/>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Aptos"/>
          <a:ea typeface="Aptos"/>
          <a:cs typeface="Aptos"/>
        </a:font>
        <a:schemeClr val="lt1"/>
      </a:tcTxStyle>
      <a:tcStyle>
        <a:tcBdr/>
        <a:fill>
          <a:solidFill>
            <a:schemeClr val="accent1"/>
          </a:solidFill>
        </a:fill>
      </a:tcStyle>
    </a:lastCol>
    <a:firstCol>
      <a:tcTxStyle b="on" i="off">
        <a:font>
          <a:latin typeface="Aptos"/>
          <a:ea typeface="Aptos"/>
          <a:cs typeface="Aptos"/>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ptos"/>
          <a:ea typeface="Aptos"/>
          <a:cs typeface="Aptos"/>
        </a:font>
        <a:schemeClr val="dk1"/>
      </a:tcTxStyle>
      <a:tcStyle>
        <a:tcBdr/>
      </a:tcStyle>
    </a:seCell>
    <a:swCell>
      <a:tcTxStyle b="on" i="off">
        <a:font>
          <a:latin typeface="Aptos"/>
          <a:ea typeface="Aptos"/>
          <a:cs typeface="Aptos"/>
        </a:font>
        <a:schemeClr val="dk1"/>
      </a:tcTxStyle>
      <a:tcStyle>
        <a:tcBdr/>
      </a:tcStyle>
    </a:swCell>
    <a:firstRow>
      <a:tcTxStyle b="on" i="off">
        <a:font>
          <a:latin typeface="Aptos"/>
          <a:ea typeface="Aptos"/>
          <a:cs typeface="Aptos"/>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58"/>
      </p:cViewPr>
      <p:guideLst>
        <p:guide orient="horz" pos="2160"/>
        <p:guide pos="3840"/>
        <p:guide orient="horz" pos="3936"/>
        <p:guide pos="360"/>
        <p:guide orient="horz" pos="384"/>
        <p:guide pos="7320"/>
        <p:guide orient="horz" pos="9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a:spLocks noGrp="1"/>
          </p:cNvSpPr>
          <p:nvPr>
            <p:ph type="pic" idx="2"/>
          </p:nvPr>
        </p:nvSpPr>
        <p:spPr>
          <a:xfrm>
            <a:off x="5183188" y="987425"/>
            <a:ext cx="6172200" cy="4873625"/>
          </a:xfrm>
          <a:prstGeom prst="rect">
            <a:avLst/>
          </a:prstGeom>
          <a:noFill/>
          <a:ln>
            <a:noFill/>
          </a:ln>
        </p:spPr>
      </p:sp>
      <p:sp>
        <p:nvSpPr>
          <p:cNvPr id="68" name="Google Shape;68;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609600"/>
            <a:ext cx="9144000" cy="282272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US" dirty="0">
                <a:latin typeface="Times New Roman"/>
                <a:ea typeface="Times New Roman"/>
                <a:cs typeface="Times New Roman"/>
                <a:sym typeface="Times New Roman"/>
              </a:rPr>
              <a:t>Fact Checking Health Claims Using Transformers and RAG Techniques</a:t>
            </a:r>
            <a:endParaRPr dirty="0"/>
          </a:p>
        </p:txBody>
      </p:sp>
      <p:sp>
        <p:nvSpPr>
          <p:cNvPr id="90" name="Google Shape;90;p1"/>
          <p:cNvSpPr txBox="1">
            <a:spLocks noGrp="1"/>
          </p:cNvSpPr>
          <p:nvPr>
            <p:ph type="subTitle" idx="1"/>
          </p:nvPr>
        </p:nvSpPr>
        <p:spPr>
          <a:xfrm>
            <a:off x="571498" y="3733800"/>
            <a:ext cx="5524501" cy="2819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None/>
            </a:pPr>
            <a:r>
              <a:rPr lang="en-US" b="1" dirty="0">
                <a:latin typeface="Times New Roman"/>
                <a:ea typeface="Times New Roman"/>
                <a:cs typeface="Times New Roman"/>
                <a:sym typeface="Times New Roman"/>
              </a:rPr>
              <a:t>Batch No: 22</a:t>
            </a:r>
            <a:endParaRPr b="1" dirty="0"/>
          </a:p>
          <a:p>
            <a:pPr marL="0" lvl="0" indent="0" algn="l" rtl="0">
              <a:lnSpc>
                <a:spcPct val="90000"/>
              </a:lnSpc>
              <a:spcBef>
                <a:spcPts val="1000"/>
              </a:spcBef>
              <a:spcAft>
                <a:spcPts val="0"/>
              </a:spcAft>
              <a:buClr>
                <a:schemeClr val="dk1"/>
              </a:buClr>
              <a:buSzPts val="2400"/>
              <a:buNone/>
            </a:pPr>
            <a:r>
              <a:rPr lang="en-US" b="1" dirty="0">
                <a:latin typeface="Times New Roman"/>
                <a:ea typeface="Times New Roman"/>
                <a:cs typeface="Times New Roman"/>
                <a:sym typeface="Times New Roman"/>
              </a:rPr>
              <a:t>Team Members:</a:t>
            </a:r>
            <a:endParaRPr b="1" dirty="0"/>
          </a:p>
          <a:p>
            <a:pPr marL="0" lvl="0" indent="0" algn="l"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Balamurugan K (211521243030)</a:t>
            </a:r>
            <a:endParaRPr dirty="0"/>
          </a:p>
          <a:p>
            <a:pPr marL="0" lvl="0" indent="0" algn="l"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Dinesh S (211521243049)</a:t>
            </a:r>
            <a:endParaRPr dirty="0"/>
          </a:p>
          <a:p>
            <a:pPr marL="0" lvl="0" indent="0" algn="l"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Lakshmi </a:t>
            </a:r>
            <a:r>
              <a:rPr lang="en-US" dirty="0" err="1">
                <a:latin typeface="Times New Roman"/>
                <a:ea typeface="Times New Roman"/>
                <a:cs typeface="Times New Roman"/>
                <a:sym typeface="Times New Roman"/>
              </a:rPr>
              <a:t>Kanth</a:t>
            </a:r>
            <a:r>
              <a:rPr lang="en-US" dirty="0">
                <a:latin typeface="Times New Roman"/>
                <a:ea typeface="Times New Roman"/>
                <a:cs typeface="Times New Roman"/>
                <a:sym typeface="Times New Roman"/>
              </a:rPr>
              <a:t> R (211521243095)</a:t>
            </a:r>
            <a:endParaRPr dirty="0"/>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p:txBody>
      </p:sp>
      <p:sp>
        <p:nvSpPr>
          <p:cNvPr id="91" name="Google Shape;91;p1"/>
          <p:cNvSpPr txBox="1"/>
          <p:nvPr/>
        </p:nvSpPr>
        <p:spPr>
          <a:xfrm>
            <a:off x="6095999" y="3429000"/>
            <a:ext cx="5524501" cy="34290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2400"/>
              <a:buFont typeface="Arial"/>
              <a:buNone/>
            </a:pPr>
            <a:endParaRPr lang="en-US"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400"/>
              <a:buFont typeface="Arial"/>
              <a:buNone/>
            </a:pPr>
            <a:endParaRPr lang="en-US"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Guided By:</a:t>
            </a:r>
            <a:endParaRPr b="1" dirty="0"/>
          </a:p>
          <a:p>
            <a:pPr marL="0" marR="0" lvl="0" indent="0" algn="l" rtl="0">
              <a:lnSpc>
                <a:spcPct val="90000"/>
              </a:lnSpc>
              <a:spcBef>
                <a:spcPts val="1000"/>
              </a:spcBef>
              <a:spcAft>
                <a:spcPts val="0"/>
              </a:spcAft>
              <a:buClr>
                <a:schemeClr val="dk1"/>
              </a:buClr>
              <a:buSzPts val="2400"/>
              <a:buFont typeface="Arial"/>
              <a:buNone/>
            </a:pPr>
            <a:r>
              <a:rPr lang="en-US" sz="2400" dirty="0">
                <a:solidFill>
                  <a:schemeClr val="dk1"/>
                </a:solidFill>
                <a:latin typeface="Times New Roman"/>
                <a:ea typeface="Times New Roman"/>
                <a:cs typeface="Times New Roman"/>
                <a:sym typeface="Times New Roman"/>
              </a:rPr>
              <a:t>Mrs. </a:t>
            </a:r>
            <a:r>
              <a:rPr lang="en-US" sz="2400" dirty="0" err="1">
                <a:solidFill>
                  <a:schemeClr val="dk1"/>
                </a:solidFill>
                <a:latin typeface="Times New Roman"/>
                <a:ea typeface="Times New Roman"/>
                <a:cs typeface="Times New Roman"/>
                <a:sym typeface="Times New Roman"/>
              </a:rPr>
              <a:t>Babisha</a:t>
            </a:r>
            <a:r>
              <a:rPr lang="en-US" sz="2400" dirty="0">
                <a:solidFill>
                  <a:schemeClr val="dk1"/>
                </a:solidFill>
                <a:latin typeface="Times New Roman"/>
                <a:ea typeface="Times New Roman"/>
                <a:cs typeface="Times New Roman"/>
                <a:sym typeface="Times New Roman"/>
              </a:rPr>
              <a:t> A, M.E</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400"/>
              <a:buFont typeface="Arial"/>
              <a:buNone/>
            </a:pPr>
            <a:r>
              <a:rPr lang="en-US" sz="2400" dirty="0">
                <a:solidFill>
                  <a:schemeClr val="dk1"/>
                </a:solidFill>
                <a:latin typeface="Times New Roman"/>
                <a:ea typeface="Times New Roman"/>
                <a:cs typeface="Times New Roman"/>
                <a:sym typeface="Times New Roman"/>
              </a:rPr>
              <a:t>Assistant Professor</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Department Of </a:t>
            </a:r>
            <a:r>
              <a:rPr lang="en-US" sz="2400" dirty="0">
                <a:solidFill>
                  <a:schemeClr val="dk1"/>
                </a:solidFill>
                <a:latin typeface="Times New Roman"/>
                <a:ea typeface="Times New Roman"/>
                <a:cs typeface="Times New Roman"/>
                <a:sym typeface="Times New Roman"/>
              </a:rPr>
              <a:t>Artificial Intelligence &amp; Data Science</a:t>
            </a:r>
            <a:endParaRPr dirty="0"/>
          </a:p>
          <a:p>
            <a:pPr marL="0" marR="0" lvl="0" indent="0" algn="l" rtl="0">
              <a:lnSpc>
                <a:spcPct val="90000"/>
              </a:lnSpc>
              <a:spcBef>
                <a:spcPts val="1000"/>
              </a:spcBef>
              <a:spcAft>
                <a:spcPts val="0"/>
              </a:spcAft>
              <a:buClr>
                <a:schemeClr val="dk1"/>
              </a:buClr>
              <a:buSzPts val="2400"/>
              <a:buFont typeface="Arial"/>
              <a:buNone/>
            </a:pPr>
            <a:r>
              <a:rPr lang="en-US" sz="2400" b="0" i="0" u="none" strike="noStrike" cap="none" dirty="0" err="1">
                <a:solidFill>
                  <a:schemeClr val="dk1"/>
                </a:solidFill>
                <a:latin typeface="Times New Roman"/>
                <a:ea typeface="Times New Roman"/>
                <a:cs typeface="Times New Roman"/>
                <a:sym typeface="Times New Roman"/>
              </a:rPr>
              <a:t>Panimalar</a:t>
            </a:r>
            <a:r>
              <a:rPr lang="en-US" sz="2400" b="0" i="0" u="none" strike="noStrike" cap="none" dirty="0">
                <a:solidFill>
                  <a:schemeClr val="dk1"/>
                </a:solidFill>
                <a:latin typeface="Times New Roman"/>
                <a:ea typeface="Times New Roman"/>
                <a:cs typeface="Times New Roman"/>
                <a:sym typeface="Times New Roman"/>
              </a:rPr>
              <a:t> Institute Of Technology</a:t>
            </a:r>
            <a:endParaRPr dirty="0"/>
          </a:p>
          <a:p>
            <a:pPr marL="0" marR="0" lvl="0" indent="0" algn="r" rtl="0">
              <a:lnSpc>
                <a:spcPct val="90000"/>
              </a:lnSpc>
              <a:spcBef>
                <a:spcPts val="100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ctrTitle"/>
          </p:nvPr>
        </p:nvSpPr>
        <p:spPr>
          <a:xfrm>
            <a:off x="1422400" y="152401"/>
            <a:ext cx="9144000" cy="952499"/>
          </a:xfrm>
          <a:prstGeom prst="rect">
            <a:avLst/>
          </a:prstGeom>
          <a:noFill/>
          <a:ln>
            <a:noFill/>
          </a:ln>
        </p:spPr>
        <p:txBody>
          <a:bodyPr spcFirstLastPara="1" wrap="square" lIns="91425" tIns="45700" rIns="91425" bIns="45700" anchor="ctr" anchorCtr="0">
            <a:normAutofit/>
          </a:bodyPr>
          <a:lstStyle/>
          <a:p>
            <a:pPr lvl="0"/>
            <a:r>
              <a:rPr lang="en-US" dirty="0">
                <a:latin typeface="Times New Roman"/>
                <a:ea typeface="Times New Roman"/>
                <a:cs typeface="Times New Roman"/>
                <a:sym typeface="Times New Roman"/>
              </a:rPr>
              <a:t>Workflow Diagram</a:t>
            </a:r>
            <a:endParaRPr dirty="0"/>
          </a:p>
        </p:txBody>
      </p:sp>
      <p:pic>
        <p:nvPicPr>
          <p:cNvPr id="7" name="Picture 6">
            <a:extLst>
              <a:ext uri="{FF2B5EF4-FFF2-40B4-BE49-F238E27FC236}">
                <a16:creationId xmlns:a16="http://schemas.microsoft.com/office/drawing/2014/main" id="{93E7C859-9E7E-4630-BD81-0667E503708F}"/>
              </a:ext>
            </a:extLst>
          </p:cNvPr>
          <p:cNvPicPr>
            <a:picLocks noChangeAspect="1"/>
          </p:cNvPicPr>
          <p:nvPr/>
        </p:nvPicPr>
        <p:blipFill>
          <a:blip r:embed="rId3"/>
          <a:stretch>
            <a:fillRect/>
          </a:stretch>
        </p:blipFill>
        <p:spPr>
          <a:xfrm>
            <a:off x="772160" y="1480821"/>
            <a:ext cx="10760121" cy="51536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ctrTitle"/>
          </p:nvPr>
        </p:nvSpPr>
        <p:spPr>
          <a:xfrm>
            <a:off x="1524000" y="111761"/>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Use-case Diagram</a:t>
            </a:r>
            <a:endParaRPr dirty="0"/>
          </a:p>
        </p:txBody>
      </p:sp>
      <p:pic>
        <p:nvPicPr>
          <p:cNvPr id="4" name="Picture 3">
            <a:extLst>
              <a:ext uri="{FF2B5EF4-FFF2-40B4-BE49-F238E27FC236}">
                <a16:creationId xmlns:a16="http://schemas.microsoft.com/office/drawing/2014/main" id="{2C294544-5AA2-4201-9A3B-85E61392D038}"/>
              </a:ext>
            </a:extLst>
          </p:cNvPr>
          <p:cNvPicPr>
            <a:picLocks noChangeAspect="1"/>
          </p:cNvPicPr>
          <p:nvPr/>
        </p:nvPicPr>
        <p:blipFill rotWithShape="1">
          <a:blip r:embed="rId3"/>
          <a:srcRect l="12365" t="7513" r="17451" b="5205"/>
          <a:stretch/>
        </p:blipFill>
        <p:spPr>
          <a:xfrm>
            <a:off x="2729948" y="1064260"/>
            <a:ext cx="6533321" cy="53074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1524000" y="1"/>
            <a:ext cx="9144000" cy="88391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Class Diagram</a:t>
            </a:r>
            <a:endParaRPr dirty="0"/>
          </a:p>
        </p:txBody>
      </p:sp>
      <p:pic>
        <p:nvPicPr>
          <p:cNvPr id="4" name="Picture 3">
            <a:extLst>
              <a:ext uri="{FF2B5EF4-FFF2-40B4-BE49-F238E27FC236}">
                <a16:creationId xmlns:a16="http://schemas.microsoft.com/office/drawing/2014/main" id="{DA7B3AC9-FA59-47C1-8AFD-A152BA1C6713}"/>
              </a:ext>
            </a:extLst>
          </p:cNvPr>
          <p:cNvPicPr>
            <a:picLocks noChangeAspect="1"/>
          </p:cNvPicPr>
          <p:nvPr/>
        </p:nvPicPr>
        <p:blipFill rotWithShape="1">
          <a:blip r:embed="rId3"/>
          <a:srcRect l="4849" t="1571"/>
          <a:stretch/>
        </p:blipFill>
        <p:spPr>
          <a:xfrm>
            <a:off x="2296160" y="1127760"/>
            <a:ext cx="7815132" cy="57302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ctrTitle"/>
          </p:nvPr>
        </p:nvSpPr>
        <p:spPr>
          <a:xfrm>
            <a:off x="1524000" y="121921"/>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Activity Diagram</a:t>
            </a:r>
            <a:endParaRPr dirty="0"/>
          </a:p>
        </p:txBody>
      </p:sp>
      <p:pic>
        <p:nvPicPr>
          <p:cNvPr id="7" name="Picture 6">
            <a:extLst>
              <a:ext uri="{FF2B5EF4-FFF2-40B4-BE49-F238E27FC236}">
                <a16:creationId xmlns:a16="http://schemas.microsoft.com/office/drawing/2014/main" id="{5DFA1737-BF1E-4236-BD3D-41D0930FBD8D}"/>
              </a:ext>
            </a:extLst>
          </p:cNvPr>
          <p:cNvPicPr>
            <a:picLocks noChangeAspect="1"/>
          </p:cNvPicPr>
          <p:nvPr/>
        </p:nvPicPr>
        <p:blipFill>
          <a:blip r:embed="rId3"/>
          <a:stretch>
            <a:fillRect/>
          </a:stretch>
        </p:blipFill>
        <p:spPr>
          <a:xfrm>
            <a:off x="3499885" y="1188570"/>
            <a:ext cx="5192229" cy="5669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p:nvPr>
        </p:nvSpPr>
        <p:spPr>
          <a:xfrm>
            <a:off x="1524000" y="81599"/>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Sequence Diagram</a:t>
            </a:r>
            <a:endParaRPr dirty="0"/>
          </a:p>
        </p:txBody>
      </p:sp>
      <p:pic>
        <p:nvPicPr>
          <p:cNvPr id="5" name="Picture 4">
            <a:extLst>
              <a:ext uri="{FF2B5EF4-FFF2-40B4-BE49-F238E27FC236}">
                <a16:creationId xmlns:a16="http://schemas.microsoft.com/office/drawing/2014/main" id="{52E146B9-756D-4252-9D6C-6057939F4FAF}"/>
              </a:ext>
            </a:extLst>
          </p:cNvPr>
          <p:cNvPicPr>
            <a:picLocks noChangeAspect="1"/>
          </p:cNvPicPr>
          <p:nvPr/>
        </p:nvPicPr>
        <p:blipFill>
          <a:blip r:embed="rId3"/>
          <a:stretch>
            <a:fillRect/>
          </a:stretch>
        </p:blipFill>
        <p:spPr>
          <a:xfrm>
            <a:off x="2893573" y="1034098"/>
            <a:ext cx="6404853" cy="55597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5"/>
          <p:cNvSpPr txBox="1">
            <a:spLocks noGrp="1"/>
          </p:cNvSpPr>
          <p:nvPr>
            <p:ph type="ctrTitle"/>
          </p:nvPr>
        </p:nvSpPr>
        <p:spPr>
          <a:xfrm>
            <a:off x="1524000" y="1"/>
            <a:ext cx="9144000" cy="120903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Entity Relationship Diagram</a:t>
            </a:r>
            <a:endParaRPr dirty="0"/>
          </a:p>
        </p:txBody>
      </p:sp>
      <p:pic>
        <p:nvPicPr>
          <p:cNvPr id="13" name="Picture 12">
            <a:extLst>
              <a:ext uri="{FF2B5EF4-FFF2-40B4-BE49-F238E27FC236}">
                <a16:creationId xmlns:a16="http://schemas.microsoft.com/office/drawing/2014/main" id="{4BBBE5F2-83F6-45F2-9E9F-D3F17B71DE50}"/>
              </a:ext>
            </a:extLst>
          </p:cNvPr>
          <p:cNvPicPr>
            <a:picLocks noChangeAspect="1"/>
          </p:cNvPicPr>
          <p:nvPr/>
        </p:nvPicPr>
        <p:blipFill rotWithShape="1">
          <a:blip r:embed="rId3"/>
          <a:srcRect l="5068" r="6044"/>
          <a:stretch/>
        </p:blipFill>
        <p:spPr>
          <a:xfrm>
            <a:off x="1422400" y="1635759"/>
            <a:ext cx="9245600" cy="50552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ctrTitle"/>
          </p:nvPr>
        </p:nvSpPr>
        <p:spPr>
          <a:xfrm>
            <a:off x="1432560" y="324113"/>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Collaboration Diagram</a:t>
            </a:r>
            <a:endParaRPr dirty="0"/>
          </a:p>
        </p:txBody>
      </p:sp>
      <p:sp>
        <p:nvSpPr>
          <p:cNvPr id="196" name="Google Shape;196;p16"/>
          <p:cNvSpPr txBox="1">
            <a:spLocks noGrp="1"/>
          </p:cNvSpPr>
          <p:nvPr>
            <p:ph type="subTitle" idx="1"/>
          </p:nvPr>
        </p:nvSpPr>
        <p:spPr>
          <a:xfrm>
            <a:off x="571500" y="1833472"/>
            <a:ext cx="11049001" cy="44149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pPr>
            <a:endParaRPr dirty="0"/>
          </a:p>
        </p:txBody>
      </p:sp>
      <p:pic>
        <p:nvPicPr>
          <p:cNvPr id="3" name="Picture 2">
            <a:extLst>
              <a:ext uri="{FF2B5EF4-FFF2-40B4-BE49-F238E27FC236}">
                <a16:creationId xmlns:a16="http://schemas.microsoft.com/office/drawing/2014/main" id="{51BB2A80-AFBB-48B1-BC3A-B5B58182A84F}"/>
              </a:ext>
            </a:extLst>
          </p:cNvPr>
          <p:cNvPicPr>
            <a:picLocks noChangeAspect="1"/>
          </p:cNvPicPr>
          <p:nvPr/>
        </p:nvPicPr>
        <p:blipFill>
          <a:blip r:embed="rId3"/>
          <a:stretch>
            <a:fillRect/>
          </a:stretch>
        </p:blipFill>
        <p:spPr>
          <a:xfrm>
            <a:off x="398778" y="1547984"/>
            <a:ext cx="11620501" cy="49859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ctrTitle"/>
          </p:nvPr>
        </p:nvSpPr>
        <p:spPr>
          <a:xfrm>
            <a:off x="1524000" y="609601"/>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Advantages</a:t>
            </a:r>
            <a:endParaRPr/>
          </a:p>
        </p:txBody>
      </p:sp>
      <p:sp>
        <p:nvSpPr>
          <p:cNvPr id="203" name="Google Shape;203;p17"/>
          <p:cNvSpPr txBox="1">
            <a:spLocks noGrp="1"/>
          </p:cNvSpPr>
          <p:nvPr>
            <p:ph type="subTitle" idx="1"/>
          </p:nvPr>
        </p:nvSpPr>
        <p:spPr>
          <a:xfrm>
            <a:off x="571500" y="1833472"/>
            <a:ext cx="11049001" cy="4414928"/>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SzPts val="2400"/>
              <a:buFont typeface="Times New Roman"/>
              <a:buChar char="●"/>
            </a:pPr>
            <a:r>
              <a:rPr lang="en-US" b="1" dirty="0">
                <a:latin typeface="Times New Roman"/>
                <a:ea typeface="Times New Roman"/>
                <a:cs typeface="Times New Roman"/>
                <a:sym typeface="Times New Roman"/>
              </a:rPr>
              <a:t>Automation</a:t>
            </a:r>
            <a:r>
              <a:rPr lang="en-US" dirty="0">
                <a:latin typeface="Times New Roman"/>
                <a:ea typeface="Times New Roman"/>
                <a:cs typeface="Times New Roman"/>
                <a:sym typeface="Times New Roman"/>
              </a:rPr>
              <a:t> – Reduces manual effort in fact-checking</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b="1" dirty="0">
                <a:latin typeface="Times New Roman"/>
                <a:ea typeface="Times New Roman"/>
                <a:cs typeface="Times New Roman"/>
                <a:sym typeface="Times New Roman"/>
              </a:rPr>
              <a:t>High Accuracy</a:t>
            </a:r>
            <a:r>
              <a:rPr lang="en-US" dirty="0">
                <a:latin typeface="Times New Roman"/>
                <a:ea typeface="Times New Roman"/>
                <a:cs typeface="Times New Roman"/>
                <a:sym typeface="Times New Roman"/>
              </a:rPr>
              <a:t> – Uses domain-specific NLP models</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b="1" dirty="0">
                <a:latin typeface="Times New Roman"/>
                <a:ea typeface="Times New Roman"/>
                <a:cs typeface="Times New Roman"/>
                <a:sym typeface="Times New Roman"/>
              </a:rPr>
              <a:t>Scalability</a:t>
            </a:r>
            <a:r>
              <a:rPr lang="en-US" dirty="0">
                <a:latin typeface="Times New Roman"/>
                <a:ea typeface="Times New Roman"/>
                <a:cs typeface="Times New Roman"/>
                <a:sym typeface="Times New Roman"/>
              </a:rPr>
              <a:t> – Can verify multiple claims simultaneously</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b="1" dirty="0">
                <a:latin typeface="Times New Roman"/>
                <a:ea typeface="Times New Roman"/>
                <a:cs typeface="Times New Roman"/>
                <a:sym typeface="Times New Roman"/>
              </a:rPr>
              <a:t>Evidence-Based</a:t>
            </a:r>
            <a:r>
              <a:rPr lang="en-US" dirty="0">
                <a:latin typeface="Times New Roman"/>
                <a:ea typeface="Times New Roman"/>
                <a:cs typeface="Times New Roman"/>
                <a:sym typeface="Times New Roman"/>
              </a:rPr>
              <a:t> – Retrieves real-time data from trusted sources</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lnSpc>
                <a:spcPct val="90000"/>
              </a:lnSpc>
              <a:spcBef>
                <a:spcPts val="0"/>
              </a:spcBef>
              <a:spcAft>
                <a:spcPts val="0"/>
              </a:spcAft>
              <a:buSzPts val="2400"/>
              <a:buFont typeface="Times New Roman"/>
              <a:buChar char="●"/>
            </a:pPr>
            <a:r>
              <a:rPr lang="en-US" b="1" dirty="0">
                <a:latin typeface="Times New Roman"/>
                <a:ea typeface="Times New Roman"/>
                <a:cs typeface="Times New Roman"/>
                <a:sym typeface="Times New Roman"/>
              </a:rPr>
              <a:t>User-Friendly</a:t>
            </a:r>
            <a:r>
              <a:rPr lang="en-US" dirty="0">
                <a:latin typeface="Times New Roman"/>
                <a:ea typeface="Times New Roman"/>
                <a:cs typeface="Times New Roman"/>
                <a:sym typeface="Times New Roman"/>
              </a:rPr>
              <a:t> – Provides clear classifications with sources</a:t>
            </a:r>
            <a:endParaRPr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ctrTitle"/>
          </p:nvPr>
        </p:nvSpPr>
        <p:spPr>
          <a:xfrm>
            <a:off x="1524000" y="609601"/>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Future Enhancements</a:t>
            </a:r>
            <a:endParaRPr/>
          </a:p>
        </p:txBody>
      </p:sp>
      <p:sp>
        <p:nvSpPr>
          <p:cNvPr id="210" name="Google Shape;210;p18"/>
          <p:cNvSpPr txBox="1">
            <a:spLocks noGrp="1"/>
          </p:cNvSpPr>
          <p:nvPr>
            <p:ph type="subTitle" idx="1"/>
          </p:nvPr>
        </p:nvSpPr>
        <p:spPr>
          <a:xfrm>
            <a:off x="571500" y="1833472"/>
            <a:ext cx="11049001" cy="4414928"/>
          </a:xfrm>
          <a:prstGeom prst="rect">
            <a:avLst/>
          </a:prstGeom>
          <a:noFill/>
          <a:ln>
            <a:noFill/>
          </a:ln>
        </p:spPr>
        <p:txBody>
          <a:bodyPr spcFirstLastPara="1" wrap="square" lIns="91425" tIns="45700" rIns="91425" bIns="45700" anchor="t" anchorCtr="0">
            <a:normAutofit/>
          </a:bodyPr>
          <a:lstStyle/>
          <a:p>
            <a:pPr marL="457200" lvl="0" indent="-381000" algn="l" rtl="0">
              <a:spcBef>
                <a:spcPts val="0"/>
              </a:spcBef>
              <a:spcAft>
                <a:spcPts val="0"/>
              </a:spcAft>
              <a:buSzPts val="2400"/>
              <a:buFont typeface="Times New Roman"/>
              <a:buChar char="●"/>
            </a:pPr>
            <a:r>
              <a:rPr lang="en-US" b="1" dirty="0">
                <a:latin typeface="Times New Roman"/>
                <a:ea typeface="Times New Roman"/>
                <a:cs typeface="Times New Roman"/>
                <a:sym typeface="Times New Roman"/>
              </a:rPr>
              <a:t>Multilingual Support</a:t>
            </a:r>
            <a:r>
              <a:rPr lang="en-US" dirty="0">
                <a:latin typeface="Times New Roman"/>
                <a:ea typeface="Times New Roman"/>
                <a:cs typeface="Times New Roman"/>
                <a:sym typeface="Times New Roman"/>
              </a:rPr>
              <a:t> – Expand to non-English medical claims</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b="1" dirty="0">
                <a:latin typeface="Times New Roman"/>
                <a:ea typeface="Times New Roman"/>
                <a:cs typeface="Times New Roman"/>
                <a:sym typeface="Times New Roman"/>
              </a:rPr>
              <a:t>Integration with Health Apps</a:t>
            </a:r>
            <a:r>
              <a:rPr lang="en-US" dirty="0">
                <a:latin typeface="Times New Roman"/>
                <a:ea typeface="Times New Roman"/>
                <a:cs typeface="Times New Roman"/>
                <a:sym typeface="Times New Roman"/>
              </a:rPr>
              <a:t> – API support for mobile health applications</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b="1" dirty="0">
                <a:latin typeface="Times New Roman"/>
                <a:ea typeface="Times New Roman"/>
                <a:cs typeface="Times New Roman"/>
                <a:sym typeface="Times New Roman"/>
              </a:rPr>
              <a:t>Integration with social media</a:t>
            </a:r>
            <a:r>
              <a:rPr lang="en-US" dirty="0">
                <a:latin typeface="Times New Roman"/>
                <a:ea typeface="Times New Roman"/>
                <a:cs typeface="Times New Roman"/>
                <a:sym typeface="Times New Roman"/>
              </a:rPr>
              <a:t> – Real time detection of false health claims in social media</a:t>
            </a:r>
            <a:endParaRPr dirty="0">
              <a:latin typeface="Times New Roman"/>
              <a:ea typeface="Times New Roman"/>
              <a:cs typeface="Times New Roman"/>
              <a:sym typeface="Times New Roman"/>
            </a:endParaRPr>
          </a:p>
          <a:p>
            <a:pPr marL="457200" lvl="0" indent="0" algn="l" rtl="0">
              <a:spcBef>
                <a:spcPts val="0"/>
              </a:spcBef>
              <a:spcAft>
                <a:spcPts val="0"/>
              </a:spcAft>
              <a:buNone/>
            </a:pPr>
            <a:endParaRPr dirty="0">
              <a:latin typeface="Times New Roman"/>
              <a:ea typeface="Times New Roman"/>
              <a:cs typeface="Times New Roman"/>
              <a:sym typeface="Times New Roman"/>
            </a:endParaRPr>
          </a:p>
          <a:p>
            <a:pPr marL="457200" lvl="0" indent="-381000" algn="l" rtl="0">
              <a:lnSpc>
                <a:spcPct val="90000"/>
              </a:lnSpc>
              <a:spcBef>
                <a:spcPts val="0"/>
              </a:spcBef>
              <a:spcAft>
                <a:spcPts val="0"/>
              </a:spcAft>
              <a:buSzPts val="2400"/>
              <a:buFont typeface="Times New Roman"/>
              <a:buChar char="●"/>
            </a:pPr>
            <a:r>
              <a:rPr lang="en-US" b="1" dirty="0">
                <a:latin typeface="Times New Roman"/>
                <a:ea typeface="Times New Roman"/>
                <a:cs typeface="Times New Roman"/>
                <a:sym typeface="Times New Roman"/>
              </a:rPr>
              <a:t>Blockchain for Data Integrity</a:t>
            </a:r>
            <a:r>
              <a:rPr lang="en-US" dirty="0">
                <a:latin typeface="Times New Roman"/>
                <a:ea typeface="Times New Roman"/>
                <a:cs typeface="Times New Roman"/>
                <a:sym typeface="Times New Roman"/>
              </a:rPr>
              <a:t> – Secure and transparent medical data verification</a:t>
            </a:r>
            <a:endParaRPr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a:spLocks noGrp="1"/>
          </p:cNvSpPr>
          <p:nvPr>
            <p:ph type="ctrTitle"/>
          </p:nvPr>
        </p:nvSpPr>
        <p:spPr>
          <a:xfrm>
            <a:off x="1524000" y="609601"/>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Conclusion</a:t>
            </a:r>
            <a:endParaRPr/>
          </a:p>
        </p:txBody>
      </p:sp>
      <p:sp>
        <p:nvSpPr>
          <p:cNvPr id="217" name="Google Shape;217;p19"/>
          <p:cNvSpPr txBox="1">
            <a:spLocks noGrp="1"/>
          </p:cNvSpPr>
          <p:nvPr>
            <p:ph type="subTitle" idx="1"/>
          </p:nvPr>
        </p:nvSpPr>
        <p:spPr>
          <a:xfrm>
            <a:off x="1188721" y="1833472"/>
            <a:ext cx="9733280" cy="4414928"/>
          </a:xfrm>
          <a:prstGeom prst="rect">
            <a:avLst/>
          </a:prstGeom>
          <a:noFill/>
          <a:ln>
            <a:noFill/>
          </a:ln>
        </p:spPr>
        <p:txBody>
          <a:bodyPr spcFirstLastPara="1" wrap="square" lIns="91425" tIns="45700" rIns="91425" bIns="45700" anchor="t" anchorCtr="0">
            <a:normAutofit/>
          </a:bodyPr>
          <a:lstStyle/>
          <a:p>
            <a:pPr marL="76200" lvl="0" indent="0" algn="l" rtl="0">
              <a:spcBef>
                <a:spcPts val="0"/>
              </a:spcBef>
              <a:spcAft>
                <a:spcPts val="0"/>
              </a:spcAft>
              <a:buSzPts val="2400"/>
            </a:pPr>
            <a:endParaRPr lang="en-US" dirty="0">
              <a:latin typeface="Times New Roman"/>
              <a:ea typeface="Times New Roman"/>
              <a:cs typeface="Times New Roman"/>
              <a:sym typeface="Times New Roman"/>
            </a:endParaRPr>
          </a:p>
          <a:p>
            <a:pPr marL="76200" lvl="0" indent="0" algn="l" rtl="0">
              <a:spcBef>
                <a:spcPts val="0"/>
              </a:spcBef>
              <a:spcAft>
                <a:spcPts val="0"/>
              </a:spcAft>
              <a:buSzPts val="2400"/>
            </a:pPr>
            <a:endParaRPr lang="en-US" dirty="0">
              <a:latin typeface="Times New Roman"/>
              <a:ea typeface="Times New Roman"/>
              <a:cs typeface="Times New Roman"/>
              <a:sym typeface="Times New Roman"/>
            </a:endParaRPr>
          </a:p>
          <a:p>
            <a:pPr marL="76200" lvl="0" indent="0" algn="l" rtl="0">
              <a:spcBef>
                <a:spcPts val="0"/>
              </a:spcBef>
              <a:spcAft>
                <a:spcPts val="0"/>
              </a:spcAft>
              <a:buSzPts val="2400"/>
            </a:pPr>
            <a:r>
              <a:rPr lang="en-US" dirty="0">
                <a:latin typeface="Times New Roman"/>
                <a:ea typeface="Times New Roman"/>
                <a:cs typeface="Times New Roman"/>
                <a:sym typeface="Times New Roman"/>
              </a:rPr>
              <a:t>The AI-based system using Transformers and RAG ensures accurate verification of medical claims by extracting entities and retrieving evidence from trusted databases like PubMed, WHO, and UMLS. By categorizing claims as "Factual," "False," or "Insufficient Evidence," it helps reduce medical misinformation and enhance the credibility of health content on digital platforms.</a:t>
            </a: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ctrTitle"/>
          </p:nvPr>
        </p:nvSpPr>
        <p:spPr>
          <a:xfrm>
            <a:off x="1524000" y="609601"/>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Abstract</a:t>
            </a:r>
            <a:endParaRPr dirty="0"/>
          </a:p>
        </p:txBody>
      </p:sp>
      <p:sp>
        <p:nvSpPr>
          <p:cNvPr id="98" name="Google Shape;98;p2"/>
          <p:cNvSpPr txBox="1">
            <a:spLocks noGrp="1"/>
          </p:cNvSpPr>
          <p:nvPr>
            <p:ph type="subTitle" idx="1"/>
          </p:nvPr>
        </p:nvSpPr>
        <p:spPr>
          <a:xfrm>
            <a:off x="386150" y="1828799"/>
            <a:ext cx="11049000" cy="32004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1000"/>
              </a:spcBef>
              <a:spcAft>
                <a:spcPts val="0"/>
              </a:spcAft>
              <a:buSzPts val="2400"/>
              <a:buFont typeface="Times New Roman"/>
              <a:buChar char="●"/>
            </a:pPr>
            <a:r>
              <a:rPr lang="en-US" dirty="0">
                <a:latin typeface="Times New Roman"/>
                <a:ea typeface="Times New Roman"/>
                <a:cs typeface="Times New Roman"/>
                <a:sym typeface="Times New Roman"/>
              </a:rPr>
              <a:t>Develop an AI-based system using Transformers and Retrieval-Augmented Generation (RAG) to verify the accuracy of medical claims from user-provided text inputs.</a:t>
            </a:r>
            <a:endParaRPr dirty="0">
              <a:latin typeface="Corbel"/>
              <a:ea typeface="Corbel"/>
              <a:cs typeface="Corbel"/>
              <a:sym typeface="Corbel"/>
            </a:endParaRPr>
          </a:p>
          <a:p>
            <a:pPr marL="457200" lvl="0" indent="-381000" algn="l" rtl="0">
              <a:lnSpc>
                <a:spcPct val="100000"/>
              </a:lnSpc>
              <a:spcBef>
                <a:spcPts val="1000"/>
              </a:spcBef>
              <a:spcAft>
                <a:spcPts val="0"/>
              </a:spcAft>
              <a:buSzPts val="2400"/>
              <a:buFont typeface="Times New Roman"/>
              <a:buChar char="●"/>
            </a:pPr>
            <a:r>
              <a:rPr lang="en-US" dirty="0">
                <a:latin typeface="Times New Roman"/>
                <a:ea typeface="Times New Roman"/>
                <a:cs typeface="Times New Roman"/>
                <a:sym typeface="Times New Roman"/>
              </a:rPr>
              <a:t>The system extracts medical entities from the input text using NLP techniques and queries trusted databases like PubMed, WHO, and UMLS to retrieve relevant information for fact-checking.</a:t>
            </a:r>
            <a:endParaRPr dirty="0">
              <a:latin typeface="Corbel"/>
              <a:ea typeface="Corbel"/>
              <a:cs typeface="Corbel"/>
              <a:sym typeface="Corbel"/>
            </a:endParaRPr>
          </a:p>
          <a:p>
            <a:pPr marL="457200" lvl="0" indent="-381000" algn="l" rtl="0">
              <a:lnSpc>
                <a:spcPct val="100000"/>
              </a:lnSpc>
              <a:spcBef>
                <a:spcPts val="1000"/>
              </a:spcBef>
              <a:spcAft>
                <a:spcPts val="0"/>
              </a:spcAft>
              <a:buSzPts val="2400"/>
              <a:buFont typeface="Times New Roman"/>
              <a:buChar char="●"/>
            </a:pPr>
            <a:r>
              <a:rPr lang="en-US" dirty="0">
                <a:latin typeface="Times New Roman"/>
                <a:ea typeface="Times New Roman"/>
                <a:cs typeface="Times New Roman"/>
                <a:sym typeface="Times New Roman"/>
              </a:rPr>
              <a:t>It categorizes the claims as "Factual," "False," or "Insufficient Evidence," providing users with real-time verification based on evidence-backed sources.</a:t>
            </a:r>
            <a:endParaRPr dirty="0">
              <a:latin typeface="Corbel"/>
              <a:ea typeface="Corbel"/>
              <a:cs typeface="Corbel"/>
              <a:sym typeface="Corbel"/>
            </a:endParaRPr>
          </a:p>
          <a:p>
            <a:pPr marL="457200" lvl="0" indent="-381000" algn="l" rtl="0">
              <a:lnSpc>
                <a:spcPct val="100000"/>
              </a:lnSpc>
              <a:spcBef>
                <a:spcPts val="1000"/>
              </a:spcBef>
              <a:spcAft>
                <a:spcPts val="0"/>
              </a:spcAft>
              <a:buSzPts val="2400"/>
              <a:buFont typeface="Times New Roman"/>
              <a:buChar char="●"/>
            </a:pPr>
            <a:r>
              <a:rPr lang="en-US" dirty="0">
                <a:latin typeface="Times New Roman"/>
                <a:ea typeface="Times New Roman"/>
                <a:cs typeface="Times New Roman"/>
                <a:sym typeface="Times New Roman"/>
              </a:rPr>
              <a:t>This solution aims to reduce the spread of medical misinformation, enhancing the reliability of health-related content on digital platforms.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0"/>
          <p:cNvSpPr txBox="1">
            <a:spLocks noGrp="1"/>
          </p:cNvSpPr>
          <p:nvPr>
            <p:ph type="ctrTitle"/>
          </p:nvPr>
        </p:nvSpPr>
        <p:spPr>
          <a:xfrm>
            <a:off x="1524000" y="538326"/>
            <a:ext cx="9144000" cy="952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References</a:t>
            </a:r>
            <a:endParaRPr dirty="0"/>
          </a:p>
        </p:txBody>
      </p:sp>
      <p:sp>
        <p:nvSpPr>
          <p:cNvPr id="224" name="Google Shape;224;p20"/>
          <p:cNvSpPr txBox="1">
            <a:spLocks noGrp="1"/>
          </p:cNvSpPr>
          <p:nvPr>
            <p:ph type="subTitle" idx="1"/>
          </p:nvPr>
        </p:nvSpPr>
        <p:spPr>
          <a:xfrm>
            <a:off x="571500" y="1833472"/>
            <a:ext cx="11049001" cy="441492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1200"/>
              </a:spcBef>
              <a:spcAft>
                <a:spcPts val="0"/>
              </a:spcAft>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Schroff</a:t>
            </a:r>
            <a:r>
              <a:rPr lang="en-IN" sz="1400" dirty="0">
                <a:latin typeface="Times New Roman" panose="02020603050405020304" pitchFamily="18" charset="0"/>
                <a:cs typeface="Times New Roman" panose="02020603050405020304" pitchFamily="18" charset="0"/>
              </a:rPr>
              <a:t>, F., </a:t>
            </a:r>
            <a:r>
              <a:rPr lang="en-IN" sz="1400" dirty="0" err="1">
                <a:latin typeface="Times New Roman" panose="02020603050405020304" pitchFamily="18" charset="0"/>
                <a:cs typeface="Times New Roman" panose="02020603050405020304" pitchFamily="18" charset="0"/>
              </a:rPr>
              <a:t>Kalenichenko</a:t>
            </a:r>
            <a:r>
              <a:rPr lang="en-IN" sz="1400" dirty="0">
                <a:latin typeface="Times New Roman" panose="02020603050405020304" pitchFamily="18" charset="0"/>
                <a:cs typeface="Times New Roman" panose="02020603050405020304" pitchFamily="18" charset="0"/>
              </a:rPr>
              <a:t>, D., &amp; Philbin, J. (2015). </a:t>
            </a:r>
            <a:r>
              <a:rPr lang="en-IN" sz="1400" dirty="0" err="1">
                <a:latin typeface="Times New Roman" panose="02020603050405020304" pitchFamily="18" charset="0"/>
                <a:cs typeface="Times New Roman" panose="02020603050405020304" pitchFamily="18" charset="0"/>
              </a:rPr>
              <a:t>FaceNet</a:t>
            </a:r>
            <a:r>
              <a:rPr lang="en-IN" sz="1400" dirty="0">
                <a:latin typeface="Times New Roman" panose="02020603050405020304" pitchFamily="18" charset="0"/>
                <a:cs typeface="Times New Roman" panose="02020603050405020304" pitchFamily="18" charset="0"/>
              </a:rPr>
              <a:t>: A Unified Embedding for Face Recognition and Clustering. Proceedings of the IEEE Conference on Computer Vision and Pattern Recognition (CVPR). </a:t>
            </a:r>
          </a:p>
          <a:p>
            <a:pPr marL="285750" lvl="0" indent="-285750" algn="l" rtl="0">
              <a:lnSpc>
                <a:spcPct val="90000"/>
              </a:lnSpc>
              <a:spcBef>
                <a:spcPts val="1200"/>
              </a:spcBef>
              <a:spcAft>
                <a:spcPts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 Lee, A. Smith, and B. Zhang, "AI for Drug Discovery," Published: 2022, Published in Nature Medicine (Springer). </a:t>
            </a:r>
          </a:p>
          <a:p>
            <a:pPr marL="285750" lvl="0" indent="-285750" algn="l" rtl="0">
              <a:lnSpc>
                <a:spcPct val="90000"/>
              </a:lnSpc>
              <a:spcBef>
                <a:spcPts val="1200"/>
              </a:spcBef>
              <a:spcAft>
                <a:spcPts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 Lee, Y. Liu, and T. Tan, "</a:t>
            </a:r>
            <a:r>
              <a:rPr lang="en-US" sz="1400" dirty="0" err="1">
                <a:latin typeface="Times New Roman" panose="02020603050405020304" pitchFamily="18" charset="0"/>
                <a:cs typeface="Times New Roman" panose="02020603050405020304" pitchFamily="18" charset="0"/>
              </a:rPr>
              <a:t>BioBERT</a:t>
            </a:r>
            <a:r>
              <a:rPr lang="en-US" sz="1400" dirty="0">
                <a:latin typeface="Times New Roman" panose="02020603050405020304" pitchFamily="18" charset="0"/>
                <a:cs typeface="Times New Roman" panose="02020603050405020304" pitchFamily="18" charset="0"/>
              </a:rPr>
              <a:t> for Clinical Text Analysis," Published: 2021, Published in IEEE International Conference on Bioinformatics and Biomedicine (BIBM). </a:t>
            </a:r>
          </a:p>
          <a:p>
            <a:pPr marL="285750" lvl="0" indent="-285750" algn="l" rtl="0">
              <a:lnSpc>
                <a:spcPct val="90000"/>
              </a:lnSpc>
              <a:spcBef>
                <a:spcPts val="1200"/>
              </a:spcBef>
              <a:spcAft>
                <a:spcPts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 Chen, M. Zhou, and J. Li, "Explainable AI in Healthcare," Published: 2020, Published in IEEE Transactions on Artificial Intelligence.</a:t>
            </a:r>
          </a:p>
          <a:p>
            <a:pPr marL="285750" lvl="0" indent="-285750" algn="l" rtl="0">
              <a:lnSpc>
                <a:spcPct val="90000"/>
              </a:lnSpc>
              <a:spcBef>
                <a:spcPts val="1200"/>
              </a:spcBef>
              <a:spcAft>
                <a:spcPts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Kumar, B. Sharma, and S. Agarwal, "Transformer Models in Medical NLP," Published: 2021, Published in </a:t>
            </a:r>
            <a:r>
              <a:rPr lang="en-US" sz="1400" dirty="0" err="1">
                <a:latin typeface="Times New Roman" panose="02020603050405020304" pitchFamily="18" charset="0"/>
                <a:cs typeface="Times New Roman" panose="02020603050405020304" pitchFamily="18" charset="0"/>
              </a:rPr>
              <a:t>NeurIPS</a:t>
            </a:r>
            <a:r>
              <a:rPr lang="en-US" sz="1400" dirty="0">
                <a:latin typeface="Times New Roman" panose="02020603050405020304" pitchFamily="18" charset="0"/>
                <a:cs typeface="Times New Roman" panose="02020603050405020304" pitchFamily="18" charset="0"/>
              </a:rPr>
              <a:t> Workshop on Healthcare AI. </a:t>
            </a:r>
          </a:p>
          <a:p>
            <a:pPr marL="285750" lvl="0" indent="-285750" algn="l" rtl="0">
              <a:lnSpc>
                <a:spcPct val="90000"/>
              </a:lnSpc>
              <a:spcBef>
                <a:spcPts val="1200"/>
              </a:spcBef>
              <a:spcAft>
                <a:spcPts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Singh, J. Lee, and P. Gupta, "Advances in </a:t>
            </a:r>
            <a:r>
              <a:rPr lang="en-US" sz="1400" dirty="0" err="1">
                <a:latin typeface="Times New Roman" panose="02020603050405020304" pitchFamily="18" charset="0"/>
                <a:cs typeface="Times New Roman" panose="02020603050405020304" pitchFamily="18" charset="0"/>
              </a:rPr>
              <a:t>BioBERT</a:t>
            </a:r>
            <a:r>
              <a:rPr lang="en-US" sz="1400" dirty="0">
                <a:latin typeface="Times New Roman" panose="02020603050405020304" pitchFamily="18" charset="0"/>
                <a:cs typeface="Times New Roman" panose="02020603050405020304" pitchFamily="18" charset="0"/>
              </a:rPr>
              <a:t>," Published: 2023, Published in International Conference on Natural Language Processing (ICON). </a:t>
            </a:r>
          </a:p>
          <a:p>
            <a:pPr marL="285750" lvl="0" indent="-285750" algn="l" rtl="0">
              <a:lnSpc>
                <a:spcPct val="90000"/>
              </a:lnSpc>
              <a:spcBef>
                <a:spcPts val="1200"/>
              </a:spcBef>
              <a:spcAft>
                <a:spcPts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 Kumar, A. Ranjan, and B. Patel, "Evidence Extraction for Medical Fake News Detection," Published: 2023, Published in Conference on Empirical Methods in Natural Language Processing (EMNLP). </a:t>
            </a:r>
          </a:p>
          <a:p>
            <a:pPr marL="285750" lvl="0" indent="-285750" algn="l" rtl="0">
              <a:lnSpc>
                <a:spcPct val="90000"/>
              </a:lnSpc>
              <a:spcBef>
                <a:spcPts val="1200"/>
              </a:spcBef>
              <a:spcAft>
                <a:spcPts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 Patel, J. Ranjan, and M. Chen, "Natural Language Processing for Healthcare Reports," Published: 2020, Published in IEEE Transactions on Computational Biology and Bioinformatics.</a:t>
            </a:r>
          </a:p>
          <a:p>
            <a:pPr marL="285750" lvl="0" indent="-285750" algn="l" rtl="0">
              <a:lnSpc>
                <a:spcPct val="90000"/>
              </a:lnSpc>
              <a:spcBef>
                <a:spcPts val="1200"/>
              </a:spcBef>
              <a:spcAft>
                <a:spcPts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 Zhao, P. Singh, and A. Kumar, "Fact-checking Automation Using AI," Published: 2024, Published in ACM International Conference on Information and Knowledge Management (CIKM).</a:t>
            </a:r>
            <a:endParaRPr lang="en-US" sz="1400" dirty="0">
              <a:latin typeface="Times New Roman" panose="02020603050405020304" pitchFamily="18" charset="0"/>
              <a:cs typeface="Times New Roman" panose="02020603050405020304" pitchFamily="18" charset="0"/>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1"/>
          <p:cNvSpPr txBox="1">
            <a:spLocks noGrp="1"/>
          </p:cNvSpPr>
          <p:nvPr>
            <p:ph type="ctrTitle"/>
          </p:nvPr>
        </p:nvSpPr>
        <p:spPr>
          <a:xfrm>
            <a:off x="1524000" y="2952750"/>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ctrTitle"/>
          </p:nvPr>
        </p:nvSpPr>
        <p:spPr>
          <a:xfrm>
            <a:off x="1524000" y="0"/>
            <a:ext cx="9144000" cy="952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Literary Survey</a:t>
            </a:r>
            <a:endParaRPr dirty="0"/>
          </a:p>
        </p:txBody>
      </p:sp>
      <p:graphicFrame>
        <p:nvGraphicFramePr>
          <p:cNvPr id="105" name="Google Shape;105;p3"/>
          <p:cNvGraphicFramePr/>
          <p:nvPr>
            <p:extLst>
              <p:ext uri="{D42A27DB-BD31-4B8C-83A1-F6EECF244321}">
                <p14:modId xmlns:p14="http://schemas.microsoft.com/office/powerpoint/2010/main" val="2377837371"/>
              </p:ext>
            </p:extLst>
          </p:nvPr>
        </p:nvGraphicFramePr>
        <p:xfrm>
          <a:off x="571500" y="952500"/>
          <a:ext cx="11049000" cy="5754555"/>
        </p:xfrm>
        <a:graphic>
          <a:graphicData uri="http://schemas.openxmlformats.org/drawingml/2006/table">
            <a:tbl>
              <a:tblPr firstRow="1" bandRow="1">
                <a:noFill/>
                <a:tableStyleId>{8CA06DCE-4EFB-4454-936C-D7DF621B3D80}</a:tableStyleId>
              </a:tblPr>
              <a:tblGrid>
                <a:gridCol w="18415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1841500">
                  <a:extLst>
                    <a:ext uri="{9D8B030D-6E8A-4147-A177-3AD203B41FA5}">
                      <a16:colId xmlns:a16="http://schemas.microsoft.com/office/drawing/2014/main" val="20002"/>
                    </a:ext>
                  </a:extLst>
                </a:gridCol>
                <a:gridCol w="1841500">
                  <a:extLst>
                    <a:ext uri="{9D8B030D-6E8A-4147-A177-3AD203B41FA5}">
                      <a16:colId xmlns:a16="http://schemas.microsoft.com/office/drawing/2014/main" val="20003"/>
                    </a:ext>
                  </a:extLst>
                </a:gridCol>
                <a:gridCol w="1841500">
                  <a:extLst>
                    <a:ext uri="{9D8B030D-6E8A-4147-A177-3AD203B41FA5}">
                      <a16:colId xmlns:a16="http://schemas.microsoft.com/office/drawing/2014/main" val="20004"/>
                    </a:ext>
                  </a:extLst>
                </a:gridCol>
                <a:gridCol w="1841500">
                  <a:extLst>
                    <a:ext uri="{9D8B030D-6E8A-4147-A177-3AD203B41FA5}">
                      <a16:colId xmlns:a16="http://schemas.microsoft.com/office/drawing/2014/main" val="20005"/>
                    </a:ext>
                  </a:extLst>
                </a:gridCol>
              </a:tblGrid>
              <a:tr h="356500">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S. No</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solidFill>
                      <a:srgbClr val="00B0F0"/>
                    </a:solidFill>
                  </a:tcPr>
                </a:tc>
                <a:tc>
                  <a:txBody>
                    <a:bodyPr/>
                    <a:lstStyle/>
                    <a:p>
                      <a:pPr marL="0" marR="0" lvl="0" indent="0" algn="ctr" rtl="0">
                        <a:spcBef>
                          <a:spcPts val="0"/>
                        </a:spcBef>
                        <a:spcAft>
                          <a:spcPts val="0"/>
                        </a:spcAft>
                        <a:buNone/>
                      </a:pPr>
                      <a:r>
                        <a:rPr lang="en-US" sz="1800" u="none" strike="noStrike" cap="none" dirty="0">
                          <a:latin typeface="Times New Roman"/>
                          <a:ea typeface="Times New Roman"/>
                          <a:cs typeface="Times New Roman"/>
                          <a:sym typeface="Times New Roman"/>
                        </a:rPr>
                        <a:t>Year</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solidFill>
                      <a:srgbClr val="00B0F0"/>
                    </a:solidFill>
                  </a:tcPr>
                </a:tc>
                <a:tc>
                  <a:txBody>
                    <a:bodyPr/>
                    <a:lstStyle/>
                    <a:p>
                      <a:pPr marL="0" marR="0" lvl="0" indent="0" algn="ctr" rtl="0">
                        <a:spcBef>
                          <a:spcPts val="0"/>
                        </a:spcBef>
                        <a:spcAft>
                          <a:spcPts val="0"/>
                        </a:spcAft>
                        <a:buNone/>
                      </a:pPr>
                      <a:r>
                        <a:rPr lang="en-US" sz="1800" u="none" strike="noStrike" cap="none" dirty="0">
                          <a:latin typeface="Times New Roman"/>
                          <a:ea typeface="Times New Roman"/>
                          <a:cs typeface="Times New Roman"/>
                          <a:sym typeface="Times New Roman"/>
                        </a:rPr>
                        <a:t>Title</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solidFill>
                      <a:srgbClr val="00B0F0"/>
                    </a:solidFill>
                  </a:tcPr>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Author</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solidFill>
                      <a:srgbClr val="00B0F0"/>
                    </a:solidFill>
                  </a:tcPr>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Merits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solidFill>
                      <a:srgbClr val="00B0F0"/>
                    </a:solidFill>
                  </a:tcPr>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Demerits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solidFill>
                      <a:srgbClr val="00B0F0"/>
                    </a:solidFill>
                  </a:tcPr>
                </a:tc>
                <a:extLst>
                  <a:ext uri="{0D108BD9-81ED-4DB2-BD59-A6C34878D82A}">
                    <a16:rowId xmlns:a16="http://schemas.microsoft.com/office/drawing/2014/main" val="10000"/>
                  </a:ext>
                </a:extLst>
              </a:tr>
              <a:tr h="964900">
                <a:tc>
                  <a:txBody>
                    <a:bodyPr/>
                    <a:lstStyle/>
                    <a:p>
                      <a:pPr marL="0" marR="0" lvl="0" indent="0" algn="ctr" rtl="0">
                        <a:spcBef>
                          <a:spcPts val="0"/>
                        </a:spcBef>
                        <a:spcAft>
                          <a:spcPts val="0"/>
                        </a:spcAft>
                        <a:buNone/>
                      </a:pPr>
                      <a:r>
                        <a:rPr lang="en-US" sz="1400" u="none" strike="noStrike" cap="none">
                          <a:latin typeface="Times New Roman"/>
                          <a:ea typeface="Times New Roman"/>
                          <a:cs typeface="Times New Roman"/>
                          <a:sym typeface="Times New Roman"/>
                        </a:rPr>
                        <a:t>1.</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2020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HealthFC: A Benchmark Dataset for Medical Fact-Checking</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lvl="0" indent="0" algn="ctr" rtl="0">
                        <a:spcBef>
                          <a:spcPts val="0"/>
                        </a:spcBef>
                        <a:spcAft>
                          <a:spcPts val="0"/>
                        </a:spcAft>
                        <a:buClr>
                          <a:schemeClr val="dk1"/>
                        </a:buClr>
                        <a:buFont typeface="Arial"/>
                        <a:buNone/>
                      </a:pPr>
                      <a:r>
                        <a:rPr lang="en-US">
                          <a:latin typeface="Times New Roman"/>
                          <a:ea typeface="Times New Roman"/>
                          <a:cs typeface="Times New Roman"/>
                          <a:sym typeface="Times New Roman"/>
                        </a:rPr>
                        <a:t>M. Kotonya, F. Toni</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lvl="0" indent="0" algn="ctr" rtl="0">
                        <a:spcBef>
                          <a:spcPts val="0"/>
                        </a:spcBef>
                        <a:spcAft>
                          <a:spcPts val="0"/>
                        </a:spcAft>
                        <a:buClr>
                          <a:schemeClr val="dk1"/>
                        </a:buClr>
                        <a:buFont typeface="Arial"/>
                        <a:buNone/>
                      </a:pPr>
                      <a:r>
                        <a:rPr lang="en-US">
                          <a:latin typeface="Times New Roman"/>
                          <a:ea typeface="Times New Roman"/>
                          <a:cs typeface="Times New Roman"/>
                          <a:sym typeface="Times New Roman"/>
                        </a:rPr>
                        <a:t>Provides a labeled dataset for medical misinformation detection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Limited coverage of diseases and treatments</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1017425">
                <a:tc>
                  <a:txBody>
                    <a:bodyPr/>
                    <a:lstStyle/>
                    <a:p>
                      <a:pPr marL="0" marR="0" lvl="0" indent="0" algn="ctr" rtl="0">
                        <a:spcBef>
                          <a:spcPts val="0"/>
                        </a:spcBef>
                        <a:spcAft>
                          <a:spcPts val="0"/>
                        </a:spcAft>
                        <a:buNone/>
                      </a:pPr>
                      <a:r>
                        <a:rPr lang="en-US" sz="1400" u="none" strike="noStrike" cap="none">
                          <a:latin typeface="Times New Roman"/>
                          <a:ea typeface="Times New Roman"/>
                          <a:cs typeface="Times New Roman"/>
                          <a:sym typeface="Times New Roman"/>
                        </a:rPr>
                        <a:t>2.</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2021</a:t>
                      </a:r>
                      <a:endParaRPr>
                        <a:latin typeface="Times New Roman"/>
                        <a:ea typeface="Times New Roman"/>
                        <a:cs typeface="Times New Roman"/>
                        <a:sym typeface="Times New Roman"/>
                      </a:endParaRPr>
                    </a:p>
                    <a:p>
                      <a:pPr marL="0" marR="0" lvl="0" indent="0" algn="l" rtl="0">
                        <a:spcBef>
                          <a:spcPts val="0"/>
                        </a:spcBef>
                        <a:spcAft>
                          <a:spcPts val="0"/>
                        </a:spcAft>
                        <a:buNone/>
                      </a:pP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PubHealth: A Dataset for Evidence-Based Fact-Checking in Healthcare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W. Zhong, M. Enayet</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Includes detailed evidence for health-related claims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Requires high-quality training data for accuracy</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1017425">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3</a:t>
                      </a:r>
                      <a:endParaRPr sz="1400" u="none" strike="noStrike" cap="none">
                        <a:latin typeface="Times New Roman"/>
                        <a:ea typeface="Times New Roman"/>
                        <a:cs typeface="Times New Roman"/>
                        <a:sym typeface="Times New Roman"/>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2022</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Transformer-based NLP Models for Health Misinformation Detection</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A. Gupta, R. Sharma</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Improves classification of misinformation over traditional ML models</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Struggles with complex claims needing external evidence</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1017425">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4</a:t>
                      </a:r>
                      <a:endParaRPr sz="1400" u="none" strike="noStrike" cap="none">
                        <a:latin typeface="Times New Roman"/>
                        <a:ea typeface="Times New Roman"/>
                        <a:cs typeface="Times New Roman"/>
                        <a:sym typeface="Times New Roman"/>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2023</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Integration of BioBERT and Knowledge Graphs for Fact-Checking</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K. Wang, L. Chen</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Improves interpretability and reasoning in fact-checking models</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Requires extensive knowledge base updates</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1017425">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5</a:t>
                      </a:r>
                      <a:endParaRPr sz="1400" u="none" strike="noStrike" cap="none">
                        <a:latin typeface="Times New Roman"/>
                        <a:ea typeface="Times New Roman"/>
                        <a:cs typeface="Times New Roman"/>
                        <a:sym typeface="Times New Roman"/>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2024</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Proposed System: Fact-Checking Medical Claims Using BioBERT + RAG + LLM</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Dinesh S, Bala Murugan K, Lakshmi Kanth R</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Times New Roman"/>
                          <a:ea typeface="Times New Roman"/>
                          <a:cs typeface="Times New Roman"/>
                          <a:sym typeface="Times New Roman"/>
                        </a:rPr>
                        <a:t>Combines entity extraction, evidence retrieval, and contextual explanations for accurate verification</a:t>
                      </a:r>
                      <a:endParaRPr>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dirty="0">
                          <a:latin typeface="Times New Roman"/>
                          <a:ea typeface="Times New Roman"/>
                          <a:cs typeface="Times New Roman"/>
                          <a:sym typeface="Times New Roman"/>
                        </a:rPr>
                        <a:t>Requires cloud-based infrastructure for scalability</a:t>
                      </a:r>
                      <a:endParaRPr dirty="0">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ctrTitle"/>
          </p:nvPr>
        </p:nvSpPr>
        <p:spPr>
          <a:xfrm>
            <a:off x="1524000" y="609601"/>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Existing System</a:t>
            </a:r>
            <a:endParaRPr/>
          </a:p>
        </p:txBody>
      </p:sp>
      <p:sp>
        <p:nvSpPr>
          <p:cNvPr id="112" name="Google Shape;112;p4"/>
          <p:cNvSpPr txBox="1">
            <a:spLocks noGrp="1"/>
          </p:cNvSpPr>
          <p:nvPr>
            <p:ph type="subTitle" idx="1"/>
          </p:nvPr>
        </p:nvSpPr>
        <p:spPr>
          <a:xfrm>
            <a:off x="571500" y="1833472"/>
            <a:ext cx="11049001" cy="3928973"/>
          </a:xfrm>
          <a:prstGeom prst="rect">
            <a:avLst/>
          </a:prstGeom>
          <a:noFill/>
          <a:ln>
            <a:noFill/>
          </a:ln>
        </p:spPr>
        <p:txBody>
          <a:bodyPr spcFirstLastPara="1" wrap="square" lIns="91425" tIns="45700" rIns="91425" bIns="45700" anchor="t" anchorCtr="0">
            <a:normAutofit lnSpcReduction="10000"/>
          </a:bodyPr>
          <a:lstStyle/>
          <a:p>
            <a:pPr marL="342900" lvl="0" indent="-329565" algn="l" rtl="0">
              <a:lnSpc>
                <a:spcPct val="115000"/>
              </a:lnSpc>
              <a:spcBef>
                <a:spcPts val="1400"/>
              </a:spcBef>
              <a:spcAft>
                <a:spcPts val="0"/>
              </a:spcAft>
              <a:buSzPts val="2400"/>
              <a:buChar char="•"/>
            </a:pPr>
            <a:r>
              <a:rPr lang="en-US" dirty="0">
                <a:latin typeface="Times New Roman"/>
                <a:ea typeface="Times New Roman"/>
                <a:cs typeface="Times New Roman"/>
                <a:sym typeface="Times New Roman"/>
              </a:rPr>
              <a:t>Health claims are traditionally verified manually by medical professionals using research papers and clinical trials, making the process slow and resource-intensive.</a:t>
            </a:r>
            <a:endParaRPr dirty="0">
              <a:latin typeface="Corbel"/>
              <a:ea typeface="Corbel"/>
              <a:cs typeface="Corbel"/>
              <a:sym typeface="Corbel"/>
            </a:endParaRPr>
          </a:p>
          <a:p>
            <a:pPr marL="342900" lvl="0" indent="-329565" algn="l" rtl="0">
              <a:lnSpc>
                <a:spcPct val="115000"/>
              </a:lnSpc>
              <a:spcBef>
                <a:spcPts val="1400"/>
              </a:spcBef>
              <a:spcAft>
                <a:spcPts val="0"/>
              </a:spcAft>
              <a:buSzPts val="2400"/>
              <a:buChar char="•"/>
            </a:pPr>
            <a:r>
              <a:rPr lang="en-US" dirty="0">
                <a:latin typeface="Times New Roman"/>
                <a:ea typeface="Times New Roman"/>
                <a:cs typeface="Times New Roman"/>
                <a:sym typeface="Times New Roman"/>
              </a:rPr>
              <a:t>Some automated tools use general NLP models like BERT, which are not specifically trained for medical contexts, leading to reduced accuracy in understanding complex medical terminology.</a:t>
            </a:r>
            <a:endParaRPr dirty="0">
              <a:latin typeface="Corbel"/>
              <a:ea typeface="Corbel"/>
              <a:cs typeface="Corbel"/>
              <a:sym typeface="Corbel"/>
            </a:endParaRPr>
          </a:p>
          <a:p>
            <a:pPr marL="342900" lvl="0" indent="-329565" algn="l" rtl="0">
              <a:lnSpc>
                <a:spcPct val="115000"/>
              </a:lnSpc>
              <a:spcBef>
                <a:spcPts val="1400"/>
              </a:spcBef>
              <a:spcAft>
                <a:spcPts val="0"/>
              </a:spcAft>
              <a:buSzPts val="2400"/>
              <a:buChar char="•"/>
            </a:pPr>
            <a:r>
              <a:rPr lang="en-US" dirty="0">
                <a:latin typeface="Times New Roman"/>
                <a:ea typeface="Times New Roman"/>
                <a:cs typeface="Times New Roman"/>
                <a:sym typeface="Times New Roman"/>
              </a:rPr>
              <a:t>Most current systems do not directly utilize clinical trials or systematic reviews, instead relying on general scientific publications or user-generated content, which may not be reliable for accurate medical verification.</a:t>
            </a: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ctrTitle"/>
          </p:nvPr>
        </p:nvSpPr>
        <p:spPr>
          <a:xfrm>
            <a:off x="1424200" y="238901"/>
            <a:ext cx="9144000" cy="952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Proposed System</a:t>
            </a:r>
            <a:endParaRPr/>
          </a:p>
        </p:txBody>
      </p:sp>
      <p:sp>
        <p:nvSpPr>
          <p:cNvPr id="119" name="Google Shape;119;p5"/>
          <p:cNvSpPr txBox="1">
            <a:spLocks noGrp="1"/>
          </p:cNvSpPr>
          <p:nvPr>
            <p:ph type="subTitle" idx="1"/>
          </p:nvPr>
        </p:nvSpPr>
        <p:spPr>
          <a:xfrm>
            <a:off x="571500" y="975225"/>
            <a:ext cx="11049000" cy="5532000"/>
          </a:xfrm>
          <a:prstGeom prst="rect">
            <a:avLst/>
          </a:prstGeom>
          <a:noFill/>
          <a:ln>
            <a:noFill/>
          </a:ln>
        </p:spPr>
        <p:txBody>
          <a:bodyPr spcFirstLastPara="1" wrap="square" lIns="91425" tIns="45700" rIns="91425" bIns="45700" anchor="t" anchorCtr="0">
            <a:noAutofit/>
          </a:bodyPr>
          <a:lstStyle/>
          <a:p>
            <a:pPr marL="457185" lvl="0" indent="-342900" algn="l" rtl="0">
              <a:lnSpc>
                <a:spcPct val="115000"/>
              </a:lnSpc>
              <a:spcBef>
                <a:spcPts val="1200"/>
              </a:spcBef>
              <a:spcAft>
                <a:spcPts val="0"/>
              </a:spcAft>
              <a:buClrTx/>
              <a:buSzPct val="100000"/>
              <a:buFont typeface="Arial" panose="020B0604020202020204" pitchFamily="34" charset="0"/>
              <a:buChar char="•"/>
            </a:pPr>
            <a:endParaRPr lang="en-US" dirty="0">
              <a:latin typeface="Times New Roman"/>
              <a:ea typeface="Times New Roman"/>
              <a:cs typeface="Times New Roman"/>
              <a:sym typeface="Times New Roman"/>
            </a:endParaRPr>
          </a:p>
          <a:p>
            <a:pPr marL="457185" lvl="0" indent="-342900" algn="l" rtl="0">
              <a:lnSpc>
                <a:spcPct val="115000"/>
              </a:lnSpc>
              <a:spcBef>
                <a:spcPts val="1200"/>
              </a:spcBef>
              <a:spcAft>
                <a:spcPts val="0"/>
              </a:spcAft>
              <a:buClrTx/>
              <a:buSzPct val="100000"/>
              <a:buFont typeface="Arial" panose="020B0604020202020204" pitchFamily="34" charset="0"/>
              <a:buChar char="•"/>
            </a:pPr>
            <a:r>
              <a:rPr lang="en-US" dirty="0">
                <a:latin typeface="Times New Roman"/>
                <a:ea typeface="Times New Roman"/>
                <a:cs typeface="Times New Roman"/>
                <a:sym typeface="Times New Roman"/>
              </a:rPr>
              <a:t>Utilizes </a:t>
            </a:r>
            <a:r>
              <a:rPr lang="en-US" dirty="0" err="1">
                <a:latin typeface="Times New Roman"/>
                <a:ea typeface="Times New Roman"/>
                <a:cs typeface="Times New Roman"/>
                <a:sym typeface="Times New Roman"/>
              </a:rPr>
              <a:t>BioBERT</a:t>
            </a:r>
            <a:r>
              <a:rPr lang="en-US" dirty="0">
                <a:latin typeface="Times New Roman"/>
                <a:ea typeface="Times New Roman"/>
                <a:cs typeface="Times New Roman"/>
                <a:sym typeface="Times New Roman"/>
              </a:rPr>
              <a:t> for entity extraction and RAG (Retrieval-Augmented Generation) for retrieving and verifying medical claims against credible sources.</a:t>
            </a:r>
            <a:endParaRPr dirty="0">
              <a:latin typeface="Times New Roman"/>
              <a:ea typeface="Times New Roman"/>
              <a:cs typeface="Times New Roman"/>
              <a:sym typeface="Times New Roman"/>
            </a:endParaRPr>
          </a:p>
          <a:p>
            <a:pPr marL="457185" lvl="0" indent="-342900" algn="l" rtl="0">
              <a:lnSpc>
                <a:spcPct val="115000"/>
              </a:lnSpc>
              <a:spcBef>
                <a:spcPts val="1200"/>
              </a:spcBef>
              <a:spcAft>
                <a:spcPts val="0"/>
              </a:spcAft>
              <a:buClrTx/>
              <a:buSzPct val="100000"/>
              <a:buFont typeface="Arial" panose="020B0604020202020204" pitchFamily="34" charset="0"/>
              <a:buChar char="•"/>
            </a:pPr>
            <a:r>
              <a:rPr lang="en-US" dirty="0">
                <a:latin typeface="Times New Roman"/>
                <a:ea typeface="Times New Roman"/>
                <a:cs typeface="Times New Roman"/>
                <a:sym typeface="Times New Roman"/>
              </a:rPr>
              <a:t>Expands sources to include PubMed, WHO, and UMLS for comprehensive medical information retrieval, with user feedback incorporated to improve classification accuracy over time.</a:t>
            </a:r>
            <a:endParaRPr dirty="0">
              <a:latin typeface="Times New Roman"/>
              <a:ea typeface="Times New Roman"/>
              <a:cs typeface="Times New Roman"/>
              <a:sym typeface="Times New Roman"/>
            </a:endParaRPr>
          </a:p>
          <a:p>
            <a:pPr marL="457183" lvl="0" indent="-342900" algn="l" rtl="0">
              <a:lnSpc>
                <a:spcPct val="115000"/>
              </a:lnSpc>
              <a:spcBef>
                <a:spcPts val="1200"/>
              </a:spcBef>
              <a:spcAft>
                <a:spcPts val="0"/>
              </a:spcAft>
              <a:buClrTx/>
              <a:buSzPct val="100000"/>
              <a:buFont typeface="Arial" panose="020B0604020202020204" pitchFamily="34" charset="0"/>
              <a:buChar char="•"/>
            </a:pPr>
            <a:r>
              <a:rPr lang="en-US" dirty="0" err="1">
                <a:latin typeface="Times New Roman"/>
                <a:ea typeface="Times New Roman"/>
                <a:cs typeface="Times New Roman"/>
                <a:sym typeface="Times New Roman"/>
              </a:rPr>
              <a:t>BioBERT</a:t>
            </a:r>
            <a:r>
              <a:rPr lang="en-US" dirty="0">
                <a:latin typeface="Times New Roman"/>
                <a:ea typeface="Times New Roman"/>
                <a:cs typeface="Times New Roman"/>
                <a:sym typeface="Times New Roman"/>
              </a:rPr>
              <a:t> identifies key medical entities within user-submitted claims.</a:t>
            </a:r>
            <a:endParaRPr dirty="0">
              <a:latin typeface="Times New Roman"/>
              <a:ea typeface="Times New Roman"/>
              <a:cs typeface="Times New Roman"/>
              <a:sym typeface="Times New Roman"/>
            </a:endParaRPr>
          </a:p>
          <a:p>
            <a:pPr marL="457183" lvl="0" indent="-342900" algn="l" rtl="0">
              <a:lnSpc>
                <a:spcPct val="115000"/>
              </a:lnSpc>
              <a:spcBef>
                <a:spcPts val="0"/>
              </a:spcBef>
              <a:spcAft>
                <a:spcPts val="0"/>
              </a:spcAft>
              <a:buClrTx/>
              <a:buSzPct val="100000"/>
              <a:buFont typeface="Arial" panose="020B0604020202020204" pitchFamily="34" charset="0"/>
              <a:buChar char="•"/>
            </a:pPr>
            <a:r>
              <a:rPr lang="en-US" dirty="0">
                <a:latin typeface="Times New Roman"/>
                <a:ea typeface="Times New Roman"/>
                <a:cs typeface="Times New Roman"/>
                <a:sym typeface="Times New Roman"/>
              </a:rPr>
              <a:t>RAG retrieves relevant information from trusted databases and </a:t>
            </a:r>
            <a:r>
              <a:rPr lang="en-US" dirty="0" err="1">
                <a:latin typeface="Times New Roman"/>
                <a:ea typeface="Times New Roman"/>
                <a:cs typeface="Times New Roman"/>
                <a:sym typeface="Times New Roman"/>
              </a:rPr>
              <a:t>RoBERTa</a:t>
            </a:r>
            <a:r>
              <a:rPr lang="en-US" dirty="0">
                <a:latin typeface="Times New Roman"/>
                <a:ea typeface="Times New Roman"/>
                <a:cs typeface="Times New Roman"/>
                <a:sym typeface="Times New Roman"/>
              </a:rPr>
              <a:t> assesses the evidence to confirm or refute the claim.</a:t>
            </a:r>
            <a:endParaRPr dirty="0">
              <a:latin typeface="Times New Roman"/>
              <a:ea typeface="Times New Roman"/>
              <a:cs typeface="Times New Roman"/>
              <a:sym typeface="Times New Roman"/>
            </a:endParaRPr>
          </a:p>
          <a:p>
            <a:pPr marL="457183" lvl="0" indent="-342900" algn="l" rtl="0">
              <a:lnSpc>
                <a:spcPct val="115000"/>
              </a:lnSpc>
              <a:spcBef>
                <a:spcPts val="0"/>
              </a:spcBef>
              <a:spcAft>
                <a:spcPts val="0"/>
              </a:spcAft>
              <a:buClrTx/>
              <a:buSzPct val="100000"/>
              <a:buFont typeface="Arial" panose="020B0604020202020204" pitchFamily="34" charset="0"/>
              <a:buChar char="•"/>
            </a:pPr>
            <a:r>
              <a:rPr lang="en-US" dirty="0">
                <a:latin typeface="Times New Roman"/>
                <a:ea typeface="Times New Roman"/>
                <a:cs typeface="Times New Roman"/>
                <a:sym typeface="Times New Roman"/>
              </a:rPr>
              <a:t>The system classifies claims as Factual, False, or Inconclusive, and provides real-time results through a web interface.</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ctrTitle"/>
          </p:nvPr>
        </p:nvSpPr>
        <p:spPr>
          <a:xfrm>
            <a:off x="1452725" y="281676"/>
            <a:ext cx="9144000" cy="952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System Requirements</a:t>
            </a:r>
            <a:endParaRPr/>
          </a:p>
        </p:txBody>
      </p:sp>
      <p:sp>
        <p:nvSpPr>
          <p:cNvPr id="126" name="Google Shape;126;p6"/>
          <p:cNvSpPr txBox="1">
            <a:spLocks noGrp="1"/>
          </p:cNvSpPr>
          <p:nvPr>
            <p:ph type="subTitle" idx="1"/>
          </p:nvPr>
        </p:nvSpPr>
        <p:spPr>
          <a:xfrm>
            <a:off x="571500" y="1990079"/>
            <a:ext cx="5524500" cy="441480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1400"/>
              </a:spcBef>
              <a:spcAft>
                <a:spcPts val="0"/>
              </a:spcAft>
              <a:buNone/>
            </a:pPr>
            <a:r>
              <a:rPr lang="en-US" b="1" dirty="0">
                <a:latin typeface="Times New Roman"/>
                <a:ea typeface="Times New Roman"/>
                <a:cs typeface="Times New Roman"/>
                <a:sym typeface="Times New Roman"/>
              </a:rPr>
              <a:t>Hardware Requirements:</a:t>
            </a:r>
            <a:endParaRPr lang="en-IN" b="1" dirty="0">
              <a:latin typeface="Times New Roman"/>
              <a:ea typeface="Times New Roman"/>
              <a:cs typeface="Times New Roman"/>
              <a:sym typeface="Times New Roman"/>
            </a:endParaRPr>
          </a:p>
          <a:p>
            <a:pPr marL="431800" lvl="0" indent="-342900" algn="l" rtl="0">
              <a:lnSpc>
                <a:spcPct val="115000"/>
              </a:lnSpc>
              <a:spcBef>
                <a:spcPts val="1200"/>
              </a:spcBef>
              <a:spcAft>
                <a:spcPts val="0"/>
              </a:spcAft>
              <a:buSzPts val="2200"/>
              <a:buFont typeface="Arial" panose="020B0604020202020204" pitchFamily="34" charset="0"/>
              <a:buChar char="•"/>
            </a:pPr>
            <a:r>
              <a:rPr lang="en-IN" sz="2000" b="1" dirty="0">
                <a:latin typeface="Times New Roman"/>
                <a:ea typeface="Times New Roman"/>
                <a:cs typeface="Times New Roman"/>
                <a:sym typeface="Times New Roman"/>
              </a:rPr>
              <a:t>Processor</a:t>
            </a:r>
            <a:r>
              <a:rPr lang="en-IN" sz="2000" dirty="0">
                <a:latin typeface="Times New Roman"/>
                <a:ea typeface="Times New Roman"/>
                <a:cs typeface="Times New Roman"/>
                <a:sym typeface="Times New Roman"/>
              </a:rPr>
              <a:t>: Intel i5/i7 or </a:t>
            </a:r>
            <a:r>
              <a:rPr lang="en-IN" sz="2000" dirty="0" err="1">
                <a:latin typeface="Times New Roman"/>
                <a:ea typeface="Times New Roman"/>
                <a:cs typeface="Times New Roman"/>
                <a:sym typeface="Times New Roman"/>
              </a:rPr>
              <a:t>Ryzen</a:t>
            </a:r>
            <a:r>
              <a:rPr lang="en-IN" sz="2000" dirty="0">
                <a:latin typeface="Times New Roman"/>
                <a:ea typeface="Times New Roman"/>
                <a:cs typeface="Times New Roman"/>
                <a:sym typeface="Times New Roman"/>
              </a:rPr>
              <a:t> 5/7</a:t>
            </a:r>
          </a:p>
          <a:p>
            <a:pPr marL="431800" lvl="0" indent="-342900" algn="l" rtl="0">
              <a:lnSpc>
                <a:spcPct val="115000"/>
              </a:lnSpc>
              <a:spcBef>
                <a:spcPts val="1200"/>
              </a:spcBef>
              <a:spcAft>
                <a:spcPts val="0"/>
              </a:spcAft>
              <a:buSzPts val="2200"/>
              <a:buFont typeface="Arial" panose="020B0604020202020204" pitchFamily="34" charset="0"/>
              <a:buChar char="•"/>
            </a:pPr>
            <a:r>
              <a:rPr lang="en-US" sz="2000" b="1" dirty="0">
                <a:latin typeface="Times New Roman"/>
                <a:ea typeface="Times New Roman"/>
                <a:cs typeface="Times New Roman"/>
                <a:sym typeface="Times New Roman"/>
              </a:rPr>
              <a:t>RAM</a:t>
            </a:r>
            <a:r>
              <a:rPr lang="en-US" sz="2000" dirty="0">
                <a:latin typeface="Times New Roman"/>
                <a:ea typeface="Times New Roman"/>
                <a:cs typeface="Times New Roman"/>
                <a:sym typeface="Times New Roman"/>
              </a:rPr>
              <a:t>: Minimum </a:t>
            </a:r>
            <a:r>
              <a:rPr lang="en-US" sz="2000" b="1" dirty="0">
                <a:latin typeface="Times New Roman"/>
                <a:ea typeface="Times New Roman"/>
                <a:cs typeface="Times New Roman"/>
                <a:sym typeface="Times New Roman"/>
              </a:rPr>
              <a:t>8GB</a:t>
            </a:r>
            <a:r>
              <a:rPr lang="en-US" sz="2000" dirty="0">
                <a:latin typeface="Times New Roman"/>
                <a:ea typeface="Times New Roman"/>
                <a:cs typeface="Times New Roman"/>
                <a:sym typeface="Times New Roman"/>
              </a:rPr>
              <a:t> </a:t>
            </a:r>
          </a:p>
          <a:p>
            <a:pPr marL="431800" lvl="0" indent="-342900" algn="l" rtl="0">
              <a:lnSpc>
                <a:spcPct val="115000"/>
              </a:lnSpc>
              <a:spcBef>
                <a:spcPts val="1200"/>
              </a:spcBef>
              <a:spcAft>
                <a:spcPts val="0"/>
              </a:spcAft>
              <a:buSzPts val="2200"/>
              <a:buFont typeface="Arial" panose="020B0604020202020204" pitchFamily="34" charset="0"/>
              <a:buChar char="•"/>
            </a:pPr>
            <a:r>
              <a:rPr lang="en-US" sz="2000" b="1" dirty="0">
                <a:latin typeface="Times New Roman"/>
                <a:ea typeface="Times New Roman"/>
                <a:cs typeface="Times New Roman"/>
                <a:sym typeface="Times New Roman"/>
              </a:rPr>
              <a:t>Storage</a:t>
            </a:r>
            <a:r>
              <a:rPr lang="en-US" sz="2000" dirty="0">
                <a:latin typeface="Times New Roman"/>
                <a:ea typeface="Times New Roman"/>
                <a:cs typeface="Times New Roman"/>
                <a:sym typeface="Times New Roman"/>
              </a:rPr>
              <a:t>: At least </a:t>
            </a:r>
            <a:r>
              <a:rPr lang="en-US" sz="2000" b="1" dirty="0">
                <a:latin typeface="Times New Roman"/>
                <a:ea typeface="Times New Roman"/>
                <a:cs typeface="Times New Roman"/>
                <a:sym typeface="Times New Roman"/>
              </a:rPr>
              <a:t>100GB SSD</a:t>
            </a:r>
            <a:r>
              <a:rPr lang="en-US" sz="2000" dirty="0">
                <a:latin typeface="Times New Roman"/>
                <a:ea typeface="Times New Roman"/>
                <a:cs typeface="Times New Roman"/>
                <a:sym typeface="Times New Roman"/>
              </a:rPr>
              <a:t> </a:t>
            </a:r>
          </a:p>
          <a:p>
            <a:pPr marL="431800" lvl="0" indent="-342900" algn="l" rtl="0">
              <a:lnSpc>
                <a:spcPct val="115000"/>
              </a:lnSpc>
              <a:spcBef>
                <a:spcPts val="1200"/>
              </a:spcBef>
              <a:spcAft>
                <a:spcPts val="0"/>
              </a:spcAft>
              <a:buSzPts val="2200"/>
              <a:buFont typeface="Arial" panose="020B0604020202020204" pitchFamily="34" charset="0"/>
              <a:buChar char="•"/>
            </a:pPr>
            <a:r>
              <a:rPr lang="en-US" sz="2000" b="1" dirty="0">
                <a:latin typeface="Times New Roman"/>
                <a:ea typeface="Times New Roman"/>
                <a:cs typeface="Times New Roman"/>
                <a:sym typeface="Times New Roman"/>
              </a:rPr>
              <a:t>GPU</a:t>
            </a:r>
            <a:r>
              <a:rPr lang="en-US" sz="2000" dirty="0">
                <a:latin typeface="Times New Roman"/>
                <a:ea typeface="Times New Roman"/>
                <a:cs typeface="Times New Roman"/>
                <a:sym typeface="Times New Roman"/>
              </a:rPr>
              <a:t>: NVIDIA RTX 2060 or higher</a:t>
            </a:r>
            <a:endParaRPr sz="2000" dirty="0">
              <a:latin typeface="Times New Roman"/>
              <a:ea typeface="Times New Roman"/>
              <a:cs typeface="Times New Roman"/>
              <a:sym typeface="Times New Roman"/>
            </a:endParaRPr>
          </a:p>
          <a:p>
            <a:pPr marL="0" lvl="0" indent="0" algn="l" rtl="0">
              <a:lnSpc>
                <a:spcPct val="90000"/>
              </a:lnSpc>
              <a:spcBef>
                <a:spcPts val="1200"/>
              </a:spcBef>
              <a:spcAft>
                <a:spcPts val="0"/>
              </a:spcAft>
              <a:buNone/>
            </a:pPr>
            <a:endParaRPr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525DF51C-7519-4394-A014-E4C3106B982A}"/>
              </a:ext>
            </a:extLst>
          </p:cNvPr>
          <p:cNvSpPr txBox="1"/>
          <p:nvPr/>
        </p:nvSpPr>
        <p:spPr>
          <a:xfrm>
            <a:off x="6195060" y="1990079"/>
            <a:ext cx="5425440" cy="3666645"/>
          </a:xfrm>
          <a:prstGeom prst="rect">
            <a:avLst/>
          </a:prstGeom>
          <a:noFill/>
        </p:spPr>
        <p:txBody>
          <a:bodyPr wrap="square" rtlCol="0">
            <a:spAutoFit/>
          </a:bodyPr>
          <a:lstStyle/>
          <a:p>
            <a:pPr marL="457200" lvl="0" indent="0" algn="l" rtl="0">
              <a:lnSpc>
                <a:spcPct val="115000"/>
              </a:lnSpc>
              <a:spcBef>
                <a:spcPts val="1400"/>
              </a:spcBef>
              <a:spcAft>
                <a:spcPts val="0"/>
              </a:spcAft>
              <a:buNone/>
            </a:pPr>
            <a:r>
              <a:rPr lang="en-US" sz="2400" b="1" dirty="0">
                <a:latin typeface="Times New Roman"/>
                <a:ea typeface="Times New Roman"/>
                <a:cs typeface="Times New Roman"/>
                <a:sym typeface="Times New Roman"/>
              </a:rPr>
              <a:t>Software Requirements:</a:t>
            </a:r>
          </a:p>
          <a:p>
            <a:pPr marL="800100" lvl="0" indent="-342900" algn="l" rtl="0">
              <a:lnSpc>
                <a:spcPct val="115000"/>
              </a:lnSpc>
              <a:spcBef>
                <a:spcPts val="1400"/>
              </a:spcBef>
              <a:spcAft>
                <a:spcPts val="0"/>
              </a:spcAft>
              <a:buFont typeface="Arial" panose="020B0604020202020204" pitchFamily="34" charset="0"/>
              <a:buChar char="•"/>
            </a:pPr>
            <a:r>
              <a:rPr lang="en-US" sz="2000" b="1" dirty="0">
                <a:latin typeface="Times New Roman"/>
                <a:ea typeface="Times New Roman"/>
                <a:cs typeface="Times New Roman"/>
                <a:sym typeface="Times New Roman"/>
              </a:rPr>
              <a:t>Programming Language</a:t>
            </a:r>
            <a:r>
              <a:rPr lang="en-US" sz="2000" dirty="0">
                <a:latin typeface="Times New Roman"/>
                <a:ea typeface="Times New Roman"/>
                <a:cs typeface="Times New Roman"/>
                <a:sym typeface="Times New Roman"/>
              </a:rPr>
              <a:t>: Python 3.8+</a:t>
            </a:r>
          </a:p>
          <a:p>
            <a:pPr marL="800100" lvl="0" indent="-342900" algn="l" rtl="0">
              <a:lnSpc>
                <a:spcPct val="115000"/>
              </a:lnSpc>
              <a:spcBef>
                <a:spcPts val="1400"/>
              </a:spcBef>
              <a:spcAft>
                <a:spcPts val="0"/>
              </a:spcAft>
              <a:buFont typeface="Arial" panose="020B0604020202020204" pitchFamily="34" charset="0"/>
              <a:buChar char="•"/>
            </a:pPr>
            <a:r>
              <a:rPr lang="en-US" sz="2000" b="1" dirty="0">
                <a:latin typeface="Times New Roman"/>
                <a:ea typeface="Times New Roman"/>
                <a:cs typeface="Times New Roman"/>
                <a:sym typeface="Times New Roman"/>
              </a:rPr>
              <a:t>Libraries</a:t>
            </a:r>
            <a:r>
              <a:rPr lang="en-US" sz="2000" dirty="0">
                <a:latin typeface="Times New Roman"/>
                <a:ea typeface="Times New Roman"/>
                <a:cs typeface="Times New Roman"/>
                <a:sym typeface="Times New Roman"/>
              </a:rPr>
              <a:t>: TensorFlow, </a:t>
            </a:r>
            <a:r>
              <a:rPr lang="en-US" sz="2000" dirty="0" err="1">
                <a:latin typeface="Times New Roman"/>
                <a:ea typeface="Times New Roman"/>
                <a:cs typeface="Times New Roman"/>
                <a:sym typeface="Times New Roman"/>
              </a:rPr>
              <a:t>PyTorch</a:t>
            </a:r>
            <a:r>
              <a:rPr lang="en-US" sz="2000" dirty="0">
                <a:latin typeface="Times New Roman"/>
                <a:ea typeface="Times New Roman"/>
                <a:cs typeface="Times New Roman"/>
                <a:sym typeface="Times New Roman"/>
              </a:rPr>
              <a:t>, Hugging Face Transformers</a:t>
            </a:r>
          </a:p>
          <a:p>
            <a:pPr marL="800100" lvl="0" indent="-342900" algn="l" rtl="0">
              <a:lnSpc>
                <a:spcPct val="115000"/>
              </a:lnSpc>
              <a:spcBef>
                <a:spcPts val="1400"/>
              </a:spcBef>
              <a:spcAft>
                <a:spcPts val="0"/>
              </a:spcAft>
              <a:buFont typeface="Arial" panose="020B0604020202020204" pitchFamily="34" charset="0"/>
              <a:buChar char="•"/>
            </a:pPr>
            <a:r>
              <a:rPr lang="en-US" sz="2000" b="1" dirty="0">
                <a:latin typeface="Times New Roman"/>
                <a:ea typeface="Times New Roman"/>
                <a:cs typeface="Times New Roman"/>
                <a:sym typeface="Times New Roman"/>
              </a:rPr>
              <a:t>Database</a:t>
            </a:r>
            <a:r>
              <a:rPr lang="en-US" sz="2000" dirty="0">
                <a:latin typeface="Times New Roman"/>
                <a:ea typeface="Times New Roman"/>
                <a:cs typeface="Times New Roman"/>
                <a:sym typeface="Times New Roman"/>
              </a:rPr>
              <a:t>: PostgreSQL or MongoDB</a:t>
            </a:r>
          </a:p>
          <a:p>
            <a:pPr marL="800100" lvl="0" indent="-342900" algn="l" rtl="0">
              <a:lnSpc>
                <a:spcPct val="115000"/>
              </a:lnSpc>
              <a:spcBef>
                <a:spcPts val="1400"/>
              </a:spcBef>
              <a:spcAft>
                <a:spcPts val="0"/>
              </a:spcAft>
              <a:buFont typeface="Arial" panose="020B0604020202020204" pitchFamily="34" charset="0"/>
              <a:buChar char="•"/>
            </a:pPr>
            <a:r>
              <a:rPr lang="en-US" sz="2000" b="1" dirty="0">
                <a:latin typeface="Times New Roman"/>
                <a:ea typeface="Times New Roman"/>
                <a:cs typeface="Times New Roman"/>
                <a:sym typeface="Times New Roman"/>
              </a:rPr>
              <a:t>Cloud Services</a:t>
            </a:r>
            <a:r>
              <a:rPr lang="en-US" sz="2000" dirty="0">
                <a:latin typeface="Times New Roman"/>
                <a:ea typeface="Times New Roman"/>
                <a:cs typeface="Times New Roman"/>
                <a:sym typeface="Times New Roman"/>
              </a:rPr>
              <a:t>: AWS/GCP for scalable deployment</a:t>
            </a:r>
          </a:p>
          <a:p>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ctrTitle"/>
          </p:nvPr>
        </p:nvSpPr>
        <p:spPr>
          <a:xfrm>
            <a:off x="1524000" y="609601"/>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System Architecture</a:t>
            </a:r>
            <a:endParaRPr/>
          </a:p>
        </p:txBody>
      </p:sp>
      <p:pic>
        <p:nvPicPr>
          <p:cNvPr id="3" name="Picture 2">
            <a:extLst>
              <a:ext uri="{FF2B5EF4-FFF2-40B4-BE49-F238E27FC236}">
                <a16:creationId xmlns:a16="http://schemas.microsoft.com/office/drawing/2014/main" id="{3B0AE1F1-3BE6-491B-BC50-8BF40ABF9012}"/>
              </a:ext>
            </a:extLst>
          </p:cNvPr>
          <p:cNvPicPr>
            <a:picLocks noChangeAspect="1"/>
          </p:cNvPicPr>
          <p:nvPr/>
        </p:nvPicPr>
        <p:blipFill>
          <a:blip r:embed="rId3"/>
          <a:stretch>
            <a:fillRect/>
          </a:stretch>
        </p:blipFill>
        <p:spPr>
          <a:xfrm>
            <a:off x="1443037" y="1653540"/>
            <a:ext cx="9305925" cy="5067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ctrTitle"/>
          </p:nvPr>
        </p:nvSpPr>
        <p:spPr>
          <a:xfrm>
            <a:off x="1524000" y="609601"/>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List of Modules</a:t>
            </a:r>
            <a:endParaRPr dirty="0"/>
          </a:p>
        </p:txBody>
      </p:sp>
      <p:sp>
        <p:nvSpPr>
          <p:cNvPr id="3" name="Subtitle 2">
            <a:extLst>
              <a:ext uri="{FF2B5EF4-FFF2-40B4-BE49-F238E27FC236}">
                <a16:creationId xmlns:a16="http://schemas.microsoft.com/office/drawing/2014/main" id="{7ABD7EF8-69DA-46BF-AD0C-2E29EE9251E4}"/>
              </a:ext>
            </a:extLst>
          </p:cNvPr>
          <p:cNvSpPr>
            <a:spLocks noGrp="1" noChangeArrowheads="1"/>
          </p:cNvSpPr>
          <p:nvPr>
            <p:ph type="subTitle" idx="1"/>
          </p:nvPr>
        </p:nvSpPr>
        <p:spPr bwMode="auto">
          <a:xfrm>
            <a:off x="803910" y="2202527"/>
            <a:ext cx="1058418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 Processing Module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Medical Entity Extraction Module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Evidence Retrieval Module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Claim </a:t>
            </a:r>
            <a:r>
              <a:rPr lang="en-US" altLang="en-US" dirty="0">
                <a:solidFill>
                  <a:schemeClr val="tx1"/>
                </a:solidFill>
                <a:latin typeface="Times New Roman" panose="02020603050405020304" pitchFamily="18" charset="0"/>
                <a:cs typeface="Times New Roman" panose="02020603050405020304" pitchFamily="18" charset="0"/>
              </a:rPr>
              <a:t>Verificatio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Module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Contextual Explanation Module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Module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ctrTitle"/>
          </p:nvPr>
        </p:nvSpPr>
        <p:spPr>
          <a:xfrm>
            <a:off x="1524000" y="609601"/>
            <a:ext cx="9144000" cy="9524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Algorithm</a:t>
            </a:r>
            <a:endParaRPr dirty="0"/>
          </a:p>
        </p:txBody>
      </p:sp>
      <p:sp>
        <p:nvSpPr>
          <p:cNvPr id="147" name="Google Shape;147;p9"/>
          <p:cNvSpPr txBox="1">
            <a:spLocks noGrp="1"/>
          </p:cNvSpPr>
          <p:nvPr>
            <p:ph type="subTitle" idx="1"/>
          </p:nvPr>
        </p:nvSpPr>
        <p:spPr>
          <a:xfrm>
            <a:off x="571500" y="1833472"/>
            <a:ext cx="11049001" cy="44149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200"/>
              </a:spcBef>
              <a:spcAft>
                <a:spcPts val="0"/>
              </a:spcAft>
              <a:buNone/>
            </a:pPr>
            <a:endParaRPr lang="en-US" dirty="0">
              <a:latin typeface="Times New Roman"/>
              <a:ea typeface="Times New Roman"/>
              <a:cs typeface="Times New Roman"/>
              <a:sym typeface="Times New Roman"/>
            </a:endParaRPr>
          </a:p>
          <a:p>
            <a:pPr marL="342900" lvl="0" indent="-342900" algn="l" rtl="0">
              <a:lnSpc>
                <a:spcPct val="90000"/>
              </a:lnSpc>
              <a:spcBef>
                <a:spcPts val="1200"/>
              </a:spcBef>
              <a:spcAft>
                <a:spcPts val="0"/>
              </a:spcAft>
              <a:buFont typeface="Arial" panose="020B0604020202020204" pitchFamily="34" charset="0"/>
              <a:buChar char="•"/>
            </a:pPr>
            <a:r>
              <a:rPr lang="en-US" b="1" dirty="0" err="1">
                <a:latin typeface="Times New Roman"/>
                <a:ea typeface="Times New Roman"/>
                <a:cs typeface="Times New Roman"/>
                <a:sym typeface="Times New Roman"/>
              </a:rPr>
              <a:t>BioBERT</a:t>
            </a:r>
            <a:r>
              <a:rPr lang="en-US" b="1" dirty="0">
                <a:latin typeface="Times New Roman"/>
                <a:ea typeface="Times New Roman"/>
                <a:cs typeface="Times New Roman"/>
                <a:sym typeface="Times New Roman"/>
              </a:rPr>
              <a:t>:</a:t>
            </a:r>
            <a:r>
              <a:rPr lang="en-US" dirty="0">
                <a:latin typeface="Times New Roman"/>
                <a:ea typeface="Times New Roman"/>
                <a:cs typeface="Times New Roman"/>
                <a:sym typeface="Times New Roman"/>
              </a:rPr>
              <a:t> Input Processing and Medical Entity Extraction  </a:t>
            </a:r>
          </a:p>
          <a:p>
            <a:pPr marL="342900" lvl="0" indent="-342900" algn="l" rtl="0">
              <a:lnSpc>
                <a:spcPct val="90000"/>
              </a:lnSpc>
              <a:spcBef>
                <a:spcPts val="1200"/>
              </a:spcBef>
              <a:spcAft>
                <a:spcPts val="0"/>
              </a:spcAft>
              <a:buFont typeface="Arial" panose="020B0604020202020204" pitchFamily="34" charset="0"/>
              <a:buChar char="•"/>
            </a:pPr>
            <a:r>
              <a:rPr lang="en-US" b="1" dirty="0">
                <a:latin typeface="Times New Roman"/>
                <a:ea typeface="Times New Roman"/>
                <a:cs typeface="Times New Roman"/>
                <a:sym typeface="Times New Roman"/>
              </a:rPr>
              <a:t>RAG Model:</a:t>
            </a:r>
            <a:r>
              <a:rPr lang="en-US" dirty="0">
                <a:latin typeface="Times New Roman"/>
                <a:ea typeface="Times New Roman"/>
                <a:cs typeface="Times New Roman"/>
                <a:sym typeface="Times New Roman"/>
              </a:rPr>
              <a:t> Evidence Retrieval</a:t>
            </a:r>
          </a:p>
          <a:p>
            <a:pPr marL="342900" lvl="0" indent="-342900" algn="l" rtl="0">
              <a:lnSpc>
                <a:spcPct val="90000"/>
              </a:lnSpc>
              <a:spcBef>
                <a:spcPts val="1200"/>
              </a:spcBef>
              <a:spcAft>
                <a:spcPts val="0"/>
              </a:spcAft>
              <a:buFont typeface="Arial" panose="020B0604020202020204" pitchFamily="34" charset="0"/>
              <a:buChar char="•"/>
            </a:pPr>
            <a:r>
              <a:rPr lang="en-US" b="1" dirty="0" err="1">
                <a:latin typeface="Times New Roman"/>
                <a:ea typeface="Times New Roman"/>
                <a:cs typeface="Times New Roman"/>
                <a:sym typeface="Times New Roman"/>
              </a:rPr>
              <a:t>RoBERTa</a:t>
            </a:r>
            <a:r>
              <a:rPr lang="en-US" b="1" dirty="0">
                <a:latin typeface="Times New Roman"/>
                <a:ea typeface="Times New Roman"/>
                <a:cs typeface="Times New Roman"/>
                <a:sym typeface="Times New Roman"/>
              </a:rPr>
              <a:t>:</a:t>
            </a:r>
            <a:r>
              <a:rPr lang="en-US" dirty="0">
                <a:latin typeface="Times New Roman"/>
                <a:ea typeface="Times New Roman"/>
                <a:cs typeface="Times New Roman"/>
                <a:sym typeface="Times New Roman"/>
              </a:rPr>
              <a:t> Claim Verification and Classification </a:t>
            </a:r>
          </a:p>
          <a:p>
            <a:pPr marL="342900" lvl="0" indent="-342900" algn="l" rtl="0">
              <a:lnSpc>
                <a:spcPct val="90000"/>
              </a:lnSpc>
              <a:spcBef>
                <a:spcPts val="1200"/>
              </a:spcBef>
              <a:spcAft>
                <a:spcPts val="0"/>
              </a:spcAft>
              <a:buFont typeface="Arial" panose="020B0604020202020204" pitchFamily="34" charset="0"/>
              <a:buChar char="•"/>
            </a:pPr>
            <a:r>
              <a:rPr lang="en-US" b="1" dirty="0">
                <a:latin typeface="Times New Roman"/>
                <a:ea typeface="Times New Roman"/>
                <a:cs typeface="Times New Roman"/>
                <a:sym typeface="Times New Roman"/>
              </a:rPr>
              <a:t>LLM:</a:t>
            </a:r>
            <a:r>
              <a:rPr lang="en-US" dirty="0">
                <a:latin typeface="Times New Roman"/>
                <a:ea typeface="Times New Roman"/>
                <a:cs typeface="Times New Roman"/>
                <a:sym typeface="Times New Roman"/>
              </a:rPr>
              <a:t> Contextual Explanation</a:t>
            </a:r>
          </a:p>
          <a:p>
            <a:pPr marL="342900" lvl="0" indent="-342900" algn="l" rtl="0">
              <a:lnSpc>
                <a:spcPct val="90000"/>
              </a:lnSpc>
              <a:spcBef>
                <a:spcPts val="1200"/>
              </a:spcBef>
              <a:spcAft>
                <a:spcPts val="0"/>
              </a:spcAft>
              <a:buFont typeface="Arial" panose="020B0604020202020204" pitchFamily="34" charset="0"/>
              <a:buChar char="•"/>
            </a:pPr>
            <a:r>
              <a:rPr lang="en-US" b="1" dirty="0">
                <a:latin typeface="Times New Roman"/>
                <a:ea typeface="Times New Roman"/>
                <a:cs typeface="Times New Roman"/>
                <a:sym typeface="Times New Roman"/>
              </a:rPr>
              <a:t>Frontend Module:</a:t>
            </a:r>
            <a:r>
              <a:rPr lang="en-US" dirty="0">
                <a:latin typeface="Times New Roman"/>
                <a:ea typeface="Times New Roman"/>
                <a:cs typeface="Times New Roman"/>
                <a:sym typeface="Times New Roman"/>
              </a:rPr>
              <a:t> User Interface and Output Generation  </a:t>
            </a:r>
          </a:p>
          <a:p>
            <a:pPr marL="0" lvl="0" indent="0" algn="l" rtl="0">
              <a:lnSpc>
                <a:spcPct val="90000"/>
              </a:lnSpc>
              <a:spcBef>
                <a:spcPts val="1200"/>
              </a:spcBef>
              <a:spcAft>
                <a:spcPts val="0"/>
              </a:spcAft>
              <a:buNone/>
            </a:pPr>
            <a:endParaRPr lang="en-US"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1133</Words>
  <Application>Microsoft Office PowerPoint</Application>
  <PresentationFormat>Widescreen</PresentationFormat>
  <Paragraphs>154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Corbel</vt:lpstr>
      <vt:lpstr>Play</vt:lpstr>
      <vt:lpstr>Arial</vt:lpstr>
      <vt:lpstr>Times New Roman</vt:lpstr>
      <vt:lpstr>Office Theme</vt:lpstr>
      <vt:lpstr>Fact Checking Health Claims Using Transformers and RAG Techniques</vt:lpstr>
      <vt:lpstr>Abstract</vt:lpstr>
      <vt:lpstr>Literary Survey</vt:lpstr>
      <vt:lpstr>Existing System</vt:lpstr>
      <vt:lpstr>Proposed System</vt:lpstr>
      <vt:lpstr>System Requirements</vt:lpstr>
      <vt:lpstr>System Architecture</vt:lpstr>
      <vt:lpstr>List of Modules</vt:lpstr>
      <vt:lpstr>Algorithm</vt:lpstr>
      <vt:lpstr>Workflow Diagram</vt:lpstr>
      <vt:lpstr>Use-case Diagram</vt:lpstr>
      <vt:lpstr>Class Diagram</vt:lpstr>
      <vt:lpstr>Activity Diagram</vt:lpstr>
      <vt:lpstr>Sequence Diagram</vt:lpstr>
      <vt:lpstr>Entity Relationship Diagram</vt:lpstr>
      <vt:lpstr>Collaboration Diagram</vt:lpstr>
      <vt:lpstr>Advantages</vt:lpstr>
      <vt:lpstr>Future Enhancements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Fact-Checking Health Claims Using Transformers and RAG Techniques</dc:title>
  <dc:creator>Maximus R</dc:creator>
  <cp:lastModifiedBy>Balamurugan K</cp:lastModifiedBy>
  <cp:revision>22</cp:revision>
  <dcterms:created xsi:type="dcterms:W3CDTF">2024-10-16T09:20:27Z</dcterms:created>
  <dcterms:modified xsi:type="dcterms:W3CDTF">2025-03-15T10:52:04Z</dcterms:modified>
</cp:coreProperties>
</file>