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embeddedFontLst>
    <p:embeddedFont>
      <p:font typeface="Corbel" panose="020B0503020204020204" pitchFamily="34" charset="0"/>
      <p:regular r:id="rId24"/>
      <p:bold r:id="rId25"/>
      <p:italic r:id="rId26"/>
      <p:boldItalic r:id="rId27"/>
    </p:embeddedFont>
    <p:embeddedFont>
      <p:font typeface="Play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936">
          <p15:clr>
            <a:srgbClr val="A4A3A4"/>
          </p15:clr>
        </p15:guide>
        <p15:guide id="4" pos="360">
          <p15:clr>
            <a:srgbClr val="A4A3A4"/>
          </p15:clr>
        </p15:guide>
        <p15:guide id="5" orient="horz" pos="384">
          <p15:clr>
            <a:srgbClr val="A4A3A4"/>
          </p15:clr>
        </p15:guide>
        <p15:guide id="6" pos="7320">
          <p15:clr>
            <a:srgbClr val="A4A3A4"/>
          </p15:clr>
        </p15:guide>
        <p15:guide id="7" orient="horz" pos="984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4oktNxnE6wnhbeRlkjimXceK/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A06DCE-4EFB-4454-936C-D7DF621B3D80}">
  <a:tblStyle styleId="{8CA06DCE-4EFB-4454-936C-D7DF621B3D80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ptos"/>
          <a:ea typeface="Aptos"/>
          <a:cs typeface="Aptos"/>
        </a:font>
        <a:schemeClr val="dk1"/>
      </a:tcTxStyle>
      <a:tcStyle>
        <a:tcBdr/>
      </a:tcStyle>
    </a:seCell>
    <a:swCell>
      <a:tcTxStyle b="on" i="off">
        <a:font>
          <a:latin typeface="Aptos"/>
          <a:ea typeface="Aptos"/>
          <a:cs typeface="Aptos"/>
        </a:font>
        <a:schemeClr val="dk1"/>
      </a:tcTxStyle>
      <a:tcStyle>
        <a:tcBdr/>
      </a:tcStyle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>
        <p:guide orient="horz" pos="2160"/>
        <p:guide pos="3840"/>
        <p:guide orient="horz" pos="3936"/>
        <p:guide pos="360"/>
        <p:guide orient="horz" pos="384"/>
        <p:guide pos="7320"/>
        <p:guide orient="horz" pos="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609600"/>
            <a:ext cx="9144000" cy="28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Fact-Checking Health Claims Using Transformers and RAG Techniques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571499" y="3429000"/>
            <a:ext cx="5524501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Batch No: 22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Balamurugan K (211521243030)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Dinesh S (211521243049)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Lakshmikanth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R (211521243095)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095999" y="3429000"/>
            <a:ext cx="5524501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Name &amp; Degree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Designation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&amp; Technology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Panimalar Institute Of Technology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ctrTitle"/>
          </p:nvPr>
        </p:nvSpPr>
        <p:spPr>
          <a:xfrm>
            <a:off x="1422400" y="152401"/>
            <a:ext cx="9144000" cy="95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Workflow Diagram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7C859-9E7E-4630-BD81-0667E5037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1480821"/>
            <a:ext cx="10760121" cy="51536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ctrTitle"/>
          </p:nvPr>
        </p:nvSpPr>
        <p:spPr>
          <a:xfrm>
            <a:off x="1524000" y="111761"/>
            <a:ext cx="9144000" cy="95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Use-case Diagram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6ACF0-C64B-4D88-B53E-160BC6A6C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" y="1064260"/>
            <a:ext cx="10637520" cy="54584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1524000" y="467361"/>
            <a:ext cx="9144000" cy="95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7A47E-065D-4C3B-A659-5A091D0B4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07430-D60B-4B7B-A1C7-E85F71806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39" y="1725645"/>
            <a:ext cx="10717121" cy="40772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>
            <a:spLocks noGrp="1"/>
          </p:cNvSpPr>
          <p:nvPr>
            <p:ph type="ctrTitle"/>
          </p:nvPr>
        </p:nvSpPr>
        <p:spPr>
          <a:xfrm>
            <a:off x="1524000" y="121921"/>
            <a:ext cx="9144000" cy="95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Activity Diagram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A1737-BF1E-4236-BD3D-41D0930FB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885" y="1188570"/>
            <a:ext cx="5192229" cy="56694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ctrTitle"/>
          </p:nvPr>
        </p:nvSpPr>
        <p:spPr>
          <a:xfrm>
            <a:off x="1524000" y="81599"/>
            <a:ext cx="9144000" cy="95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Sequence Diagram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146B9-756D-4252-9D6C-6057939F4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573" y="1034098"/>
            <a:ext cx="6404853" cy="55597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Entity Relationship Diagram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46612B-47F2-4890-B355-9E0461949545}"/>
              </a:ext>
            </a:extLst>
          </p:cNvPr>
          <p:cNvSpPr/>
          <p:nvPr/>
        </p:nvSpPr>
        <p:spPr>
          <a:xfrm>
            <a:off x="934720" y="2212136"/>
            <a:ext cx="2280920" cy="1051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6A477E-EAA1-4858-9ABA-515F1CA99B2C}"/>
              </a:ext>
            </a:extLst>
          </p:cNvPr>
          <p:cNvSpPr/>
          <p:nvPr/>
        </p:nvSpPr>
        <p:spPr>
          <a:xfrm>
            <a:off x="8493760" y="2188516"/>
            <a:ext cx="2377440" cy="1051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Claim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585461-7D64-4751-A66B-ADC7A657597E}"/>
              </a:ext>
            </a:extLst>
          </p:cNvPr>
          <p:cNvSpPr/>
          <p:nvPr/>
        </p:nvSpPr>
        <p:spPr>
          <a:xfrm>
            <a:off x="8493760" y="4645864"/>
            <a:ext cx="2377440" cy="1051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Source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57B7A-E48C-48BB-9B0D-93B9CBD45168}"/>
              </a:ext>
            </a:extLst>
          </p:cNvPr>
          <p:cNvSpPr/>
          <p:nvPr/>
        </p:nvSpPr>
        <p:spPr>
          <a:xfrm>
            <a:off x="934720" y="4645864"/>
            <a:ext cx="2280920" cy="1051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Evidence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692D3A-C704-4210-9548-79AC9E514BEA}"/>
              </a:ext>
            </a:extLst>
          </p:cNvPr>
          <p:cNvCxnSpPr/>
          <p:nvPr/>
        </p:nvCxnSpPr>
        <p:spPr>
          <a:xfrm>
            <a:off x="3215640" y="2714092"/>
            <a:ext cx="527812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B7C8F3-7927-4D97-831E-A92579A86412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2075180" y="3263288"/>
            <a:ext cx="0" cy="138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CECBFF-8763-4F05-A7E0-6052C2CBDD3D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3215640" y="5171440"/>
            <a:ext cx="5278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AF9B5A-90B0-43B1-AF8D-BEF403FD94A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682480" y="3239668"/>
            <a:ext cx="0" cy="140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ctrTitle"/>
          </p:nvPr>
        </p:nvSpPr>
        <p:spPr>
          <a:xfrm>
            <a:off x="1432560" y="324113"/>
            <a:ext cx="9144000" cy="95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Collaboration Diagram</a:t>
            </a:r>
            <a:endParaRPr dirty="0"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571500" y="1833472"/>
            <a:ext cx="11049001" cy="441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BB2A80-AFBB-48B1-BC3A-B5B58182A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78" y="1547984"/>
            <a:ext cx="11620501" cy="49859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1"/>
          </p:nvPr>
        </p:nvSpPr>
        <p:spPr>
          <a:xfrm>
            <a:off x="571500" y="1833472"/>
            <a:ext cx="11049001" cy="441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Automation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Reduces manual effort in fact-checking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High Accuracy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Uses domain-specific NLP models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Scalability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Can verify multiple claims simultaneously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Evidence-Based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Retrieves real-time data from trusted sources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User-Friendly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Provides clear classifications with sources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Future Enhancements</a:t>
            </a:r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1"/>
          </p:nvPr>
        </p:nvSpPr>
        <p:spPr>
          <a:xfrm>
            <a:off x="571500" y="1833472"/>
            <a:ext cx="11049001" cy="441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Multilingual Support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Expand to non-English medical claims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Integration with Health Apps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API support for mobile health applications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Voice-Based Queries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Enable fact-checking via speech input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Blockchain for Data Integrity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Secure and transparent medical data verification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1"/>
          </p:nvPr>
        </p:nvSpPr>
        <p:spPr>
          <a:xfrm>
            <a:off x="571500" y="1833472"/>
            <a:ext cx="11049001" cy="441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Developed an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AI-powered medical fact-checking system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Integrated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BioBERT, RAG, and LLM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for high-accuracy verification.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Real-time, scalable, and evidence-based approach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to tackle misinformation.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Future improvements include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multilingual expansion, mobile support, and blockchain security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386150" y="1828799"/>
            <a:ext cx="110490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Develop an AI-based system using Transformers and Retrieval-Augmented Generation (RAG) to verify the accuracy of medical claims from user-provided text inputs.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system extracts medical entities from the input text using NLP techniques and queries trusted databases like PubMed, WHO, and UMLS to retrieve relevant information for fact-checking.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categorizes the claims as "Factual," "False," or "Insufficient Evidence," providing users with real-time verification based on evidence-backed sources.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solution aims to reduce the spread of medical misinformation, enhancing the reliability of health-related content on digital platforms.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ctrTitle"/>
          </p:nvPr>
        </p:nvSpPr>
        <p:spPr>
          <a:xfrm>
            <a:off x="1524000" y="538326"/>
            <a:ext cx="91440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571500" y="1833472"/>
            <a:ext cx="11049001" cy="441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Key Papers &amp; Sources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BioBERT: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Lee et al., 2020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RAG Model: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Lewis et al., 2021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Medical Datasets: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PubMed, WHO, UMLS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Transformer NLP: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Vaswani et al., 2017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>
            <a:spLocks noGrp="1"/>
          </p:cNvSpPr>
          <p:nvPr>
            <p:ph type="ctrTitle"/>
          </p:nvPr>
        </p:nvSpPr>
        <p:spPr>
          <a:xfrm>
            <a:off x="1524000" y="2952750"/>
            <a:ext cx="9144000" cy="95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Literary Survey</a:t>
            </a:r>
            <a:endParaRPr dirty="0"/>
          </a:p>
        </p:txBody>
      </p:sp>
      <p:graphicFrame>
        <p:nvGraphicFramePr>
          <p:cNvPr id="105" name="Google Shape;105;p3"/>
          <p:cNvGraphicFramePr/>
          <p:nvPr>
            <p:extLst>
              <p:ext uri="{D42A27DB-BD31-4B8C-83A1-F6EECF244321}">
                <p14:modId xmlns:p14="http://schemas.microsoft.com/office/powerpoint/2010/main" val="2377837371"/>
              </p:ext>
            </p:extLst>
          </p:nvPr>
        </p:nvGraphicFramePr>
        <p:xfrm>
          <a:off x="571500" y="952500"/>
          <a:ext cx="11049000" cy="5754555"/>
        </p:xfrm>
        <a:graphic>
          <a:graphicData uri="http://schemas.openxmlformats.org/drawingml/2006/table">
            <a:tbl>
              <a:tblPr firstRow="1" bandRow="1">
                <a:noFill/>
                <a:tableStyleId>{8CA06DCE-4EFB-4454-936C-D7DF621B3D80}</a:tableStyleId>
              </a:tblPr>
              <a:tblGrid>
                <a:gridCol w="184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6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 No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Merits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Demerits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HealthFC: A Benchmark Dataset for Medical Fact-Checking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M. Kotonya, F. Toni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a labeled dataset for medical misinformation detection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coverage of diseases and treatments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PubHealth: A Dataset for Evidence-Based Fact-Checking in Healthcare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W. Zhong, M. Enayet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Includes detailed evidence for health-related claims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high-quality training data for accuracy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Transformer-based NLP Models for Health Misinformation Detection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A. Gupta, R. Sharma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Improves classification of misinformation over traditional ML models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Struggles with complex claims needing external evidence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Integration of BioBERT and Knowledge Graphs for Fact-Checking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K. Wang, L. Chen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Improves interpretability and reasoning in fact-checking models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extensive knowledge base updates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Proposed System: Fact-Checking Medical Claims Using BioBERT + RAG + LLM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Dinesh S, Bala Murugan K, Lakshmi Kanth 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Combines entity extraction, evidence retrieval, and contextual explanations for accurate verification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cloud-based infrastructure for scalability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subTitle" idx="1"/>
          </p:nvPr>
        </p:nvSpPr>
        <p:spPr>
          <a:xfrm>
            <a:off x="571500" y="1833472"/>
            <a:ext cx="11049001" cy="39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29565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Health claims are traditionally verified manually by medical professionals using research papers and clinical trials, making the process slow and resource-intensive.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342900" lvl="0" indent="-329565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Some automated tools use general NLP models like BERT, which are not specifically trained for medical contexts, leading to reduced accuracy in understanding complex medical terminology.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342900" lvl="0" indent="-329565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Most current systems do not directly utilize clinical trials or systematic reviews, instead relying on general scientific publications or user-generated content, which may not be reliable for accurate medical verification.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1424200" y="238901"/>
            <a:ext cx="91440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1"/>
          </p:nvPr>
        </p:nvSpPr>
        <p:spPr>
          <a:xfrm>
            <a:off x="571500" y="975225"/>
            <a:ext cx="11049000" cy="5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68"/>
              <a:buFont typeface="Arial"/>
              <a:buNone/>
            </a:pPr>
            <a:r>
              <a:rPr lang="en-US" sz="1700" b="1" dirty="0">
                <a:latin typeface="Times New Roman"/>
                <a:ea typeface="Times New Roman"/>
                <a:cs typeface="Times New Roman"/>
                <a:sym typeface="Times New Roman"/>
              </a:rPr>
              <a:t>Deep Learning Models</a:t>
            </a:r>
            <a:endParaRPr sz="1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1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0ACEC"/>
              </a:buClr>
              <a:buSzPts val="1800"/>
              <a:buFont typeface="Times New Roman"/>
              <a:buChar char="●"/>
            </a:pP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Utilizes </a:t>
            </a:r>
            <a:r>
              <a:rPr lang="en-US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BioBERT</a:t>
            </a: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 for entity extraction and RAG (Retrieval-Augmented Generation) for retrieving and verifying medical claims against credible sources.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68"/>
              <a:buFont typeface="Arial"/>
              <a:buNone/>
            </a:pPr>
            <a:r>
              <a:rPr lang="en-US" sz="1700" b="1" dirty="0">
                <a:latin typeface="Times New Roman"/>
                <a:ea typeface="Times New Roman"/>
                <a:cs typeface="Times New Roman"/>
                <a:sym typeface="Times New Roman"/>
              </a:rPr>
              <a:t>Data Integration</a:t>
            </a:r>
            <a:endParaRPr sz="1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1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0ACEC"/>
              </a:buClr>
              <a:buSzPts val="1800"/>
              <a:buFont typeface="Times New Roman"/>
              <a:buChar char="●"/>
            </a:pP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Expands sources to include PubMed, WHO, and UMLS for comprehensive medical information retrieval, with user feedback incorporated to improve classification accuracy over time.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68"/>
              <a:buFont typeface="Arial"/>
              <a:buNone/>
            </a:pPr>
            <a:r>
              <a:rPr lang="en-US" sz="1700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1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1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0ACEC"/>
              </a:buClr>
              <a:buSzPts val="1800"/>
              <a:buFont typeface="Times New Roman"/>
              <a:buChar char="●"/>
            </a:pPr>
            <a:r>
              <a:rPr lang="en-US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BioBERT</a:t>
            </a: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 identifies key medical entities within user-submitted claims.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1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ACEC"/>
              </a:buClr>
              <a:buSzPts val="1800"/>
              <a:buFont typeface="Times New Roman"/>
              <a:buChar char="●"/>
            </a:pP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RAG retrieves relevant information from trusted databases and assesses the evidence to confirm or refute the claim.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1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ACEC"/>
              </a:buClr>
              <a:buSzPts val="1800"/>
              <a:buFont typeface="Times New Roman"/>
              <a:buChar char="●"/>
            </a:pP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The system classifies claims as Factual, False, or Inconclusive, and provides real-time results through a web interface.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68"/>
              <a:buFont typeface="Arial"/>
              <a:buNone/>
            </a:pPr>
            <a:r>
              <a:rPr lang="en-US" sz="1700" b="1" dirty="0">
                <a:latin typeface="Times New Roman"/>
                <a:ea typeface="Times New Roman"/>
                <a:cs typeface="Times New Roman"/>
                <a:sym typeface="Times New Roman"/>
              </a:rPr>
              <a:t>Advantage</a:t>
            </a:r>
            <a:endParaRPr sz="1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1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0ACEC"/>
              </a:buClr>
              <a:buSzPts val="1800"/>
              <a:buFont typeface="Times New Roman"/>
              <a:buChar char="●"/>
            </a:pP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Enhanced verification accuracy through </a:t>
            </a:r>
            <a:r>
              <a:rPr lang="en-US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BioBERT</a:t>
            </a: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 and RAG, real-time processing, and ongoing improvement with user feedback.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ctrTitle"/>
          </p:nvPr>
        </p:nvSpPr>
        <p:spPr>
          <a:xfrm>
            <a:off x="1452725" y="281676"/>
            <a:ext cx="91440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  <a:endParaRPr/>
          </a:p>
        </p:txBody>
      </p:sp>
      <p:sp>
        <p:nvSpPr>
          <p:cNvPr id="126" name="Google Shape;126;p6"/>
          <p:cNvSpPr txBox="1">
            <a:spLocks noGrp="1"/>
          </p:cNvSpPr>
          <p:nvPr>
            <p:ph type="subTitle" idx="1"/>
          </p:nvPr>
        </p:nvSpPr>
        <p:spPr>
          <a:xfrm>
            <a:off x="571500" y="1221535"/>
            <a:ext cx="11049000" cy="4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Hardware Requirements:</a:t>
            </a: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Processor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: Intel i5/i7 or Ryzen 5/7 (Quad-core or higher)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RAM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: Minimum 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8GB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(16GB recommended for faster processing)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Storage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: At least 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100GB SSD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(to store model weights and datasets)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GPU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: NVIDIA RTX 2060 or higher (for deep learning tasks)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Software Requirements:</a:t>
            </a: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: Windows/Linux/MacOS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Programming Language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: Python 3.8+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Libraries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: TensorFlow, PyTorch, Hugging Face Transformers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: PostgreSQL or MongoDB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Frameworks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: FastAPI for API development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Cloud Services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: AWS/GCP for scalable deployment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subTitle" idx="1"/>
          </p:nvPr>
        </p:nvSpPr>
        <p:spPr>
          <a:xfrm>
            <a:off x="443175" y="1747922"/>
            <a:ext cx="11049000" cy="4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User Input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User submits a medical claim.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Tokenization, stop-word removal, entity extraction.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Evidence Retrieval (RAG)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Fetches data from medical databases.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Claim Classification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Categorizes the claim into 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true, false, or insufficient evidence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Contextual Explanation (LLM)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Suggests 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alternative perspectives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Output Generation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Presents 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results with sources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List of Modules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ubTitle" idx="1"/>
          </p:nvPr>
        </p:nvSpPr>
        <p:spPr>
          <a:xfrm>
            <a:off x="571500" y="1833472"/>
            <a:ext cx="11049001" cy="441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User Input Processing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Accepts and preprocesses user queries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Medical Entity Extraction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Uses BioBERT for identifying diseases, drugs, and symptoms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Evidence Retrieval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RAG model fetches articles from PubMed, WHO, UMLS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Claim Classification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Categorizes the claim as "Factual," "False," or "Insufficient Evidence"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Contextual Explanation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LLM generates alternative suggestions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User Interface Module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Displays results with sources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571500" y="1833472"/>
            <a:ext cx="11049001" cy="441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Fact-Checking Algorithm using BioBERT + RAG + LLM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639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Input Claim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User enters a health-related claim.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639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Remove stopwords, tokenize, and normalize text.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639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Entity Extraction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BioBERT extracts key medical terms.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639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Query Formulation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Create structured search queries using extracted entities.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639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Evidence Retrieval (RAG)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Searches PubMed, WHO, and UMLS databases.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639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Claim Classification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63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Factual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If evidence strongly supports the claim.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63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If evidence contradicts the claim.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63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Insufficient Evidence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If no strong evidence is found.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639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Contextual Suggestion (LLM)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Generates additional insights if needed.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639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Output Generation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Displays final result with cited sources.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1086</Words>
  <Application>Microsoft Office PowerPoint</Application>
  <PresentationFormat>Widescreen</PresentationFormat>
  <Paragraphs>178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Corbel</vt:lpstr>
      <vt:lpstr>Arial</vt:lpstr>
      <vt:lpstr>Times New Roman</vt:lpstr>
      <vt:lpstr>Play</vt:lpstr>
      <vt:lpstr>Office Theme</vt:lpstr>
      <vt:lpstr>Fact-Checking Health Claims Using Transformers and RAG Techniques</vt:lpstr>
      <vt:lpstr>Abstract</vt:lpstr>
      <vt:lpstr>Literary Survey</vt:lpstr>
      <vt:lpstr>Existing System</vt:lpstr>
      <vt:lpstr>Proposed System</vt:lpstr>
      <vt:lpstr>System Requirements</vt:lpstr>
      <vt:lpstr>System Architecture</vt:lpstr>
      <vt:lpstr>List of Modules</vt:lpstr>
      <vt:lpstr>Algorithm</vt:lpstr>
      <vt:lpstr>Workflow Diagram</vt:lpstr>
      <vt:lpstr>Use-case Diagram</vt:lpstr>
      <vt:lpstr>Class Diagram</vt:lpstr>
      <vt:lpstr>Activity Diagram</vt:lpstr>
      <vt:lpstr>Sequence Diagram</vt:lpstr>
      <vt:lpstr>Entity Relationship Diagram</vt:lpstr>
      <vt:lpstr>Collaboration Diagram</vt:lpstr>
      <vt:lpstr>Advantages</vt:lpstr>
      <vt:lpstr>Future Enhancements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Fact-Checking Health Claims Using Transformers and RAG Techniques</dc:title>
  <dc:creator>Maximus R</dc:creator>
  <cp:lastModifiedBy>Balamurugan K</cp:lastModifiedBy>
  <cp:revision>11</cp:revision>
  <dcterms:created xsi:type="dcterms:W3CDTF">2024-10-16T09:20:27Z</dcterms:created>
  <dcterms:modified xsi:type="dcterms:W3CDTF">2025-03-08T07:16:45Z</dcterms:modified>
</cp:coreProperties>
</file>