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5" r:id="rId7"/>
    <p:sldId id="261" r:id="rId8"/>
    <p:sldId id="262" r:id="rId9"/>
    <p:sldId id="263" r:id="rId10"/>
    <p:sldId id="264" r:id="rId11"/>
  </p:sldIdLst>
  <p:sldSz cx="12192000" cy="6858000"/>
  <p:notesSz cx="6858000" cy="9144000"/>
  <p:embeddedFontLst>
    <p:embeddedFont>
      <p:font typeface="Corbel" panose="020B0503020204020204" pitchFamily="34"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VHbJGEIV6WSH1uWjnXruw6jNEe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1" autoAdjust="0"/>
  </p:normalViewPr>
  <p:slideViewPr>
    <p:cSldViewPr snapToGrid="0">
      <p:cViewPr varScale="1">
        <p:scale>
          <a:sx n="75" d="100"/>
          <a:sy n="75" d="100"/>
        </p:scale>
        <p:origin x="94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grpSp>
        <p:nvGrpSpPr>
          <p:cNvPr id="19" name="Google Shape;19;p11"/>
          <p:cNvGrpSpPr/>
          <p:nvPr/>
        </p:nvGrpSpPr>
        <p:grpSpPr>
          <a:xfrm>
            <a:off x="546100" y="-4763"/>
            <a:ext cx="5014912" cy="6862763"/>
            <a:chOff x="2928938" y="-4763"/>
            <a:chExt cx="5014912" cy="6862763"/>
          </a:xfrm>
        </p:grpSpPr>
        <p:sp>
          <p:nvSpPr>
            <p:cNvPr id="20" name="Google Shape;20;p11"/>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1" name="Google Shape;21;p11"/>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2" name="Google Shape;22;p11"/>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3" name="Google Shape;23;p11"/>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4" name="Google Shape;24;p11"/>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5" name="Google Shape;25;p11"/>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26" name="Google Shape;26;p11"/>
          <p:cNvSpPr txBox="1">
            <a:spLocks noGrp="1"/>
          </p:cNvSpPr>
          <p:nvPr>
            <p:ph type="ctrTitle"/>
          </p:nvPr>
        </p:nvSpPr>
        <p:spPr>
          <a:xfrm>
            <a:off x="2928401" y="1380068"/>
            <a:ext cx="8574622" cy="26161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1"/>
          <p:cNvSpPr txBox="1">
            <a:spLocks noGrp="1"/>
          </p:cNvSpPr>
          <p:nvPr>
            <p:ph type="subTitle" idx="1"/>
          </p:nvPr>
        </p:nvSpPr>
        <p:spPr>
          <a:xfrm>
            <a:off x="4515377" y="3996267"/>
            <a:ext cx="6987645" cy="1388534"/>
          </a:xfrm>
          <a:prstGeom prst="rect">
            <a:avLst/>
          </a:prstGeom>
          <a:noFill/>
          <a:ln>
            <a:noFill/>
          </a:ln>
        </p:spPr>
        <p:txBody>
          <a:bodyPr spcFirstLastPara="1" wrap="square" lIns="91425" tIns="45700" rIns="91425" bIns="45700" anchor="t" anchorCtr="0">
            <a:normAutofit/>
          </a:bodyPr>
          <a:lstStyle>
            <a:lvl1pPr lvl="0" algn="r">
              <a:spcBef>
                <a:spcPts val="420"/>
              </a:spcBef>
              <a:spcAft>
                <a:spcPts val="0"/>
              </a:spcAft>
              <a:buSzPts val="3045"/>
              <a:buNone/>
              <a:defRPr sz="21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28" name="Google Shape;28;p1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1"/>
          <p:cNvSpPr txBox="1">
            <a:spLocks noGrp="1"/>
          </p:cNvSpPr>
          <p:nvPr>
            <p:ph type="ftr" idx="11"/>
          </p:nvPr>
        </p:nvSpPr>
        <p:spPr>
          <a:xfrm>
            <a:off x="5332412" y="5883275"/>
            <a:ext cx="432404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1482724" y="1752599"/>
            <a:ext cx="5426158"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0"/>
          <p:cNvSpPr>
            <a:spLocks noGrp="1"/>
          </p:cNvSpPr>
          <p:nvPr>
            <p:ph type="pic" idx="2"/>
          </p:nvPr>
        </p:nvSpPr>
        <p:spPr>
          <a:xfrm>
            <a:off x="7594682" y="914400"/>
            <a:ext cx="3280974"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4" name="Google Shape;84;p20"/>
          <p:cNvSpPr txBox="1">
            <a:spLocks noGrp="1"/>
          </p:cNvSpPr>
          <p:nvPr>
            <p:ph type="body" idx="1"/>
          </p:nvPr>
        </p:nvSpPr>
        <p:spPr>
          <a:xfrm>
            <a:off x="1482724" y="3124199"/>
            <a:ext cx="5426158"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85" name="Google Shape;85;p2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8"/>
        <p:cNvGrpSpPr/>
        <p:nvPr/>
      </p:nvGrpSpPr>
      <p:grpSpPr>
        <a:xfrm>
          <a:off x="0" y="0"/>
          <a:ext cx="0" cy="0"/>
          <a:chOff x="0" y="0"/>
          <a:chExt cx="0" cy="0"/>
        </a:xfrm>
      </p:grpSpPr>
      <p:sp>
        <p:nvSpPr>
          <p:cNvPr id="89" name="Google Shape;89;p21"/>
          <p:cNvSpPr txBox="1">
            <a:spLocks noGrp="1"/>
          </p:cNvSpPr>
          <p:nvPr>
            <p:ph type="title"/>
          </p:nvPr>
        </p:nvSpPr>
        <p:spPr>
          <a:xfrm>
            <a:off x="1484311" y="4732865"/>
            <a:ext cx="10018711"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21"/>
          <p:cNvSpPr>
            <a:spLocks noGrp="1"/>
          </p:cNvSpPr>
          <p:nvPr>
            <p:ph type="pic" idx="2"/>
          </p:nvPr>
        </p:nvSpPr>
        <p:spPr>
          <a:xfrm>
            <a:off x="2386012" y="932112"/>
            <a:ext cx="8225944"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1" name="Google Shape;91;p21"/>
          <p:cNvSpPr txBox="1">
            <a:spLocks noGrp="1"/>
          </p:cNvSpPr>
          <p:nvPr>
            <p:ph type="body" idx="1"/>
          </p:nvPr>
        </p:nvSpPr>
        <p:spPr>
          <a:xfrm>
            <a:off x="1484311" y="5299603"/>
            <a:ext cx="10018711" cy="493712"/>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92" name="Google Shape;92;p21"/>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1"/>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1"/>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5"/>
        <p:cNvGrpSpPr/>
        <p:nvPr/>
      </p:nvGrpSpPr>
      <p:grpSpPr>
        <a:xfrm>
          <a:off x="0" y="0"/>
          <a:ext cx="0" cy="0"/>
          <a:chOff x="0" y="0"/>
          <a:chExt cx="0" cy="0"/>
        </a:xfrm>
      </p:grpSpPr>
      <p:sp>
        <p:nvSpPr>
          <p:cNvPr id="96" name="Google Shape;96;p22"/>
          <p:cNvSpPr txBox="1">
            <a:spLocks noGrp="1"/>
          </p:cNvSpPr>
          <p:nvPr>
            <p:ph type="title"/>
          </p:nvPr>
        </p:nvSpPr>
        <p:spPr>
          <a:xfrm>
            <a:off x="1484312" y="685800"/>
            <a:ext cx="10018711" cy="3048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2"/>
          <p:cNvSpPr txBox="1">
            <a:spLocks noGrp="1"/>
          </p:cNvSpPr>
          <p:nvPr>
            <p:ph type="body" idx="1"/>
          </p:nvPr>
        </p:nvSpPr>
        <p:spPr>
          <a:xfrm>
            <a:off x="1484312" y="4343400"/>
            <a:ext cx="10018713"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98" name="Google Shape;98;p2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2"/>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1"/>
        <p:cNvGrpSpPr/>
        <p:nvPr/>
      </p:nvGrpSpPr>
      <p:grpSpPr>
        <a:xfrm>
          <a:off x="0" y="0"/>
          <a:ext cx="0" cy="0"/>
          <a:chOff x="0" y="0"/>
          <a:chExt cx="0" cy="0"/>
        </a:xfrm>
      </p:grpSpPr>
      <p:sp>
        <p:nvSpPr>
          <p:cNvPr id="102" name="Google Shape;102;p23"/>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03" name="Google Shape;103;p23"/>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04" name="Google Shape;104;p23"/>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3"/>
          <p:cNvSpPr txBox="1">
            <a:spLocks noGrp="1"/>
          </p:cNvSpPr>
          <p:nvPr>
            <p:ph type="body" idx="1"/>
          </p:nvPr>
        </p:nvSpPr>
        <p:spPr>
          <a:xfrm>
            <a:off x="2436811" y="3428999"/>
            <a:ext cx="8532815" cy="38100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06" name="Google Shape;106;p23"/>
          <p:cNvSpPr txBox="1">
            <a:spLocks noGrp="1"/>
          </p:cNvSpPr>
          <p:nvPr>
            <p:ph type="body" idx="2"/>
          </p:nvPr>
        </p:nvSpPr>
        <p:spPr>
          <a:xfrm>
            <a:off x="1484311" y="4343400"/>
            <a:ext cx="10018711" cy="144780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07" name="Google Shape;107;p2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4"/>
          <p:cNvSpPr txBox="1"/>
          <p:nvPr/>
        </p:nvSpPr>
        <p:spPr>
          <a:xfrm>
            <a:off x="1598612" y="863023"/>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2" name="Google Shape;112;p24"/>
          <p:cNvSpPr txBox="1"/>
          <p:nvPr/>
        </p:nvSpPr>
        <p:spPr>
          <a:xfrm>
            <a:off x="10893425" y="2819399"/>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US" sz="8000" b="0" i="0" u="none" strike="noStrike" cap="none">
                <a:solidFill>
                  <a:schemeClr val="dk1"/>
                </a:solidFill>
                <a:latin typeface="Corbel"/>
                <a:ea typeface="Corbel"/>
                <a:cs typeface="Corbel"/>
                <a:sym typeface="Corbel"/>
              </a:rPr>
              <a:t>”</a:t>
            </a:r>
            <a:endParaRPr/>
          </a:p>
        </p:txBody>
      </p:sp>
      <p:sp>
        <p:nvSpPr>
          <p:cNvPr id="113" name="Google Shape;113;p24"/>
          <p:cNvSpPr txBox="1">
            <a:spLocks noGrp="1"/>
          </p:cNvSpPr>
          <p:nvPr>
            <p:ph type="title"/>
          </p:nvPr>
        </p:nvSpPr>
        <p:spPr>
          <a:xfrm>
            <a:off x="2208212" y="685800"/>
            <a:ext cx="8990012" cy="27431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4"/>
          <p:cNvSpPr txBox="1">
            <a:spLocks noGrp="1"/>
          </p:cNvSpPr>
          <p:nvPr>
            <p:ph type="body" idx="1"/>
          </p:nvPr>
        </p:nvSpPr>
        <p:spPr>
          <a:xfrm>
            <a:off x="1484313" y="3886200"/>
            <a:ext cx="10018710" cy="88900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15" name="Google Shape;115;p24"/>
          <p:cNvSpPr txBox="1">
            <a:spLocks noGrp="1"/>
          </p:cNvSpPr>
          <p:nvPr>
            <p:ph type="body" idx="2"/>
          </p:nvPr>
        </p:nvSpPr>
        <p:spPr>
          <a:xfrm>
            <a:off x="1484312" y="4775200"/>
            <a:ext cx="10018710" cy="1016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16" name="Google Shape;116;p2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5"/>
          <p:cNvSpPr txBox="1">
            <a:spLocks noGrp="1"/>
          </p:cNvSpPr>
          <p:nvPr>
            <p:ph type="title"/>
          </p:nvPr>
        </p:nvSpPr>
        <p:spPr>
          <a:xfrm>
            <a:off x="1484313" y="685800"/>
            <a:ext cx="10018712" cy="27273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5"/>
          <p:cNvSpPr txBox="1">
            <a:spLocks noGrp="1"/>
          </p:cNvSpPr>
          <p:nvPr>
            <p:ph type="body" idx="1"/>
          </p:nvPr>
        </p:nvSpPr>
        <p:spPr>
          <a:xfrm>
            <a:off x="1484312" y="3505200"/>
            <a:ext cx="10018713" cy="83820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2" name="Google Shape;122;p25"/>
          <p:cNvSpPr txBox="1">
            <a:spLocks noGrp="1"/>
          </p:cNvSpPr>
          <p:nvPr>
            <p:ph type="body" idx="2"/>
          </p:nvPr>
        </p:nvSpPr>
        <p:spPr>
          <a:xfrm>
            <a:off x="1484311" y="4343400"/>
            <a:ext cx="10018713" cy="1447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23" name="Google Shape;123;p2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6"/>
          <p:cNvSpPr txBox="1">
            <a:spLocks noGrp="1"/>
          </p:cNvSpPr>
          <p:nvPr>
            <p:ph type="body" idx="1"/>
          </p:nvPr>
        </p:nvSpPr>
        <p:spPr>
          <a:xfrm rot="5400000">
            <a:off x="4931566" y="-780257"/>
            <a:ext cx="3124201" cy="100187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29" name="Google Shape;129;p2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7"/>
          <p:cNvSpPr txBox="1">
            <a:spLocks noGrp="1"/>
          </p:cNvSpPr>
          <p:nvPr>
            <p:ph type="title"/>
          </p:nvPr>
        </p:nvSpPr>
        <p:spPr>
          <a:xfrm rot="5400000">
            <a:off x="8065140" y="2353316"/>
            <a:ext cx="5105400" cy="177036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7"/>
          <p:cNvSpPr txBox="1">
            <a:spLocks noGrp="1"/>
          </p:cNvSpPr>
          <p:nvPr>
            <p:ph type="body" idx="1"/>
          </p:nvPr>
        </p:nvSpPr>
        <p:spPr>
          <a:xfrm rot="5400000">
            <a:off x="2941483" y="-771371"/>
            <a:ext cx="5105400" cy="801974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35" name="Google Shape;135;p2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12"/>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2"/>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34" name="Google Shape;34;p12"/>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2"/>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12"/>
          <p:cNvSpPr txBox="1">
            <a:spLocks noGrp="1"/>
          </p:cNvSpPr>
          <p:nvPr>
            <p:ph type="sldNum" idx="12"/>
          </p:nvPr>
        </p:nvSpPr>
        <p:spPr>
          <a:xfrm>
            <a:off x="10951856" y="5867131"/>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37"/>
        <p:cNvGrpSpPr/>
        <p:nvPr/>
      </p:nvGrpSpPr>
      <p:grpSpPr>
        <a:xfrm>
          <a:off x="0" y="0"/>
          <a:ext cx="0" cy="0"/>
          <a:chOff x="0" y="0"/>
          <a:chExt cx="0" cy="0"/>
        </a:xfrm>
      </p:grpSpPr>
      <p:sp>
        <p:nvSpPr>
          <p:cNvPr id="38" name="Google Shape;38;p13"/>
          <p:cNvSpPr txBox="1">
            <a:spLocks noGrp="1"/>
          </p:cNvSpPr>
          <p:nvPr>
            <p:ph type="title"/>
          </p:nvPr>
        </p:nvSpPr>
        <p:spPr>
          <a:xfrm>
            <a:off x="1484313" y="3308581"/>
            <a:ext cx="10018709" cy="14688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3"/>
          <p:cNvSpPr txBox="1">
            <a:spLocks noGrp="1"/>
          </p:cNvSpPr>
          <p:nvPr>
            <p:ph type="body" idx="1"/>
          </p:nvPr>
        </p:nvSpPr>
        <p:spPr>
          <a:xfrm>
            <a:off x="1484312" y="4777381"/>
            <a:ext cx="10018710"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0" name="Google Shape;40;p13"/>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3"/>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3"/>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sp>
        <p:nvSpPr>
          <p:cNvPr id="44" name="Google Shape;44;p14"/>
          <p:cNvSpPr txBox="1">
            <a:spLocks noGrp="1"/>
          </p:cNvSpPr>
          <p:nvPr>
            <p:ph type="title"/>
          </p:nvPr>
        </p:nvSpPr>
        <p:spPr>
          <a:xfrm>
            <a:off x="2572279" y="2666999"/>
            <a:ext cx="8930747" cy="2110382"/>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4"/>
          <p:cNvSpPr txBox="1">
            <a:spLocks noGrp="1"/>
          </p:cNvSpPr>
          <p:nvPr>
            <p:ph type="body" idx="1"/>
          </p:nvPr>
        </p:nvSpPr>
        <p:spPr>
          <a:xfrm>
            <a:off x="2572278" y="4777381"/>
            <a:ext cx="8930748" cy="8604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46" name="Google Shape;46;p14"/>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9"/>
        <p:cNvGrpSpPr/>
        <p:nvPr/>
      </p:nvGrpSpPr>
      <p:grpSpPr>
        <a:xfrm>
          <a:off x="0" y="0"/>
          <a:ext cx="0" cy="0"/>
          <a:chOff x="0" y="0"/>
          <a:chExt cx="0" cy="0"/>
        </a:xfrm>
      </p:grpSpPr>
      <p:sp>
        <p:nvSpPr>
          <p:cNvPr id="50" name="Google Shape;50;p15"/>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5"/>
          <p:cNvSpPr txBox="1">
            <a:spLocks noGrp="1"/>
          </p:cNvSpPr>
          <p:nvPr>
            <p:ph type="body" idx="1"/>
          </p:nvPr>
        </p:nvSpPr>
        <p:spPr>
          <a:xfrm>
            <a:off x="1484312" y="2666999"/>
            <a:ext cx="4895055" cy="3124201"/>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2" name="Google Shape;52;p15"/>
          <p:cNvSpPr txBox="1">
            <a:spLocks noGrp="1"/>
          </p:cNvSpPr>
          <p:nvPr>
            <p:ph type="body" idx="2"/>
          </p:nvPr>
        </p:nvSpPr>
        <p:spPr>
          <a:xfrm>
            <a:off x="6607967" y="2667000"/>
            <a:ext cx="4895056" cy="3124200"/>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53" name="Google Shape;53;p15"/>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5"/>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5"/>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6"/>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6"/>
          <p:cNvSpPr txBox="1">
            <a:spLocks noGrp="1"/>
          </p:cNvSpPr>
          <p:nvPr>
            <p:ph type="body" idx="1"/>
          </p:nvPr>
        </p:nvSpPr>
        <p:spPr>
          <a:xfrm>
            <a:off x="1772179" y="2658533"/>
            <a:ext cx="4607188"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59" name="Google Shape;59;p16"/>
          <p:cNvSpPr txBox="1">
            <a:spLocks noGrp="1"/>
          </p:cNvSpPr>
          <p:nvPr>
            <p:ph type="body" idx="2"/>
          </p:nvPr>
        </p:nvSpPr>
        <p:spPr>
          <a:xfrm>
            <a:off x="1484311"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0" name="Google Shape;60;p16"/>
          <p:cNvSpPr txBox="1">
            <a:spLocks noGrp="1"/>
          </p:cNvSpPr>
          <p:nvPr>
            <p:ph type="body" idx="3"/>
          </p:nvPr>
        </p:nvSpPr>
        <p:spPr>
          <a:xfrm>
            <a:off x="6880487" y="2667000"/>
            <a:ext cx="4622537" cy="576262"/>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61" name="Google Shape;61;p16"/>
          <p:cNvSpPr txBox="1">
            <a:spLocks noGrp="1"/>
          </p:cNvSpPr>
          <p:nvPr>
            <p:ph type="body" idx="4"/>
          </p:nvPr>
        </p:nvSpPr>
        <p:spPr>
          <a:xfrm>
            <a:off x="6607967" y="3335337"/>
            <a:ext cx="4895056" cy="2455862"/>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62" name="Google Shape;62;p16"/>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6"/>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6"/>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7"/>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7"/>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7"/>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7"/>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18"/>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8"/>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8"/>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19"/>
          <p:cNvSpPr txBox="1">
            <a:spLocks noGrp="1"/>
          </p:cNvSpPr>
          <p:nvPr>
            <p:ph type="title"/>
          </p:nvPr>
        </p:nvSpPr>
        <p:spPr>
          <a:xfrm>
            <a:off x="1484312" y="1600200"/>
            <a:ext cx="3549121"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9"/>
          <p:cNvSpPr txBox="1">
            <a:spLocks noGrp="1"/>
          </p:cNvSpPr>
          <p:nvPr>
            <p:ph type="body" idx="1"/>
          </p:nvPr>
        </p:nvSpPr>
        <p:spPr>
          <a:xfrm>
            <a:off x="5262033" y="685799"/>
            <a:ext cx="6240990" cy="510540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77" name="Google Shape;77;p19"/>
          <p:cNvSpPr txBox="1">
            <a:spLocks noGrp="1"/>
          </p:cNvSpPr>
          <p:nvPr>
            <p:ph type="body" idx="2"/>
          </p:nvPr>
        </p:nvSpPr>
        <p:spPr>
          <a:xfrm>
            <a:off x="1484312" y="2971800"/>
            <a:ext cx="3549121" cy="18288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78" name="Google Shape;78;p19"/>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9"/>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0"/>
          <p:cNvGrpSpPr/>
          <p:nvPr/>
        </p:nvGrpSpPr>
        <p:grpSpPr>
          <a:xfrm>
            <a:off x="150812" y="0"/>
            <a:ext cx="2436813" cy="6858001"/>
            <a:chOff x="1320800" y="0"/>
            <a:chExt cx="2436813" cy="6858001"/>
          </a:xfrm>
        </p:grpSpPr>
        <p:sp>
          <p:nvSpPr>
            <p:cNvPr id="7" name="Google Shape;7;p10"/>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0"/>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0"/>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0"/>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0"/>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0"/>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0"/>
          <p:cNvSpPr txBox="1">
            <a:spLocks noGrp="1"/>
          </p:cNvSpPr>
          <p:nvPr>
            <p:ph type="title"/>
          </p:nvPr>
        </p:nvSpPr>
        <p:spPr>
          <a:xfrm>
            <a:off x="1484311" y="685800"/>
            <a:ext cx="10018713" cy="17525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0"/>
          <p:cNvSpPr txBox="1">
            <a:spLocks noGrp="1"/>
          </p:cNvSpPr>
          <p:nvPr>
            <p:ph type="body" idx="1"/>
          </p:nvPr>
        </p:nvSpPr>
        <p:spPr>
          <a:xfrm>
            <a:off x="1484310" y="2666999"/>
            <a:ext cx="10018713" cy="3124201"/>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5" name="Google Shape;15;p10"/>
          <p:cNvSpPr txBox="1">
            <a:spLocks noGrp="1"/>
          </p:cNvSpPr>
          <p:nvPr>
            <p:ph type="dt" idx="10"/>
          </p:nvPr>
        </p:nvSpPr>
        <p:spPr>
          <a:xfrm>
            <a:off x="9732656" y="5883275"/>
            <a:ext cx="11430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0"/>
          <p:cNvSpPr txBox="1">
            <a:spLocks noGrp="1"/>
          </p:cNvSpPr>
          <p:nvPr>
            <p:ph type="ftr" idx="11"/>
          </p:nvPr>
        </p:nvSpPr>
        <p:spPr>
          <a:xfrm>
            <a:off x="2572279" y="5883275"/>
            <a:ext cx="7084177"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0"/>
          <p:cNvSpPr txBox="1">
            <a:spLocks noGrp="1"/>
          </p:cNvSpPr>
          <p:nvPr>
            <p:ph type="sldNum" idx="12"/>
          </p:nvPr>
        </p:nvSpPr>
        <p:spPr>
          <a:xfrm>
            <a:off x="10951856"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1"/>
          <p:cNvSpPr txBox="1">
            <a:spLocks noGrp="1"/>
          </p:cNvSpPr>
          <p:nvPr>
            <p:ph type="ctrTitle"/>
          </p:nvPr>
        </p:nvSpPr>
        <p:spPr>
          <a:xfrm>
            <a:off x="2080050" y="1393263"/>
            <a:ext cx="9144000" cy="31092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ct val="100000"/>
              <a:buFont typeface="Times New Roman"/>
              <a:buNone/>
            </a:pPr>
            <a:r>
              <a:rPr lang="en-IN" dirty="0">
                <a:latin typeface="Times New Roman" panose="02020603050405020304" pitchFamily="18" charset="0"/>
                <a:cs typeface="Times New Roman" panose="02020603050405020304" pitchFamily="18" charset="0"/>
              </a:rPr>
              <a:t>Fact-Checking Health Claims Using Transformers and RAG Techniques </a:t>
            </a:r>
            <a:endParaRPr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1484313" y="1527243"/>
            <a:ext cx="10018709" cy="2286000"/>
          </a:xfrm>
          <a:prstGeom prst="rect">
            <a:avLst/>
          </a:prstGeom>
          <a:noFill/>
          <a:ln>
            <a:noFill/>
          </a:ln>
        </p:spPr>
        <p:txBody>
          <a:bodyPr spcFirstLastPara="1" wrap="square" lIns="91425" tIns="45700" rIns="91425" bIns="45700" anchor="b" anchorCtr="0">
            <a:normAutofit/>
          </a:bodyPr>
          <a:lstStyle/>
          <a:p>
            <a:pPr marL="0" lvl="0" indent="0" algn="ctr" rtl="0">
              <a:spcBef>
                <a:spcPts val="0"/>
              </a:spcBef>
              <a:spcAft>
                <a:spcPts val="0"/>
              </a:spcAft>
              <a:buClr>
                <a:schemeClr val="dk1"/>
              </a:buClr>
              <a:buSzPts val="6000"/>
              <a:buFont typeface="Times New Roman"/>
              <a:buNone/>
            </a:pPr>
            <a:r>
              <a:rPr lang="en-US" sz="6000">
                <a:latin typeface="Times New Roman"/>
                <a:ea typeface="Times New Roman"/>
                <a:cs typeface="Times New Roman"/>
                <a:sym typeface="Times New Roman"/>
              </a:rPr>
              <a:t>THANK YOU</a:t>
            </a:r>
            <a:endParaRPr sz="60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
          <p:cNvSpPr txBox="1">
            <a:spLocks noGrp="1"/>
          </p:cNvSpPr>
          <p:nvPr>
            <p:ph type="title"/>
          </p:nvPr>
        </p:nvSpPr>
        <p:spPr>
          <a:xfrm>
            <a:off x="1527630" y="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sz="4000" dirty="0">
                <a:latin typeface="Times New Roman"/>
                <a:ea typeface="Times New Roman"/>
                <a:cs typeface="Times New Roman"/>
                <a:sym typeface="Times New Roman"/>
              </a:rPr>
              <a:t>ABSTRACT</a:t>
            </a:r>
            <a:endParaRPr sz="4000" dirty="0">
              <a:latin typeface="Times New Roman"/>
              <a:ea typeface="Times New Roman"/>
              <a:cs typeface="Times New Roman"/>
              <a:sym typeface="Times New Roman"/>
            </a:endParaRPr>
          </a:p>
        </p:txBody>
      </p:sp>
      <p:sp>
        <p:nvSpPr>
          <p:cNvPr id="148" name="Google Shape;148;p2"/>
          <p:cNvSpPr txBox="1">
            <a:spLocks noGrp="1"/>
          </p:cNvSpPr>
          <p:nvPr>
            <p:ph type="body" idx="1"/>
          </p:nvPr>
        </p:nvSpPr>
        <p:spPr>
          <a:xfrm>
            <a:off x="1265470" y="1541780"/>
            <a:ext cx="10583700" cy="3083561"/>
          </a:xfrm>
          <a:prstGeom prst="rect">
            <a:avLst/>
          </a:prstGeom>
          <a:noFill/>
          <a:ln>
            <a:noFill/>
          </a:ln>
        </p:spPr>
        <p:txBody>
          <a:bodyPr spcFirstLastPara="1" wrap="square" lIns="91425" tIns="45700" rIns="91425" bIns="45700" anchor="ctr" anchorCtr="0">
            <a:noAutofit/>
          </a:bodyPr>
          <a:lstStyle/>
          <a:p>
            <a:pPr marL="101600" lvl="0" indent="0" algn="l" rtl="0">
              <a:spcBef>
                <a:spcPts val="1000"/>
              </a:spcBef>
              <a:spcAft>
                <a:spcPts val="0"/>
              </a:spcAft>
              <a:buSzPts val="2000"/>
              <a:buNone/>
            </a:pPr>
            <a:endParaRPr lang="en-US" sz="2000" dirty="0">
              <a:latin typeface="Times New Roman" panose="02020603050405020304" pitchFamily="18" charset="0"/>
              <a:ea typeface="Times New Roman"/>
              <a:cs typeface="Times New Roman" panose="02020603050405020304" pitchFamily="18" charset="0"/>
              <a:sym typeface="Times New Roman"/>
            </a:endParaRPr>
          </a:p>
          <a:p>
            <a:pPr marL="457200" lvl="0" indent="-355600" algn="l" rtl="0">
              <a:spcBef>
                <a:spcPts val="1000"/>
              </a:spcBef>
              <a:spcAft>
                <a:spcPts val="0"/>
              </a:spcAft>
              <a:buSzPts val="20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Develop an AI-based system using Transformers and Retrieval-Augmented Generation (RAG) to verify the accuracy of medical claims from user-provided text inputs.</a:t>
            </a:r>
          </a:p>
          <a:p>
            <a:pPr marL="457200" lvl="0" indent="-355600" algn="l" rtl="0">
              <a:spcBef>
                <a:spcPts val="1000"/>
              </a:spcBef>
              <a:spcAft>
                <a:spcPts val="0"/>
              </a:spcAft>
              <a:buSzPts val="20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The system extracts medical entities from the input text using NLP techniques and queries trusted databases like PubMed, WHO, and UMLS to retrieve relevant information for fact-checking.</a:t>
            </a:r>
          </a:p>
          <a:p>
            <a:pPr marL="457200" lvl="0" indent="-355600" algn="l" rtl="0">
              <a:spcBef>
                <a:spcPts val="1000"/>
              </a:spcBef>
              <a:spcAft>
                <a:spcPts val="0"/>
              </a:spcAft>
              <a:buSzPts val="20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It categorizes the claims as "Factual," "False," or "Insufficient Evidence," providing users with real-time verification based on evidence-backed sources.</a:t>
            </a:r>
          </a:p>
          <a:p>
            <a:pPr marL="457200" lvl="0" indent="-355600" algn="l" rtl="0">
              <a:spcBef>
                <a:spcPts val="1000"/>
              </a:spcBef>
              <a:spcAft>
                <a:spcPts val="0"/>
              </a:spcAft>
              <a:buSzPts val="2000"/>
              <a:buFont typeface="Times New Roman"/>
              <a:buChar char="●"/>
            </a:pPr>
            <a:r>
              <a:rPr lang="en-US" sz="2000" dirty="0">
                <a:latin typeface="Times New Roman" panose="02020603050405020304" pitchFamily="18" charset="0"/>
                <a:ea typeface="Times New Roman"/>
                <a:cs typeface="Times New Roman" panose="02020603050405020304" pitchFamily="18" charset="0"/>
                <a:sym typeface="Times New Roman"/>
              </a:rPr>
              <a:t>This solution aims to reduce the spread of medical misinformation, enhancing the reliability of health-related content on digital platforms.</a:t>
            </a:r>
            <a:endParaRPr sz="2000" dirty="0">
              <a:latin typeface="Times New Roman" panose="02020603050405020304" pitchFamily="18" charset="0"/>
              <a:ea typeface="Times New Roman"/>
              <a:cs typeface="Times New Roman" panose="02020603050405020304" pitchFamily="18" charset="0"/>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3"/>
          <p:cNvSpPr txBox="1">
            <a:spLocks noGrp="1"/>
          </p:cNvSpPr>
          <p:nvPr>
            <p:ph type="title"/>
          </p:nvPr>
        </p:nvSpPr>
        <p:spPr>
          <a:xfrm>
            <a:off x="1484310" y="190500"/>
            <a:ext cx="10018713"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OBJECTIVE</a:t>
            </a:r>
            <a:endParaRPr>
              <a:latin typeface="Times New Roman"/>
              <a:ea typeface="Times New Roman"/>
              <a:cs typeface="Times New Roman"/>
              <a:sym typeface="Times New Roman"/>
            </a:endParaRPr>
          </a:p>
        </p:txBody>
      </p:sp>
      <p:sp>
        <p:nvSpPr>
          <p:cNvPr id="154" name="Google Shape;154;p3"/>
          <p:cNvSpPr txBox="1">
            <a:spLocks noGrp="1"/>
          </p:cNvSpPr>
          <p:nvPr>
            <p:ph type="body" idx="1"/>
          </p:nvPr>
        </p:nvSpPr>
        <p:spPr>
          <a:xfrm>
            <a:off x="1484310" y="1432950"/>
            <a:ext cx="10018800" cy="3992100"/>
          </a:xfrm>
          <a:prstGeom prst="rect">
            <a:avLst/>
          </a:prstGeom>
          <a:noFill/>
          <a:ln>
            <a:noFill/>
          </a:ln>
        </p:spPr>
        <p:txBody>
          <a:bodyPr spcFirstLastPara="1" wrap="square" lIns="91425" tIns="45700" rIns="91425" bIns="45700" anchor="ctr" anchorCtr="0">
            <a:normAutofit/>
          </a:bodyPr>
          <a:lstStyle/>
          <a:p>
            <a:pPr marL="38735" lvl="0" indent="0" algn="l" rtl="0">
              <a:spcBef>
                <a:spcPts val="1000"/>
              </a:spcBef>
              <a:spcAft>
                <a:spcPts val="0"/>
              </a:spcAft>
              <a:buSzPts val="2000"/>
              <a:buNone/>
            </a:pPr>
            <a:endParaRPr lang="en-US" sz="2000" dirty="0">
              <a:latin typeface="Times New Roman"/>
              <a:ea typeface="Times New Roman"/>
              <a:cs typeface="Times New Roman"/>
              <a:sym typeface="Times New Roman"/>
            </a:endParaRPr>
          </a:p>
          <a:p>
            <a:pPr marL="381635" indent="-342900">
              <a:spcBef>
                <a:spcPts val="1000"/>
              </a:spcBef>
              <a:buSzPts val="2000"/>
            </a:pPr>
            <a:r>
              <a:rPr lang="en-US" sz="2000" dirty="0">
                <a:latin typeface="Times New Roman"/>
                <a:ea typeface="Times New Roman"/>
                <a:cs typeface="Times New Roman"/>
                <a:sym typeface="Times New Roman"/>
              </a:rPr>
              <a:t>To develop an AI-based system that verifies the accuracy of medical claims using Transformer models and evidence-based retrieval techniques.</a:t>
            </a:r>
          </a:p>
          <a:p>
            <a:pPr marL="381635" indent="-342900">
              <a:spcBef>
                <a:spcPts val="1000"/>
              </a:spcBef>
              <a:buSzPts val="2000"/>
            </a:pPr>
            <a:r>
              <a:rPr lang="en-US" sz="2000" dirty="0">
                <a:latin typeface="Times New Roman"/>
                <a:ea typeface="Times New Roman"/>
                <a:cs typeface="Times New Roman"/>
                <a:sym typeface="Times New Roman"/>
              </a:rPr>
              <a:t>To extract and analyze medical entities from user-provided text and cross-check them against trusted databases like PubMed, WHO, and UMLS.</a:t>
            </a:r>
          </a:p>
          <a:p>
            <a:pPr marL="381635" indent="-342900">
              <a:spcBef>
                <a:spcPts val="1000"/>
              </a:spcBef>
              <a:buSzPts val="2000"/>
            </a:pPr>
            <a:r>
              <a:rPr lang="en-US" sz="2000" dirty="0">
                <a:latin typeface="Times New Roman"/>
                <a:ea typeface="Times New Roman"/>
                <a:cs typeface="Times New Roman"/>
                <a:sym typeface="Times New Roman"/>
              </a:rPr>
              <a:t>To provide real-time feedback categorizing claims as "Factual," "False," or "Insufficient Evidence," aiming to reduce the spread of medical misinformation.</a:t>
            </a:r>
            <a:endParaRPr sz="2000" dirty="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1484310" y="0"/>
            <a:ext cx="10018713" cy="123541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EXISTING</a:t>
            </a:r>
            <a:r>
              <a:rPr lang="en-US"/>
              <a:t> </a:t>
            </a:r>
            <a:r>
              <a:rPr lang="en-US">
                <a:latin typeface="Times New Roman"/>
                <a:ea typeface="Times New Roman"/>
                <a:cs typeface="Times New Roman"/>
                <a:sym typeface="Times New Roman"/>
              </a:rPr>
              <a:t>SYSTEM</a:t>
            </a:r>
            <a:endParaRPr>
              <a:latin typeface="Times New Roman"/>
              <a:ea typeface="Times New Roman"/>
              <a:cs typeface="Times New Roman"/>
              <a:sym typeface="Times New Roman"/>
            </a:endParaRPr>
          </a:p>
        </p:txBody>
      </p:sp>
      <p:sp>
        <p:nvSpPr>
          <p:cNvPr id="160" name="Google Shape;160;p4"/>
          <p:cNvSpPr txBox="1">
            <a:spLocks noGrp="1"/>
          </p:cNvSpPr>
          <p:nvPr>
            <p:ph type="body" idx="1"/>
          </p:nvPr>
        </p:nvSpPr>
        <p:spPr>
          <a:xfrm>
            <a:off x="1484263" y="1066800"/>
            <a:ext cx="10018800" cy="5339250"/>
          </a:xfrm>
          <a:prstGeom prst="rect">
            <a:avLst/>
          </a:prstGeom>
          <a:noFill/>
          <a:ln>
            <a:noFill/>
          </a:ln>
        </p:spPr>
        <p:txBody>
          <a:bodyPr spcFirstLastPara="1" wrap="square" lIns="91425" tIns="45700" rIns="91425" bIns="45700" anchor="ctr" anchorCtr="0">
            <a:normAutofit/>
          </a:bodyPr>
          <a:lstStyle/>
          <a:p>
            <a:pPr marL="342900" indent="-342900">
              <a:lnSpc>
                <a:spcPct val="115000"/>
              </a:lnSpc>
              <a:spcBef>
                <a:spcPts val="1400"/>
              </a:spcBef>
            </a:pPr>
            <a:r>
              <a:rPr lang="en-US" sz="2000" dirty="0">
                <a:latin typeface="Times New Roman" panose="02020603050405020304" pitchFamily="18" charset="0"/>
                <a:ea typeface="Arial"/>
                <a:cs typeface="Times New Roman" panose="02020603050405020304" pitchFamily="18" charset="0"/>
                <a:sym typeface="Arial"/>
              </a:rPr>
              <a:t>Health claims are traditionally verified manually by medical professionals using research papers and clinical trials, making the process slow and resource-intensive.</a:t>
            </a:r>
          </a:p>
          <a:p>
            <a:pPr marL="342900" indent="-342900">
              <a:lnSpc>
                <a:spcPct val="115000"/>
              </a:lnSpc>
              <a:spcBef>
                <a:spcPts val="1400"/>
              </a:spcBef>
            </a:pPr>
            <a:r>
              <a:rPr lang="en-US" sz="2000" dirty="0">
                <a:latin typeface="Times New Roman" panose="02020603050405020304" pitchFamily="18" charset="0"/>
                <a:ea typeface="Arial"/>
                <a:cs typeface="Times New Roman" panose="02020603050405020304" pitchFamily="18" charset="0"/>
                <a:sym typeface="Arial"/>
              </a:rPr>
              <a:t>Some automated tools use general NLP models like BERT, which are not specifically trained for medical contexts, leading to reduced accuracy in understanding complex medical terminology.</a:t>
            </a:r>
          </a:p>
          <a:p>
            <a:pPr marL="342900" indent="-342900">
              <a:lnSpc>
                <a:spcPct val="115000"/>
              </a:lnSpc>
              <a:spcBef>
                <a:spcPts val="1400"/>
              </a:spcBef>
            </a:pPr>
            <a:r>
              <a:rPr lang="en-US" sz="2000" dirty="0">
                <a:latin typeface="Times New Roman" panose="02020603050405020304" pitchFamily="18" charset="0"/>
                <a:ea typeface="Arial"/>
                <a:cs typeface="Times New Roman" panose="02020603050405020304" pitchFamily="18" charset="0"/>
                <a:sym typeface="Arial"/>
              </a:rPr>
              <a:t>Most current systems do not directly utilize clinical trials or systematic reviews, instead relying on general scientific publications or user-generated content, which may not be reliable for accurate medical verification.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5"/>
          <p:cNvSpPr txBox="1">
            <a:spLocks noGrp="1"/>
          </p:cNvSpPr>
          <p:nvPr>
            <p:ph type="title"/>
          </p:nvPr>
        </p:nvSpPr>
        <p:spPr>
          <a:xfrm>
            <a:off x="1484310" y="1"/>
            <a:ext cx="10018713" cy="1313234"/>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PROPOSED</a:t>
            </a:r>
            <a:r>
              <a:rPr lang="en-US"/>
              <a:t> </a:t>
            </a:r>
            <a:r>
              <a:rPr lang="en-US">
                <a:latin typeface="Times New Roman"/>
                <a:ea typeface="Times New Roman"/>
                <a:cs typeface="Times New Roman"/>
                <a:sym typeface="Times New Roman"/>
              </a:rPr>
              <a:t>SYSTEM</a:t>
            </a:r>
            <a:endParaRPr>
              <a:latin typeface="Times New Roman"/>
              <a:ea typeface="Times New Roman"/>
              <a:cs typeface="Times New Roman"/>
              <a:sym typeface="Times New Roman"/>
            </a:endParaRPr>
          </a:p>
        </p:txBody>
      </p:sp>
      <p:sp>
        <p:nvSpPr>
          <p:cNvPr id="166" name="Google Shape;166;p5"/>
          <p:cNvSpPr txBox="1">
            <a:spLocks noGrp="1"/>
          </p:cNvSpPr>
          <p:nvPr>
            <p:ph type="body" idx="1"/>
          </p:nvPr>
        </p:nvSpPr>
        <p:spPr>
          <a:xfrm>
            <a:off x="1484310" y="1128409"/>
            <a:ext cx="10018713" cy="5729591"/>
          </a:xfrm>
          <a:prstGeom prst="rect">
            <a:avLst/>
          </a:prstGeom>
          <a:noFill/>
          <a:ln>
            <a:noFill/>
          </a:ln>
        </p:spPr>
        <p:txBody>
          <a:bodyPr spcFirstLastPara="1" wrap="square" lIns="91425" tIns="45700" rIns="91425" bIns="45700" anchor="ctr" anchorCtr="0">
            <a:normAutofit fontScale="77500" lnSpcReduction="20000"/>
          </a:bodyPr>
          <a:lstStyle/>
          <a:p>
            <a:pPr marL="0" lvl="0" indent="0" algn="l" rtl="0">
              <a:lnSpc>
                <a:spcPct val="115000"/>
              </a:lnSpc>
              <a:spcBef>
                <a:spcPts val="1200"/>
              </a:spcBef>
              <a:spcAft>
                <a:spcPts val="0"/>
              </a:spcAft>
              <a:buNone/>
            </a:pPr>
            <a:r>
              <a:rPr lang="en-US" sz="2350" b="1" dirty="0">
                <a:latin typeface="Times New Roman"/>
                <a:ea typeface="Times New Roman"/>
                <a:cs typeface="Times New Roman"/>
                <a:sym typeface="Times New Roman"/>
              </a:rPr>
              <a:t>Deep Learning Models</a:t>
            </a:r>
            <a:endParaRPr sz="2350" b="1" dirty="0">
              <a:latin typeface="Times New Roman"/>
              <a:ea typeface="Times New Roman"/>
              <a:cs typeface="Times New Roman"/>
              <a:sym typeface="Times New Roman"/>
            </a:endParaRPr>
          </a:p>
          <a:p>
            <a:pPr marL="457200" lvl="0" indent="-344249" algn="l" rtl="0">
              <a:lnSpc>
                <a:spcPct val="115000"/>
              </a:lnSpc>
              <a:spcBef>
                <a:spcPts val="1200"/>
              </a:spcBef>
              <a:spcAft>
                <a:spcPts val="0"/>
              </a:spcAft>
              <a:buClr>
                <a:schemeClr val="accent1"/>
              </a:buClr>
              <a:buSzPct val="100000"/>
              <a:buFont typeface="Times New Roman"/>
              <a:buChar char="●"/>
            </a:pPr>
            <a:r>
              <a:rPr lang="en-US" sz="2350" dirty="0">
                <a:latin typeface="Times New Roman"/>
                <a:ea typeface="Times New Roman"/>
                <a:cs typeface="Times New Roman"/>
                <a:sym typeface="Times New Roman"/>
              </a:rPr>
              <a:t>Utilizes </a:t>
            </a:r>
            <a:r>
              <a:rPr lang="en-US" sz="2350" dirty="0" err="1">
                <a:latin typeface="Times New Roman"/>
                <a:ea typeface="Times New Roman"/>
                <a:cs typeface="Times New Roman"/>
                <a:sym typeface="Times New Roman"/>
              </a:rPr>
              <a:t>BioBERT</a:t>
            </a:r>
            <a:r>
              <a:rPr lang="en-US" sz="2350" dirty="0">
                <a:latin typeface="Times New Roman"/>
                <a:ea typeface="Times New Roman"/>
                <a:cs typeface="Times New Roman"/>
                <a:sym typeface="Times New Roman"/>
              </a:rPr>
              <a:t> for entity extraction and RAG (Retrieval-Augmented Generation) for retrieving and verifying medical claims against credible sources.</a:t>
            </a:r>
            <a:endParaRPr sz="235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350" b="1" dirty="0">
                <a:latin typeface="Times New Roman"/>
                <a:ea typeface="Times New Roman"/>
                <a:cs typeface="Times New Roman"/>
                <a:sym typeface="Times New Roman"/>
              </a:rPr>
              <a:t>Data Integration</a:t>
            </a:r>
            <a:endParaRPr sz="2350" b="1" dirty="0">
              <a:latin typeface="Times New Roman"/>
              <a:ea typeface="Times New Roman"/>
              <a:cs typeface="Times New Roman"/>
              <a:sym typeface="Times New Roman"/>
            </a:endParaRPr>
          </a:p>
          <a:p>
            <a:pPr marL="457200" lvl="0" indent="-344249" algn="l" rtl="0">
              <a:lnSpc>
                <a:spcPct val="115000"/>
              </a:lnSpc>
              <a:spcBef>
                <a:spcPts val="1200"/>
              </a:spcBef>
              <a:spcAft>
                <a:spcPts val="0"/>
              </a:spcAft>
              <a:buClr>
                <a:schemeClr val="accent1"/>
              </a:buClr>
              <a:buSzPct val="100000"/>
              <a:buFont typeface="Times New Roman"/>
              <a:buChar char="●"/>
            </a:pPr>
            <a:r>
              <a:rPr lang="en-US" sz="2350" dirty="0">
                <a:latin typeface="Times New Roman"/>
                <a:ea typeface="Times New Roman"/>
                <a:cs typeface="Times New Roman"/>
                <a:sym typeface="Times New Roman"/>
              </a:rPr>
              <a:t>Expands sources to include PubMed, WHO, and UMLS for comprehensive medical information retrieval, with user feedback incorporated to improve classification accuracy over time.</a:t>
            </a:r>
            <a:endParaRPr sz="235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350" b="1" dirty="0">
                <a:latin typeface="Times New Roman"/>
                <a:ea typeface="Times New Roman"/>
                <a:cs typeface="Times New Roman"/>
                <a:sym typeface="Times New Roman"/>
              </a:rPr>
              <a:t>Methodology</a:t>
            </a:r>
            <a:endParaRPr sz="2350" b="1" dirty="0">
              <a:latin typeface="Times New Roman"/>
              <a:ea typeface="Times New Roman"/>
              <a:cs typeface="Times New Roman"/>
              <a:sym typeface="Times New Roman"/>
            </a:endParaRPr>
          </a:p>
          <a:p>
            <a:pPr marL="457200" lvl="0" indent="-357044" algn="l" rtl="0">
              <a:lnSpc>
                <a:spcPct val="115000"/>
              </a:lnSpc>
              <a:spcBef>
                <a:spcPts val="1200"/>
              </a:spcBef>
              <a:spcAft>
                <a:spcPts val="0"/>
              </a:spcAft>
              <a:buClr>
                <a:schemeClr val="accent1"/>
              </a:buClr>
              <a:buSzPct val="111063"/>
              <a:buFont typeface="Times New Roman"/>
              <a:buChar char="●"/>
            </a:pPr>
            <a:r>
              <a:rPr lang="en-US" sz="2350" dirty="0" err="1">
                <a:latin typeface="Times New Roman"/>
                <a:ea typeface="Times New Roman"/>
                <a:cs typeface="Times New Roman"/>
                <a:sym typeface="Times New Roman"/>
              </a:rPr>
              <a:t>BioBERT</a:t>
            </a:r>
            <a:r>
              <a:rPr lang="en-US" sz="2350" dirty="0">
                <a:latin typeface="Times New Roman"/>
                <a:ea typeface="Times New Roman"/>
                <a:cs typeface="Times New Roman"/>
                <a:sym typeface="Times New Roman"/>
              </a:rPr>
              <a:t> identifies key medical entities within user-submitted claims.</a:t>
            </a:r>
            <a:endParaRPr sz="2350" dirty="0">
              <a:latin typeface="Times New Roman"/>
              <a:ea typeface="Times New Roman"/>
              <a:cs typeface="Times New Roman"/>
              <a:sym typeface="Times New Roman"/>
            </a:endParaRPr>
          </a:p>
          <a:p>
            <a:pPr marL="457200" lvl="0" indent="-357044" algn="l" rtl="0">
              <a:lnSpc>
                <a:spcPct val="115000"/>
              </a:lnSpc>
              <a:spcBef>
                <a:spcPts val="0"/>
              </a:spcBef>
              <a:spcAft>
                <a:spcPts val="0"/>
              </a:spcAft>
              <a:buClr>
                <a:schemeClr val="accent1"/>
              </a:buClr>
              <a:buSzPct val="111063"/>
              <a:buFont typeface="Times New Roman"/>
              <a:buChar char="●"/>
            </a:pPr>
            <a:r>
              <a:rPr lang="en-US" sz="2350" dirty="0">
                <a:latin typeface="Times New Roman"/>
                <a:ea typeface="Times New Roman"/>
                <a:cs typeface="Times New Roman"/>
                <a:sym typeface="Times New Roman"/>
              </a:rPr>
              <a:t>RAG retrieves relevant information from trusted databases and assesses the evidence to confirm or refute the claim.</a:t>
            </a:r>
            <a:endParaRPr sz="2350" dirty="0">
              <a:latin typeface="Times New Roman"/>
              <a:ea typeface="Times New Roman"/>
              <a:cs typeface="Times New Roman"/>
              <a:sym typeface="Times New Roman"/>
            </a:endParaRPr>
          </a:p>
          <a:p>
            <a:pPr marL="457200" lvl="0" indent="-357044" algn="l" rtl="0">
              <a:lnSpc>
                <a:spcPct val="115000"/>
              </a:lnSpc>
              <a:spcBef>
                <a:spcPts val="0"/>
              </a:spcBef>
              <a:spcAft>
                <a:spcPts val="0"/>
              </a:spcAft>
              <a:buClr>
                <a:schemeClr val="accent1"/>
              </a:buClr>
              <a:buSzPct val="111063"/>
              <a:buFont typeface="Times New Roman"/>
              <a:buChar char="●"/>
            </a:pPr>
            <a:r>
              <a:rPr lang="en-US" sz="2350" dirty="0">
                <a:latin typeface="Times New Roman"/>
                <a:ea typeface="Times New Roman"/>
                <a:cs typeface="Times New Roman"/>
                <a:sym typeface="Times New Roman"/>
              </a:rPr>
              <a:t>The system classifies claims as Factual, False, or Inconclusive, and provides real-time results through a web interface.</a:t>
            </a:r>
            <a:endParaRPr sz="235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350" b="1" dirty="0">
                <a:latin typeface="Times New Roman"/>
                <a:ea typeface="Times New Roman"/>
                <a:cs typeface="Times New Roman"/>
                <a:sym typeface="Times New Roman"/>
              </a:rPr>
              <a:t>Advantage</a:t>
            </a:r>
            <a:endParaRPr sz="2350" b="1" dirty="0">
              <a:latin typeface="Times New Roman"/>
              <a:ea typeface="Times New Roman"/>
              <a:cs typeface="Times New Roman"/>
              <a:sym typeface="Times New Roman"/>
            </a:endParaRPr>
          </a:p>
          <a:p>
            <a:pPr marL="457200" lvl="0" indent="-344249" algn="l" rtl="0">
              <a:lnSpc>
                <a:spcPct val="115000"/>
              </a:lnSpc>
              <a:spcBef>
                <a:spcPts val="1200"/>
              </a:spcBef>
              <a:spcAft>
                <a:spcPts val="0"/>
              </a:spcAft>
              <a:buClr>
                <a:schemeClr val="accent1"/>
              </a:buClr>
              <a:buSzPct val="100000"/>
              <a:buFont typeface="Times New Roman"/>
              <a:buChar char="●"/>
            </a:pPr>
            <a:r>
              <a:rPr lang="en-US" sz="2350" dirty="0">
                <a:latin typeface="Times New Roman"/>
                <a:ea typeface="Times New Roman"/>
                <a:cs typeface="Times New Roman"/>
                <a:sym typeface="Times New Roman"/>
              </a:rPr>
              <a:t>Enhanced verification accuracy through </a:t>
            </a:r>
            <a:r>
              <a:rPr lang="en-US" sz="2350" dirty="0" err="1">
                <a:latin typeface="Times New Roman"/>
                <a:ea typeface="Times New Roman"/>
                <a:cs typeface="Times New Roman"/>
                <a:sym typeface="Times New Roman"/>
              </a:rPr>
              <a:t>BioBERT</a:t>
            </a:r>
            <a:r>
              <a:rPr lang="en-US" sz="2350" dirty="0">
                <a:latin typeface="Times New Roman"/>
                <a:ea typeface="Times New Roman"/>
                <a:cs typeface="Times New Roman"/>
                <a:sym typeface="Times New Roman"/>
              </a:rPr>
              <a:t> and RAG, real-time processing, and ongoing improvement with user feedback.</a:t>
            </a:r>
            <a:endParaRPr sz="2350" dirty="0">
              <a:latin typeface="Times New Roman"/>
              <a:ea typeface="Times New Roman"/>
              <a:cs typeface="Times New Roman"/>
              <a:sym typeface="Times New Roman"/>
            </a:endParaRPr>
          </a:p>
          <a:p>
            <a:pPr marL="0" lvl="0" indent="0" algn="l" rtl="0">
              <a:spcBef>
                <a:spcPts val="1200"/>
              </a:spcBef>
              <a:spcAft>
                <a:spcPts val="0"/>
              </a:spcAft>
              <a:buNone/>
            </a:pPr>
            <a:endParaRPr sz="2000" b="1" dirty="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F6D7D4B-6802-40AA-BEEE-4C9F8D312E1C}"/>
              </a:ext>
            </a:extLst>
          </p:cNvPr>
          <p:cNvPicPr>
            <a:picLocks noChangeAspect="1"/>
          </p:cNvPicPr>
          <p:nvPr/>
        </p:nvPicPr>
        <p:blipFill rotWithShape="1">
          <a:blip r:embed="rId2"/>
          <a:srcRect b="17932"/>
          <a:stretch/>
        </p:blipFill>
        <p:spPr>
          <a:xfrm>
            <a:off x="2993984" y="0"/>
            <a:ext cx="6204031" cy="6857999"/>
          </a:xfrm>
          <a:prstGeom prst="rect">
            <a:avLst/>
          </a:prstGeom>
        </p:spPr>
      </p:pic>
    </p:spTree>
    <p:extLst>
      <p:ext uri="{BB962C8B-B14F-4D97-AF65-F5344CB8AC3E}">
        <p14:creationId xmlns:p14="http://schemas.microsoft.com/office/powerpoint/2010/main" val="7464460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6"/>
          <p:cNvSpPr txBox="1">
            <a:spLocks noGrp="1"/>
          </p:cNvSpPr>
          <p:nvPr>
            <p:ph type="title"/>
          </p:nvPr>
        </p:nvSpPr>
        <p:spPr>
          <a:xfrm>
            <a:off x="1484310" y="-233680"/>
            <a:ext cx="10018713" cy="154691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LITERATURE SURVEY</a:t>
            </a:r>
            <a:endParaRPr>
              <a:latin typeface="Times New Roman"/>
              <a:ea typeface="Times New Roman"/>
              <a:cs typeface="Times New Roman"/>
              <a:sym typeface="Times New Roman"/>
            </a:endParaRPr>
          </a:p>
        </p:txBody>
      </p:sp>
      <p:sp>
        <p:nvSpPr>
          <p:cNvPr id="172" name="Google Shape;172;p6"/>
          <p:cNvSpPr txBox="1">
            <a:spLocks noGrp="1"/>
          </p:cNvSpPr>
          <p:nvPr>
            <p:ph type="body" idx="1"/>
          </p:nvPr>
        </p:nvSpPr>
        <p:spPr>
          <a:xfrm>
            <a:off x="1606230" y="934719"/>
            <a:ext cx="10018713" cy="5923281"/>
          </a:xfrm>
          <a:prstGeom prst="rect">
            <a:avLst/>
          </a:prstGeom>
          <a:noFill/>
          <a:ln>
            <a:noFill/>
          </a:ln>
        </p:spPr>
        <p:txBody>
          <a:bodyPr spcFirstLastPara="1" wrap="square" lIns="91425" tIns="45700" rIns="91425" bIns="45700" anchor="ctr" anchorCtr="0">
            <a:noAutofit/>
          </a:bodyPr>
          <a:lstStyle/>
          <a:p>
            <a:pPr marL="342900" indent="-342900">
              <a:spcBef>
                <a:spcPts val="0"/>
              </a:spcBef>
              <a:buSzPts val="2900"/>
            </a:pPr>
            <a:r>
              <a:rPr lang="en-US" sz="2000" b="1" i="0" dirty="0" err="1">
                <a:solidFill>
                  <a:schemeClr val="dk2"/>
                </a:solidFill>
                <a:latin typeface="Times New Roman"/>
                <a:ea typeface="Times New Roman"/>
                <a:cs typeface="Times New Roman"/>
                <a:sym typeface="Times New Roman"/>
              </a:rPr>
              <a:t>HealthFC</a:t>
            </a:r>
            <a:r>
              <a:rPr lang="en-US" sz="2000" b="1" i="0" dirty="0">
                <a:solidFill>
                  <a:schemeClr val="dk2"/>
                </a:solidFill>
                <a:latin typeface="Times New Roman"/>
                <a:ea typeface="Times New Roman"/>
                <a:cs typeface="Times New Roman"/>
                <a:sym typeface="Times New Roman"/>
              </a:rPr>
              <a:t>: Verifying Health Claims with Evidence-Based Medical Fact-Checking</a:t>
            </a:r>
            <a:r>
              <a:rPr lang="en-US" sz="2000" i="0" dirty="0">
                <a:solidFill>
                  <a:schemeClr val="dk2"/>
                </a:solidFill>
                <a:latin typeface="Times New Roman"/>
                <a:ea typeface="Times New Roman"/>
                <a:cs typeface="Times New Roman"/>
                <a:sym typeface="Times New Roman"/>
              </a:rPr>
              <a:t> by </a:t>
            </a:r>
            <a:r>
              <a:rPr lang="en-US" sz="2000" i="0" dirty="0" err="1">
                <a:solidFill>
                  <a:schemeClr val="dk2"/>
                </a:solidFill>
                <a:latin typeface="Times New Roman"/>
                <a:ea typeface="Times New Roman"/>
                <a:cs typeface="Times New Roman"/>
                <a:sym typeface="Times New Roman"/>
              </a:rPr>
              <a:t>Juraj</a:t>
            </a:r>
            <a:r>
              <a:rPr lang="en-US" sz="2000" i="0" dirty="0">
                <a:solidFill>
                  <a:schemeClr val="dk2"/>
                </a:solidFill>
                <a:latin typeface="Times New Roman"/>
                <a:ea typeface="Times New Roman"/>
                <a:cs typeface="Times New Roman"/>
                <a:sym typeface="Times New Roman"/>
              </a:rPr>
              <a:t> </a:t>
            </a:r>
            <a:r>
              <a:rPr lang="en-US" sz="2000" i="0" dirty="0" err="1">
                <a:solidFill>
                  <a:schemeClr val="dk2"/>
                </a:solidFill>
                <a:latin typeface="Times New Roman"/>
                <a:ea typeface="Times New Roman"/>
                <a:cs typeface="Times New Roman"/>
                <a:sym typeface="Times New Roman"/>
              </a:rPr>
              <a:t>Vladika</a:t>
            </a:r>
            <a:r>
              <a:rPr lang="en-US" sz="2000" i="0" dirty="0">
                <a:solidFill>
                  <a:schemeClr val="dk2"/>
                </a:solidFill>
                <a:latin typeface="Times New Roman"/>
                <a:ea typeface="Times New Roman"/>
                <a:cs typeface="Times New Roman"/>
                <a:sym typeface="Times New Roman"/>
              </a:rPr>
              <a:t>, Phillip Schneider, and Florian </a:t>
            </a:r>
            <a:r>
              <a:rPr lang="en-US" sz="2000" i="0" dirty="0" err="1">
                <a:solidFill>
                  <a:schemeClr val="dk2"/>
                </a:solidFill>
                <a:latin typeface="Times New Roman"/>
                <a:ea typeface="Times New Roman"/>
                <a:cs typeface="Times New Roman"/>
                <a:sym typeface="Times New Roman"/>
              </a:rPr>
              <a:t>Matthes</a:t>
            </a:r>
            <a:r>
              <a:rPr lang="en-US" sz="2000" i="0" dirty="0">
                <a:solidFill>
                  <a:schemeClr val="dk2"/>
                </a:solidFill>
                <a:latin typeface="Times New Roman"/>
                <a:ea typeface="Times New Roman"/>
                <a:cs typeface="Times New Roman"/>
                <a:sym typeface="Times New Roman"/>
              </a:rPr>
              <a:t>. It consists of 750 health-related claims in both German and English, labeled for veracity by medical experts and backed with evidence from systematic reviews and clinical trials.</a:t>
            </a:r>
          </a:p>
          <a:p>
            <a:pPr marL="342900" indent="-342900">
              <a:spcBef>
                <a:spcPts val="0"/>
              </a:spcBef>
              <a:buSzPts val="2900"/>
            </a:pPr>
            <a:endParaRPr lang="en-US" sz="2000" b="1" i="0" dirty="0">
              <a:solidFill>
                <a:schemeClr val="dk2"/>
              </a:solidFill>
              <a:latin typeface="Times New Roman"/>
              <a:ea typeface="Times New Roman"/>
              <a:cs typeface="Times New Roman"/>
              <a:sym typeface="Times New Roman"/>
            </a:endParaRPr>
          </a:p>
          <a:p>
            <a:pPr marL="342900" indent="-342900">
              <a:spcBef>
                <a:spcPts val="0"/>
              </a:spcBef>
              <a:buSzPts val="2900"/>
            </a:pPr>
            <a:r>
              <a:rPr lang="en-US" sz="2000" b="1" i="0" dirty="0">
                <a:solidFill>
                  <a:schemeClr val="dk2"/>
                </a:solidFill>
                <a:latin typeface="Times New Roman"/>
                <a:ea typeface="Times New Roman"/>
                <a:cs typeface="Times New Roman"/>
                <a:sym typeface="Times New Roman"/>
              </a:rPr>
              <a:t>Retrieval Augmented Generation (RAG) and Beyond:</a:t>
            </a:r>
            <a:r>
              <a:rPr lang="en-US" sz="2000" i="0" dirty="0">
                <a:solidFill>
                  <a:schemeClr val="dk2"/>
                </a:solidFill>
                <a:latin typeface="Times New Roman"/>
                <a:ea typeface="Times New Roman"/>
                <a:cs typeface="Times New Roman"/>
                <a:sym typeface="Times New Roman"/>
              </a:rPr>
              <a:t> A Comprehensive Survey on How to Make your LLMs use External Data More Wisely by </a:t>
            </a:r>
            <a:r>
              <a:rPr lang="en-US" sz="2000" i="0" dirty="0" err="1">
                <a:solidFill>
                  <a:schemeClr val="dk2"/>
                </a:solidFill>
                <a:latin typeface="Times New Roman"/>
                <a:ea typeface="Times New Roman"/>
                <a:cs typeface="Times New Roman"/>
                <a:sym typeface="Times New Roman"/>
              </a:rPr>
              <a:t>Siyun</a:t>
            </a:r>
            <a:r>
              <a:rPr lang="en-US" sz="2000" i="0" dirty="0">
                <a:solidFill>
                  <a:schemeClr val="dk2"/>
                </a:solidFill>
                <a:latin typeface="Times New Roman"/>
                <a:ea typeface="Times New Roman"/>
                <a:cs typeface="Times New Roman"/>
                <a:sym typeface="Times New Roman"/>
              </a:rPr>
              <a:t> Zhao et al and Beyond </a:t>
            </a:r>
          </a:p>
          <a:p>
            <a:pPr marL="342900" indent="-342900">
              <a:spcBef>
                <a:spcPts val="0"/>
              </a:spcBef>
              <a:buSzPts val="2900"/>
            </a:pPr>
            <a:endParaRPr lang="en-US" sz="2000" b="1" i="0" dirty="0">
              <a:solidFill>
                <a:schemeClr val="dk2"/>
              </a:solidFill>
              <a:latin typeface="Times New Roman"/>
              <a:ea typeface="Times New Roman"/>
              <a:cs typeface="Times New Roman"/>
              <a:sym typeface="Times New Roman"/>
            </a:endParaRPr>
          </a:p>
          <a:p>
            <a:pPr marL="342900" indent="-342900">
              <a:spcBef>
                <a:spcPts val="0"/>
              </a:spcBef>
              <a:buSzPts val="2900"/>
            </a:pPr>
            <a:r>
              <a:rPr lang="en-US" sz="2000" b="1" i="0" dirty="0">
                <a:solidFill>
                  <a:schemeClr val="dk2"/>
                </a:solidFill>
                <a:latin typeface="Times New Roman"/>
                <a:ea typeface="Times New Roman"/>
                <a:cs typeface="Times New Roman"/>
                <a:sym typeface="Times New Roman"/>
              </a:rPr>
              <a:t>BIORAG: A RAG-LLM Framework for Biological Question Reasoning</a:t>
            </a:r>
            <a:r>
              <a:rPr lang="en-US" sz="2000" i="0" dirty="0">
                <a:solidFill>
                  <a:schemeClr val="dk2"/>
                </a:solidFill>
                <a:latin typeface="Times New Roman"/>
                <a:ea typeface="Times New Roman"/>
                <a:cs typeface="Times New Roman"/>
                <a:sym typeface="Times New Roman"/>
              </a:rPr>
              <a:t> by </a:t>
            </a:r>
            <a:r>
              <a:rPr lang="en-US" sz="2000" i="0" dirty="0" err="1">
                <a:solidFill>
                  <a:schemeClr val="dk2"/>
                </a:solidFill>
                <a:latin typeface="Times New Roman"/>
                <a:ea typeface="Times New Roman"/>
                <a:cs typeface="Times New Roman"/>
                <a:sym typeface="Times New Roman"/>
              </a:rPr>
              <a:t>Chengrui</a:t>
            </a:r>
            <a:r>
              <a:rPr lang="en-US" sz="2000" i="0" dirty="0">
                <a:solidFill>
                  <a:schemeClr val="dk2"/>
                </a:solidFill>
                <a:latin typeface="Times New Roman"/>
                <a:ea typeface="Times New Roman"/>
                <a:cs typeface="Times New Roman"/>
                <a:sym typeface="Times New Roman"/>
              </a:rPr>
              <a:t> Wang et al. This paper introduces a novel RAG framework tailored for biological question reasoning, which could be adapted for medical fact-checking.</a:t>
            </a:r>
          </a:p>
          <a:p>
            <a:pPr marL="342900" indent="-342900">
              <a:spcBef>
                <a:spcPts val="0"/>
              </a:spcBef>
              <a:buSzPts val="2900"/>
            </a:pPr>
            <a:endParaRPr lang="en-US" sz="2000" b="1" i="0" dirty="0">
              <a:solidFill>
                <a:schemeClr val="dk2"/>
              </a:solidFill>
              <a:latin typeface="Times New Roman"/>
              <a:ea typeface="Times New Roman"/>
              <a:cs typeface="Times New Roman"/>
              <a:sym typeface="Times New Roman"/>
            </a:endParaRPr>
          </a:p>
          <a:p>
            <a:pPr marL="342900" indent="-342900">
              <a:spcBef>
                <a:spcPts val="0"/>
              </a:spcBef>
              <a:buSzPts val="2900"/>
            </a:pPr>
            <a:r>
              <a:rPr lang="en-US" sz="2000" b="1" i="0" dirty="0">
                <a:solidFill>
                  <a:schemeClr val="dk2"/>
                </a:solidFill>
                <a:latin typeface="Times New Roman"/>
                <a:ea typeface="Times New Roman"/>
                <a:cs typeface="Times New Roman"/>
                <a:sym typeface="Times New Roman"/>
              </a:rPr>
              <a:t>Natural Language Processing (NLP) to Facilitate Abstract Review in Medical Research:</a:t>
            </a:r>
            <a:r>
              <a:rPr lang="en-US" sz="2000" i="0" dirty="0">
                <a:solidFill>
                  <a:schemeClr val="dk2"/>
                </a:solidFill>
                <a:latin typeface="Times New Roman"/>
                <a:ea typeface="Times New Roman"/>
                <a:cs typeface="Times New Roman"/>
                <a:sym typeface="Times New Roman"/>
              </a:rPr>
              <a:t> </a:t>
            </a:r>
            <a:r>
              <a:rPr lang="en-US" sz="2000" b="1" i="0" dirty="0">
                <a:solidFill>
                  <a:schemeClr val="dk2"/>
                </a:solidFill>
                <a:latin typeface="Times New Roman"/>
                <a:ea typeface="Times New Roman"/>
                <a:cs typeface="Times New Roman"/>
                <a:sym typeface="Times New Roman"/>
              </a:rPr>
              <a:t>The Application of </a:t>
            </a:r>
            <a:r>
              <a:rPr lang="en-US" sz="2000" b="1" i="0" dirty="0" err="1">
                <a:solidFill>
                  <a:schemeClr val="dk2"/>
                </a:solidFill>
                <a:latin typeface="Times New Roman"/>
                <a:ea typeface="Times New Roman"/>
                <a:cs typeface="Times New Roman"/>
                <a:sym typeface="Times New Roman"/>
              </a:rPr>
              <a:t>BioBERT</a:t>
            </a:r>
            <a:r>
              <a:rPr lang="en-US" sz="2000" b="1" i="0" dirty="0">
                <a:solidFill>
                  <a:schemeClr val="dk2"/>
                </a:solidFill>
                <a:latin typeface="Times New Roman"/>
                <a:ea typeface="Times New Roman"/>
                <a:cs typeface="Times New Roman"/>
                <a:sym typeface="Times New Roman"/>
              </a:rPr>
              <a:t> to Exploring the 20-Year</a:t>
            </a:r>
            <a:r>
              <a:rPr lang="en-US" sz="2000" i="0" dirty="0">
                <a:solidFill>
                  <a:schemeClr val="dk2"/>
                </a:solidFill>
                <a:latin typeface="Times New Roman"/>
                <a:ea typeface="Times New Roman"/>
                <a:cs typeface="Times New Roman"/>
                <a:sym typeface="Times New Roman"/>
              </a:rPr>
              <a:t> Use of NLP in Medical Research delves into the use of NLP techniques, specifically </a:t>
            </a:r>
            <a:r>
              <a:rPr lang="en-US" sz="2000" i="0" dirty="0" err="1">
                <a:solidFill>
                  <a:schemeClr val="dk2"/>
                </a:solidFill>
                <a:latin typeface="Times New Roman"/>
                <a:ea typeface="Times New Roman"/>
                <a:cs typeface="Times New Roman"/>
                <a:sym typeface="Times New Roman"/>
              </a:rPr>
              <a:t>BioBERT</a:t>
            </a:r>
            <a:r>
              <a:rPr lang="en-US" sz="2000" i="0" dirty="0">
                <a:solidFill>
                  <a:schemeClr val="dk2"/>
                </a:solidFill>
                <a:latin typeface="Times New Roman"/>
                <a:ea typeface="Times New Roman"/>
                <a:cs typeface="Times New Roman"/>
                <a:sym typeface="Times New Roman"/>
              </a:rPr>
              <a:t>, to streamline the process of abstract review in medical research. It highlights how NLP has evolved over the past two decades to assist in extracting, summarizing, and verifying information from medical literature.</a:t>
            </a:r>
          </a:p>
          <a:p>
            <a:pPr marL="0" lvl="0" indent="0" algn="l" rtl="0">
              <a:spcBef>
                <a:spcPts val="0"/>
              </a:spcBef>
              <a:spcAft>
                <a:spcPts val="0"/>
              </a:spcAft>
              <a:buSzPts val="2900"/>
              <a:buNone/>
            </a:pPr>
            <a:endParaRPr lang="en-US" sz="2000" i="0" dirty="0">
              <a:solidFill>
                <a:schemeClr val="dk2"/>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7"/>
          <p:cNvSpPr txBox="1">
            <a:spLocks noGrp="1"/>
          </p:cNvSpPr>
          <p:nvPr>
            <p:ph type="title"/>
          </p:nvPr>
        </p:nvSpPr>
        <p:spPr>
          <a:xfrm>
            <a:off x="1484310" y="0"/>
            <a:ext cx="10707690" cy="175259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dirty="0">
                <a:latin typeface="Times New Roman"/>
                <a:ea typeface="Times New Roman"/>
                <a:cs typeface="Times New Roman"/>
                <a:sym typeface="Times New Roman"/>
              </a:rPr>
              <a:t>HARDWARE &amp; SOFTWARE REQUIREMENTS</a:t>
            </a:r>
            <a:endParaRPr dirty="0">
              <a:latin typeface="Times New Roman"/>
              <a:ea typeface="Times New Roman"/>
              <a:cs typeface="Times New Roman"/>
              <a:sym typeface="Times New Roman"/>
            </a:endParaRPr>
          </a:p>
        </p:txBody>
      </p:sp>
      <p:sp>
        <p:nvSpPr>
          <p:cNvPr id="178" name="Google Shape;178;p7"/>
          <p:cNvSpPr txBox="1">
            <a:spLocks noGrp="1"/>
          </p:cNvSpPr>
          <p:nvPr>
            <p:ph type="body" idx="1"/>
          </p:nvPr>
        </p:nvSpPr>
        <p:spPr>
          <a:xfrm>
            <a:off x="1484300" y="1117800"/>
            <a:ext cx="10707600" cy="5740200"/>
          </a:xfrm>
          <a:prstGeom prst="rect">
            <a:avLst/>
          </a:prstGeom>
          <a:noFill/>
          <a:ln>
            <a:noFill/>
          </a:ln>
        </p:spPr>
        <p:txBody>
          <a:bodyPr spcFirstLastPara="1" wrap="square" lIns="91425" tIns="45700" rIns="91425" bIns="45700" anchor="ctr" anchorCtr="0">
            <a:normAutofit/>
          </a:bodyPr>
          <a:lstStyle/>
          <a:p>
            <a:pPr marL="0" lvl="0" indent="0" algn="l" rtl="0">
              <a:lnSpc>
                <a:spcPct val="115000"/>
              </a:lnSpc>
              <a:spcBef>
                <a:spcPts val="1200"/>
              </a:spcBef>
              <a:spcAft>
                <a:spcPts val="0"/>
              </a:spcAft>
              <a:buNone/>
            </a:pPr>
            <a:r>
              <a:rPr lang="en-US" sz="2000" b="1" dirty="0">
                <a:latin typeface="Times New Roman"/>
                <a:ea typeface="Times New Roman"/>
                <a:cs typeface="Times New Roman"/>
                <a:sym typeface="Times New Roman"/>
              </a:rPr>
              <a:t>Hardware Requirements:</a:t>
            </a:r>
            <a:endParaRPr sz="2000" b="1" dirty="0">
              <a:latin typeface="Times New Roman"/>
              <a:ea typeface="Times New Roman"/>
              <a:cs typeface="Times New Roman"/>
              <a:sym typeface="Times New Roman"/>
            </a:endParaRPr>
          </a:p>
          <a:p>
            <a:pPr marL="457200" lvl="0" indent="-346075" algn="l" rtl="0">
              <a:lnSpc>
                <a:spcPct val="115000"/>
              </a:lnSpc>
              <a:spcBef>
                <a:spcPts val="1200"/>
              </a:spcBef>
              <a:spcAft>
                <a:spcPts val="0"/>
              </a:spcAft>
              <a:buClr>
                <a:schemeClr val="accent1"/>
              </a:buClr>
              <a:buSzPct val="100000"/>
              <a:buChar char="●"/>
            </a:pPr>
            <a:r>
              <a:rPr lang="en-US" sz="2000" b="1" dirty="0">
                <a:latin typeface="Times New Roman"/>
                <a:ea typeface="Times New Roman"/>
                <a:cs typeface="Times New Roman"/>
                <a:sym typeface="Times New Roman"/>
              </a:rPr>
              <a:t>Processor:</a:t>
            </a:r>
            <a:r>
              <a:rPr lang="en-US" sz="2000" dirty="0">
                <a:latin typeface="Times New Roman"/>
                <a:ea typeface="Times New Roman"/>
                <a:cs typeface="Times New Roman"/>
                <a:sym typeface="Times New Roman"/>
              </a:rPr>
              <a:t> High-performance CPU (e.g., Intel i7 or higher) or GPUs for training and inference of deep learning models.</a:t>
            </a:r>
            <a:endParaRPr sz="2000" dirty="0">
              <a:latin typeface="Times New Roman"/>
              <a:ea typeface="Times New Roman"/>
              <a:cs typeface="Times New Roman"/>
              <a:sym typeface="Times New Roman"/>
            </a:endParaRPr>
          </a:p>
          <a:p>
            <a:pPr marL="457200" lvl="0" indent="-346075" algn="l" rtl="0">
              <a:lnSpc>
                <a:spcPct val="115000"/>
              </a:lnSpc>
              <a:spcBef>
                <a:spcPts val="0"/>
              </a:spcBef>
              <a:spcAft>
                <a:spcPts val="0"/>
              </a:spcAft>
              <a:buClr>
                <a:schemeClr val="accent1"/>
              </a:buClr>
              <a:buSzPct val="100000"/>
              <a:buChar char="●"/>
            </a:pPr>
            <a:r>
              <a:rPr lang="en-US" sz="2000" b="1" dirty="0">
                <a:latin typeface="Times New Roman"/>
                <a:ea typeface="Times New Roman"/>
                <a:cs typeface="Times New Roman"/>
                <a:sym typeface="Times New Roman"/>
              </a:rPr>
              <a:t>RAM:</a:t>
            </a:r>
            <a:r>
              <a:rPr lang="en-US" sz="2000" dirty="0">
                <a:latin typeface="Times New Roman"/>
                <a:ea typeface="Times New Roman"/>
                <a:cs typeface="Times New Roman"/>
                <a:sym typeface="Times New Roman"/>
              </a:rPr>
              <a:t> At least 16 GB (32 GB recommended) to handle large datasets, especially for processing and running </a:t>
            </a:r>
            <a:r>
              <a:rPr lang="en-US" sz="2000" dirty="0" err="1">
                <a:latin typeface="Times New Roman"/>
                <a:ea typeface="Times New Roman"/>
                <a:cs typeface="Times New Roman"/>
                <a:sym typeface="Times New Roman"/>
              </a:rPr>
              <a:t>BioBERT</a:t>
            </a:r>
            <a:r>
              <a:rPr lang="en-US" sz="2000" dirty="0">
                <a:latin typeface="Times New Roman"/>
                <a:ea typeface="Times New Roman"/>
                <a:cs typeface="Times New Roman"/>
                <a:sym typeface="Times New Roman"/>
              </a:rPr>
              <a:t>-based models.</a:t>
            </a:r>
            <a:endParaRPr sz="2000" dirty="0">
              <a:latin typeface="Times New Roman"/>
              <a:ea typeface="Times New Roman"/>
              <a:cs typeface="Times New Roman"/>
              <a:sym typeface="Times New Roman"/>
            </a:endParaRPr>
          </a:p>
          <a:p>
            <a:pPr marL="457200" lvl="0" indent="-346075" algn="l" rtl="0">
              <a:lnSpc>
                <a:spcPct val="115000"/>
              </a:lnSpc>
              <a:spcBef>
                <a:spcPts val="0"/>
              </a:spcBef>
              <a:spcAft>
                <a:spcPts val="0"/>
              </a:spcAft>
              <a:buClr>
                <a:schemeClr val="accent1"/>
              </a:buClr>
              <a:buSzPct val="100000"/>
              <a:buChar char="●"/>
            </a:pPr>
            <a:r>
              <a:rPr lang="en-US" sz="2000" b="1" dirty="0">
                <a:latin typeface="Times New Roman"/>
                <a:ea typeface="Times New Roman"/>
                <a:cs typeface="Times New Roman"/>
                <a:sym typeface="Times New Roman"/>
              </a:rPr>
              <a:t>Storage:</a:t>
            </a:r>
            <a:r>
              <a:rPr lang="en-US" sz="2000" dirty="0">
                <a:latin typeface="Times New Roman"/>
                <a:ea typeface="Times New Roman"/>
                <a:cs typeface="Times New Roman"/>
                <a:sym typeface="Times New Roman"/>
              </a:rPr>
              <a:t> Minimum 500 GB of SSD storage for datasets, pre-trained models, and database integration.</a:t>
            </a:r>
            <a:endParaRPr sz="2000" dirty="0">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000" b="1" dirty="0">
                <a:latin typeface="Times New Roman"/>
                <a:ea typeface="Times New Roman"/>
                <a:cs typeface="Times New Roman"/>
                <a:sym typeface="Times New Roman"/>
              </a:rPr>
              <a:t>Software Requirements:</a:t>
            </a:r>
            <a:endParaRPr sz="2000" dirty="0">
              <a:latin typeface="Times New Roman"/>
              <a:ea typeface="Times New Roman"/>
              <a:cs typeface="Times New Roman"/>
              <a:sym typeface="Times New Roman"/>
            </a:endParaRPr>
          </a:p>
          <a:p>
            <a:pPr marL="568325" lvl="1" indent="0" algn="l" rtl="0">
              <a:lnSpc>
                <a:spcPct val="115000"/>
              </a:lnSpc>
              <a:spcBef>
                <a:spcPts val="0"/>
              </a:spcBef>
              <a:spcAft>
                <a:spcPts val="0"/>
              </a:spcAft>
              <a:buClr>
                <a:schemeClr val="accent1"/>
              </a:buClr>
              <a:buSzPct val="100000"/>
              <a:buNone/>
            </a:pPr>
            <a:r>
              <a:rPr lang="en-US" dirty="0">
                <a:latin typeface="Times New Roman"/>
                <a:ea typeface="Times New Roman"/>
                <a:cs typeface="Times New Roman"/>
                <a:sym typeface="Times New Roman"/>
              </a:rPr>
              <a:t>TensorFlow or </a:t>
            </a:r>
            <a:r>
              <a:rPr lang="en-US" dirty="0" err="1">
                <a:latin typeface="Times New Roman"/>
                <a:ea typeface="Times New Roman"/>
                <a:cs typeface="Times New Roman"/>
                <a:sym typeface="Times New Roman"/>
              </a:rPr>
              <a:t>PyTorch</a:t>
            </a:r>
            <a:r>
              <a:rPr lang="en-US" dirty="0">
                <a:latin typeface="Times New Roman"/>
                <a:ea typeface="Times New Roman"/>
                <a:cs typeface="Times New Roman"/>
                <a:sym typeface="Times New Roman"/>
              </a:rPr>
              <a:t> for deep learning model development and training.</a:t>
            </a:r>
            <a:endParaRPr dirty="0">
              <a:latin typeface="Times New Roman"/>
              <a:ea typeface="Times New Roman"/>
              <a:cs typeface="Times New Roman"/>
              <a:sym typeface="Times New Roman"/>
            </a:endParaRPr>
          </a:p>
          <a:p>
            <a:pPr marL="568325" lvl="1" indent="0" algn="l" rtl="0">
              <a:lnSpc>
                <a:spcPct val="115000"/>
              </a:lnSpc>
              <a:spcBef>
                <a:spcPts val="0"/>
              </a:spcBef>
              <a:spcAft>
                <a:spcPts val="0"/>
              </a:spcAft>
              <a:buClr>
                <a:schemeClr val="accent1"/>
              </a:buClr>
              <a:buSzPct val="100000"/>
              <a:buNone/>
            </a:pPr>
            <a:r>
              <a:rPr lang="en-US" dirty="0">
                <a:latin typeface="Times New Roman"/>
                <a:ea typeface="Times New Roman"/>
                <a:cs typeface="Times New Roman"/>
                <a:sym typeface="Times New Roman"/>
              </a:rPr>
              <a:t>Transformers library from </a:t>
            </a:r>
            <a:r>
              <a:rPr lang="en-US" dirty="0" err="1">
                <a:latin typeface="Times New Roman"/>
                <a:ea typeface="Times New Roman"/>
                <a:cs typeface="Times New Roman"/>
                <a:sym typeface="Times New Roman"/>
              </a:rPr>
              <a:t>HuggingFace</a:t>
            </a:r>
            <a:r>
              <a:rPr lang="en-US" dirty="0">
                <a:latin typeface="Times New Roman"/>
                <a:ea typeface="Times New Roman"/>
                <a:cs typeface="Times New Roman"/>
                <a:sym typeface="Times New Roman"/>
              </a:rPr>
              <a:t> for accessing pre-trained models like </a:t>
            </a:r>
            <a:r>
              <a:rPr lang="en-US" dirty="0" err="1">
                <a:latin typeface="Times New Roman"/>
                <a:ea typeface="Times New Roman"/>
                <a:cs typeface="Times New Roman"/>
                <a:sym typeface="Times New Roman"/>
              </a:rPr>
              <a:t>BioBERT</a:t>
            </a:r>
            <a:r>
              <a:rPr lang="en-US" dirty="0">
                <a:latin typeface="Times New Roman"/>
                <a:ea typeface="Times New Roman"/>
                <a:cs typeface="Times New Roman"/>
                <a:sym typeface="Times New Roman"/>
              </a:rPr>
              <a:t>.</a:t>
            </a:r>
            <a:endParaRPr dirty="0">
              <a:latin typeface="Times New Roman"/>
              <a:ea typeface="Times New Roman"/>
              <a:cs typeface="Times New Roman"/>
              <a:sym typeface="Times New Roman"/>
            </a:endParaRPr>
          </a:p>
          <a:p>
            <a:pPr marL="568325" lvl="1" indent="0" algn="l" rtl="0">
              <a:lnSpc>
                <a:spcPct val="115000"/>
              </a:lnSpc>
              <a:spcBef>
                <a:spcPts val="0"/>
              </a:spcBef>
              <a:spcAft>
                <a:spcPts val="0"/>
              </a:spcAft>
              <a:buClr>
                <a:schemeClr val="accent1"/>
              </a:buClr>
              <a:buSzPct val="100000"/>
              <a:buNone/>
            </a:pPr>
            <a:r>
              <a:rPr lang="en-US" dirty="0">
                <a:latin typeface="Times New Roman"/>
                <a:ea typeface="Times New Roman"/>
                <a:cs typeface="Times New Roman"/>
                <a:sym typeface="Times New Roman"/>
              </a:rPr>
              <a:t>Flask or Django for web application development and API handling.</a:t>
            </a:r>
            <a:endParaRPr dirty="0">
              <a:latin typeface="Times New Roman"/>
              <a:ea typeface="Times New Roman"/>
              <a:cs typeface="Times New Roman"/>
              <a:sym typeface="Times New Roman"/>
            </a:endParaRPr>
          </a:p>
          <a:p>
            <a:pPr marL="568325" lvl="1" indent="0" algn="l" rtl="0">
              <a:lnSpc>
                <a:spcPct val="115000"/>
              </a:lnSpc>
              <a:spcBef>
                <a:spcPts val="0"/>
              </a:spcBef>
              <a:spcAft>
                <a:spcPts val="0"/>
              </a:spcAft>
              <a:buClr>
                <a:schemeClr val="accent1"/>
              </a:buClr>
              <a:buSzPct val="100000"/>
              <a:buNone/>
            </a:pPr>
            <a:r>
              <a:rPr lang="en-US" dirty="0" err="1">
                <a:latin typeface="Times New Roman"/>
                <a:ea typeface="Times New Roman"/>
                <a:cs typeface="Times New Roman"/>
                <a:sym typeface="Times New Roman"/>
              </a:rPr>
              <a:t>SQLAlchemy</a:t>
            </a:r>
            <a:r>
              <a:rPr lang="en-US" dirty="0">
                <a:latin typeface="Times New Roman"/>
                <a:ea typeface="Times New Roman"/>
                <a:cs typeface="Times New Roman"/>
                <a:sym typeface="Times New Roman"/>
              </a:rPr>
              <a:t> for database integration and management.</a:t>
            </a:r>
            <a:endParaRPr dirty="0">
              <a:latin typeface="Times New Roman"/>
              <a:ea typeface="Times New Roman"/>
              <a:cs typeface="Times New Roman"/>
              <a:sym typeface="Times New Roman"/>
            </a:endParaRPr>
          </a:p>
          <a:p>
            <a:pPr marL="568325" lvl="1" indent="0" algn="l" rtl="0">
              <a:lnSpc>
                <a:spcPct val="115000"/>
              </a:lnSpc>
              <a:spcBef>
                <a:spcPts val="0"/>
              </a:spcBef>
              <a:spcAft>
                <a:spcPts val="0"/>
              </a:spcAft>
              <a:buClr>
                <a:schemeClr val="accent1"/>
              </a:buClr>
              <a:buSzPct val="100000"/>
              <a:buNone/>
            </a:pPr>
            <a:r>
              <a:rPr lang="en-US" dirty="0" err="1">
                <a:latin typeface="Times New Roman"/>
                <a:ea typeface="Times New Roman"/>
                <a:cs typeface="Times New Roman"/>
                <a:sym typeface="Times New Roman"/>
              </a:rPr>
              <a:t>BeautifulSoup</a:t>
            </a:r>
            <a:r>
              <a:rPr lang="en-US" dirty="0">
                <a:latin typeface="Times New Roman"/>
                <a:ea typeface="Times New Roman"/>
                <a:cs typeface="Times New Roman"/>
                <a:sym typeface="Times New Roman"/>
              </a:rPr>
              <a:t> or Requests for web scraping (if necessary) for gathering data.</a:t>
            </a:r>
            <a:endParaRPr sz="2000" dirty="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8"/>
          <p:cNvSpPr txBox="1">
            <a:spLocks noGrp="1"/>
          </p:cNvSpPr>
          <p:nvPr>
            <p:ph type="title"/>
          </p:nvPr>
        </p:nvSpPr>
        <p:spPr>
          <a:xfrm>
            <a:off x="1341736" y="258050"/>
            <a:ext cx="10018800" cy="1752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Times New Roman"/>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84" name="Google Shape;184;p8"/>
          <p:cNvSpPr txBox="1">
            <a:spLocks noGrp="1"/>
          </p:cNvSpPr>
          <p:nvPr>
            <p:ph type="body" idx="1"/>
          </p:nvPr>
        </p:nvSpPr>
        <p:spPr>
          <a:xfrm>
            <a:off x="1636710" y="2010650"/>
            <a:ext cx="10018713" cy="4312921"/>
          </a:xfrm>
          <a:prstGeom prst="rect">
            <a:avLst/>
          </a:prstGeom>
          <a:noFill/>
          <a:ln>
            <a:noFill/>
          </a:ln>
        </p:spPr>
        <p:txBody>
          <a:bodyPr spcFirstLastPara="1" wrap="square" lIns="91425" tIns="45700" rIns="91425" bIns="45700" anchor="ctr" anchorCtr="0">
            <a:noAutofit/>
          </a:bodyPr>
          <a:lstStyle/>
          <a:p>
            <a:pPr marL="285750" lvl="0" indent="-247015" algn="l" rtl="0">
              <a:spcBef>
                <a:spcPts val="1000"/>
              </a:spcBef>
              <a:spcAft>
                <a:spcPts val="0"/>
              </a:spcAft>
              <a:buSzPts val="2000"/>
              <a:buChar char="●"/>
            </a:pPr>
            <a:r>
              <a:rPr lang="en-US" sz="2000" b="1" dirty="0">
                <a:latin typeface="Times New Roman"/>
                <a:ea typeface="Times New Roman"/>
                <a:cs typeface="Times New Roman"/>
                <a:sym typeface="Times New Roman"/>
              </a:rPr>
              <a:t>Use of Transformer Models:</a:t>
            </a:r>
            <a:r>
              <a:rPr lang="en-US" sz="2000" dirty="0">
                <a:latin typeface="Times New Roman"/>
                <a:ea typeface="Times New Roman"/>
                <a:cs typeface="Times New Roman"/>
                <a:sym typeface="Times New Roman"/>
              </a:rPr>
              <a:t> The tool utilizes </a:t>
            </a:r>
            <a:r>
              <a:rPr lang="en-US" sz="2000" dirty="0" err="1">
                <a:latin typeface="Times New Roman"/>
                <a:ea typeface="Times New Roman"/>
                <a:cs typeface="Times New Roman"/>
                <a:sym typeface="Times New Roman"/>
              </a:rPr>
              <a:t>BioBERT</a:t>
            </a:r>
            <a:r>
              <a:rPr lang="en-US" sz="2000" dirty="0">
                <a:latin typeface="Times New Roman"/>
                <a:ea typeface="Times New Roman"/>
                <a:cs typeface="Times New Roman"/>
                <a:sym typeface="Times New Roman"/>
              </a:rPr>
              <a:t>, a transformer-based model, for accurate entity extraction and validation of medical claims, offering superior understanding of medical language and context.</a:t>
            </a:r>
            <a:endParaRPr sz="2000" dirty="0">
              <a:latin typeface="Times New Roman"/>
              <a:ea typeface="Times New Roman"/>
              <a:cs typeface="Times New Roman"/>
              <a:sym typeface="Times New Roman"/>
            </a:endParaRPr>
          </a:p>
          <a:p>
            <a:pPr marL="285750" lvl="0" indent="-247015" algn="l" rtl="0">
              <a:spcBef>
                <a:spcPts val="1000"/>
              </a:spcBef>
              <a:spcAft>
                <a:spcPts val="0"/>
              </a:spcAft>
              <a:buSzPts val="2000"/>
              <a:buChar char="●"/>
            </a:pPr>
            <a:r>
              <a:rPr lang="en-US" sz="2000" b="1" dirty="0">
                <a:latin typeface="Times New Roman"/>
                <a:ea typeface="Times New Roman"/>
                <a:cs typeface="Times New Roman"/>
                <a:sym typeface="Times New Roman"/>
              </a:rPr>
              <a:t>Integration with Knowledge Databases:</a:t>
            </a:r>
            <a:r>
              <a:rPr lang="en-US" sz="2000" dirty="0">
                <a:latin typeface="Times New Roman"/>
                <a:ea typeface="Times New Roman"/>
                <a:cs typeface="Times New Roman"/>
                <a:sym typeface="Times New Roman"/>
              </a:rPr>
              <a:t> By connecting to authoritative databases like PubMed, WHO, and UMLS, the system ensures access to reliable and up-to-date medical information for fact-checking.</a:t>
            </a:r>
            <a:endParaRPr sz="2000" dirty="0">
              <a:latin typeface="Times New Roman"/>
              <a:ea typeface="Times New Roman"/>
              <a:cs typeface="Times New Roman"/>
              <a:sym typeface="Times New Roman"/>
            </a:endParaRPr>
          </a:p>
          <a:p>
            <a:pPr marL="285750" lvl="0" indent="-247015" algn="l" rtl="0">
              <a:spcBef>
                <a:spcPts val="1000"/>
              </a:spcBef>
              <a:spcAft>
                <a:spcPts val="0"/>
              </a:spcAft>
              <a:buSzPts val="2000"/>
              <a:buChar char="●"/>
            </a:pPr>
            <a:r>
              <a:rPr lang="en-US" sz="2000" b="1" dirty="0">
                <a:latin typeface="Times New Roman"/>
                <a:ea typeface="Times New Roman"/>
                <a:cs typeface="Times New Roman"/>
                <a:sym typeface="Times New Roman"/>
              </a:rPr>
              <a:t>Scalability and Adaptability:</a:t>
            </a:r>
            <a:r>
              <a:rPr lang="en-US" sz="2000" dirty="0">
                <a:latin typeface="Times New Roman"/>
                <a:ea typeface="Times New Roman"/>
                <a:cs typeface="Times New Roman"/>
                <a:sym typeface="Times New Roman"/>
              </a:rPr>
              <a:t> The system is designed to be scalable, with potential for future extensions, such as incorporating additional external knowledge sources or handling multi-modal data.</a:t>
            </a:r>
            <a:endParaRPr sz="2000" dirty="0">
              <a:latin typeface="Times New Roman"/>
              <a:ea typeface="Times New Roman"/>
              <a:cs typeface="Times New Roman"/>
              <a:sym typeface="Times New Roman"/>
            </a:endParaRPr>
          </a:p>
          <a:p>
            <a:pPr marL="285750" lvl="0" indent="-247015" algn="l" rtl="0">
              <a:spcBef>
                <a:spcPts val="1000"/>
              </a:spcBef>
              <a:spcAft>
                <a:spcPts val="0"/>
              </a:spcAft>
              <a:buSzPts val="2000"/>
              <a:buChar char="●"/>
            </a:pPr>
            <a:r>
              <a:rPr lang="en-US" sz="2000" b="1" dirty="0">
                <a:latin typeface="Times New Roman"/>
                <a:ea typeface="Times New Roman"/>
                <a:cs typeface="Times New Roman"/>
                <a:sym typeface="Times New Roman"/>
              </a:rPr>
              <a:t>Long-Term Applicability:</a:t>
            </a:r>
            <a:r>
              <a:rPr lang="en-US" sz="2000" dirty="0">
                <a:latin typeface="Times New Roman"/>
                <a:ea typeface="Times New Roman"/>
                <a:cs typeface="Times New Roman"/>
                <a:sym typeface="Times New Roman"/>
              </a:rPr>
              <a:t> The tool is built to adapt to emerging misinformation tactics, ensuring its relevance and effectiveness in addressing future challenges in the medical information domain.</a:t>
            </a:r>
            <a:endParaRPr sz="2000" dirty="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1186C3"/>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83</TotalTime>
  <Words>840</Words>
  <Application>Microsoft Office PowerPoint</Application>
  <PresentationFormat>Widescreen</PresentationFormat>
  <Paragraphs>52</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Corbel</vt:lpstr>
      <vt:lpstr>Arial</vt:lpstr>
      <vt:lpstr>Times New Roman</vt:lpstr>
      <vt:lpstr>Parallax</vt:lpstr>
      <vt:lpstr>Fact-Checking Health Claims Using Transformers and RAG Techniques </vt:lpstr>
      <vt:lpstr>ABSTRACT</vt:lpstr>
      <vt:lpstr>OBJECTIVE</vt:lpstr>
      <vt:lpstr>EXISTING SYSTEM</vt:lpstr>
      <vt:lpstr>PROPOSED SYSTEM</vt:lpstr>
      <vt:lpstr>PowerPoint Presentation</vt:lpstr>
      <vt:lpstr>LITERATURE SURVEY</vt:lpstr>
      <vt:lpstr>HARDWARE &amp; SOFTWARE REQUIREMENTS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Fact-Checking Health Claims Using Transformers and RAG Techniques</dc:title>
  <dc:creator>Balamurugan K</dc:creator>
  <cp:lastModifiedBy>Balamurugan K</cp:lastModifiedBy>
  <cp:revision>8</cp:revision>
  <dcterms:created xsi:type="dcterms:W3CDTF">2024-11-05T13:02:44Z</dcterms:created>
  <dcterms:modified xsi:type="dcterms:W3CDTF">2024-11-13T08:57:12Z</dcterms:modified>
</cp:coreProperties>
</file>