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82" r:id="rId1"/>
  </p:sldMasterIdLst>
  <p:notesMasterIdLst>
    <p:notesMasterId r:id="rId14"/>
  </p:notesMasterIdLst>
  <p:sldIdLst>
    <p:sldId id="269" r:id="rId2"/>
    <p:sldId id="270" r:id="rId3"/>
    <p:sldId id="267" r:id="rId4"/>
    <p:sldId id="259" r:id="rId5"/>
    <p:sldId id="260" r:id="rId6"/>
    <p:sldId id="261" r:id="rId7"/>
    <p:sldId id="271" r:id="rId8"/>
    <p:sldId id="272" r:id="rId9"/>
    <p:sldId id="262" r:id="rId10"/>
    <p:sldId id="263" r:id="rId11"/>
    <p:sldId id="266" r:id="rId12"/>
    <p:sldId id="265"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murugan K" initials="BK" lastIdx="1" clrIdx="0">
    <p:extLst>
      <p:ext uri="{19B8F6BF-5375-455C-9EA6-DF929625EA0E}">
        <p15:presenceInfo xmlns:p15="http://schemas.microsoft.com/office/powerpoint/2012/main" userId="0f4de498322ec9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34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9:42:10.55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7576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1450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22246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4160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705279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602715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701289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346474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0529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74755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33509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54489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43317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91886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47207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82722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426480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3/31/2024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831792654"/>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FC50-AA39-456B-8855-F855BEA31FF9}"/>
              </a:ext>
            </a:extLst>
          </p:cNvPr>
          <p:cNvSpPr>
            <a:spLocks noGrp="1"/>
          </p:cNvSpPr>
          <p:nvPr>
            <p:ph type="title"/>
          </p:nvPr>
        </p:nvSpPr>
        <p:spPr>
          <a:xfrm>
            <a:off x="913775" y="1905001"/>
            <a:ext cx="10364452" cy="1371600"/>
          </a:xfrm>
        </p:spPr>
        <p:txBody>
          <a:bodyPr>
            <a:normAutofit/>
          </a:bodyPr>
          <a:lstStyle/>
          <a:p>
            <a:r>
              <a:rPr lang="en-US" sz="4000" dirty="0">
                <a:latin typeface="Times New Roman" panose="02020603050405020304" pitchFamily="18" charset="0"/>
                <a:cs typeface="Times New Roman" panose="02020603050405020304" pitchFamily="18" charset="0"/>
              </a:rPr>
              <a:t>Balamurugan K</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EC8714D-56A9-4DA5-9A9A-1C47B7018C63}"/>
              </a:ext>
            </a:extLst>
          </p:cNvPr>
          <p:cNvSpPr>
            <a:spLocks noGrp="1"/>
          </p:cNvSpPr>
          <p:nvPr>
            <p:ph type="body" sz="half" idx="2"/>
          </p:nvPr>
        </p:nvSpPr>
        <p:spPr>
          <a:xfrm>
            <a:off x="913774" y="3733800"/>
            <a:ext cx="10364452" cy="1140644"/>
          </a:xfrm>
        </p:spPr>
        <p:txBody>
          <a:bodyPr>
            <a:normAutofit/>
          </a:bodyPr>
          <a:lstStyle/>
          <a:p>
            <a:r>
              <a:rPr lang="en-US" sz="2000" dirty="0" err="1">
                <a:latin typeface="Times New Roman" panose="02020603050405020304" pitchFamily="18" charset="0"/>
                <a:cs typeface="Times New Roman" panose="02020603050405020304" pitchFamily="18" charset="0"/>
              </a:rPr>
              <a:t>Naan_Mudhalvan</a:t>
            </a:r>
            <a:r>
              <a:rPr lang="en-US" sz="2000" dirty="0">
                <a:latin typeface="Times New Roman" panose="02020603050405020304" pitchFamily="18" charset="0"/>
                <a:cs typeface="Times New Roman" panose="02020603050405020304" pitchFamily="18" charset="0"/>
              </a:rPr>
              <a:t> Final project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89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13775" y="964430"/>
            <a:ext cx="10364451" cy="904350"/>
          </a:xfrm>
          <a:prstGeom prst="rect">
            <a:avLst/>
          </a:prstGeom>
        </p:spPr>
        <p:txBody>
          <a:bodyPr vert="horz" wrap="square" lIns="0" tIns="286004"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WOW</a:t>
            </a:r>
            <a:r>
              <a:rPr sz="4000" spc="9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IN </a:t>
            </a:r>
            <a:r>
              <a:rPr lang="en-US" sz="4000" dirty="0">
                <a:latin typeface="Times New Roman" panose="02020603050405020304" pitchFamily="18" charset="0"/>
                <a:cs typeface="Times New Roman" panose="02020603050405020304" pitchFamily="18" charset="0"/>
              </a:rPr>
              <a:t>THE</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B7DA567-4DF6-4E05-AA6F-839ECC2D53E3}"/>
              </a:ext>
            </a:extLst>
          </p:cNvPr>
          <p:cNvSpPr txBox="1"/>
          <p:nvPr/>
        </p:nvSpPr>
        <p:spPr>
          <a:xfrm rot="10800000" flipH="1" flipV="1">
            <a:off x="3886200" y="2761328"/>
            <a:ext cx="662940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"wow" factor in the solution lies in its ability to seamlessly translate textual descriptions into highly realistic and visually compelling images, thanks to the integration of </a:t>
            </a:r>
            <a:r>
              <a:rPr lang="en-US" sz="2000" dirty="0" err="1">
                <a:latin typeface="Times New Roman" panose="02020603050405020304" pitchFamily="18" charset="0"/>
                <a:cs typeface="Times New Roman" panose="02020603050405020304" pitchFamily="18" charset="0"/>
              </a:rPr>
              <a:t>StabilityAI's</a:t>
            </a:r>
            <a:r>
              <a:rPr lang="en-US" sz="2000" dirty="0">
                <a:latin typeface="Times New Roman" panose="02020603050405020304" pitchFamily="18" charset="0"/>
                <a:cs typeface="Times New Roman" panose="02020603050405020304" pitchFamily="18" charset="0"/>
              </a:rPr>
              <a:t> diffusion model.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text-to-image generation solution offers a transformative approach to content creation and visualization</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6D811-24A2-48BE-B0E7-6DAACCEF0CAD}"/>
              </a:ext>
            </a:extLst>
          </p:cNvPr>
          <p:cNvSpPr txBox="1"/>
          <p:nvPr/>
        </p:nvSpPr>
        <p:spPr>
          <a:xfrm>
            <a:off x="4114800" y="1143000"/>
            <a:ext cx="3125638" cy="1261884"/>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MODELING</a:t>
            </a:r>
            <a:endParaRPr lang="en-US" sz="4000" kern="1200" dirty="0">
              <a:solidFill>
                <a:schemeClr val="tx1"/>
              </a:solidFill>
              <a:latin typeface="Times New Roman" panose="02020603050405020304" pitchFamily="18" charset="0"/>
              <a:cs typeface="Times New Roman" panose="02020603050405020304" pitchFamily="18" charset="0"/>
            </a:endParaRPr>
          </a:p>
          <a:p>
            <a:pPr algn="ctr"/>
            <a:endParaRPr lang="en-US" sz="3600" kern="12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30D7725-D039-427D-939D-9DC21CFB616A}"/>
              </a:ext>
            </a:extLst>
          </p:cNvPr>
          <p:cNvSpPr txBox="1"/>
          <p:nvPr/>
        </p:nvSpPr>
        <p:spPr>
          <a:xfrm>
            <a:off x="4267200" y="2551837"/>
            <a:ext cx="4876800" cy="193899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Latent Diffusion Model</a:t>
            </a:r>
          </a:p>
          <a:p>
            <a:pPr marL="285750" indent="-285750">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StabilityAI</a:t>
            </a:r>
            <a:r>
              <a:rPr lang="en-IN" sz="2000" dirty="0">
                <a:latin typeface="Times New Roman" panose="02020603050405020304" pitchFamily="18" charset="0"/>
                <a:cs typeface="Times New Roman" panose="02020603050405020304" pitchFamily="18" charset="0"/>
              </a:rPr>
              <a:t> Diffusion Model</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Prompt Engineering</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Tokenization</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Attention Mechanism</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6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0374" y="1219200"/>
            <a:ext cx="10364451" cy="629018"/>
          </a:xfrm>
          <a:prstGeom prst="rect">
            <a:avLst/>
          </a:prstGeom>
        </p:spPr>
        <p:txBody>
          <a:bodyPr vert="horz" wrap="square" lIns="0" tIns="13335" rIns="0" bIns="0" rtlCol="0">
            <a:spAutoFit/>
          </a:bodyPr>
          <a:lstStyle/>
          <a:p>
            <a:pPr marL="209550">
              <a:lnSpc>
                <a:spcPct val="100000"/>
              </a:lnSpc>
              <a:spcBef>
                <a:spcPts val="105"/>
              </a:spcBef>
            </a:pPr>
            <a:r>
              <a:rPr sz="4000" spc="-60" dirty="0">
                <a:latin typeface="Times New Roman" panose="02020603050405020304" pitchFamily="18" charset="0"/>
                <a:cs typeface="Times New Roman" panose="02020603050405020304" pitchFamily="18" charset="0"/>
              </a:rPr>
              <a:t>RESULT</a:t>
            </a:r>
          </a:p>
        </p:txBody>
      </p:sp>
      <p:sp>
        <p:nvSpPr>
          <p:cNvPr id="2" name="TextBox 1">
            <a:extLst>
              <a:ext uri="{FF2B5EF4-FFF2-40B4-BE49-F238E27FC236}">
                <a16:creationId xmlns:a16="http://schemas.microsoft.com/office/drawing/2014/main" id="{0789F710-ED0D-405F-918E-2047D6C22347}"/>
              </a:ext>
            </a:extLst>
          </p:cNvPr>
          <p:cNvSpPr txBox="1"/>
          <p:nvPr/>
        </p:nvSpPr>
        <p:spPr>
          <a:xfrm>
            <a:off x="3124200" y="2209800"/>
            <a:ext cx="59436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project on text-to-image generation using </a:t>
            </a:r>
            <a:r>
              <a:rPr lang="en-US" sz="2000" dirty="0" err="1">
                <a:latin typeface="Times New Roman" panose="02020603050405020304" pitchFamily="18" charset="0"/>
                <a:cs typeface="Times New Roman" panose="02020603050405020304" pitchFamily="18" charset="0"/>
              </a:rPr>
              <a:t>StabilityAI's</a:t>
            </a:r>
            <a:r>
              <a:rPr lang="en-US" sz="2000" dirty="0">
                <a:latin typeface="Times New Roman" panose="02020603050405020304" pitchFamily="18" charset="0"/>
                <a:cs typeface="Times New Roman" panose="02020603050405020304" pitchFamily="18" charset="0"/>
              </a:rPr>
              <a:t> diffusion model represents a significant advancement in the field of artificial intelligence and visual content creation. By seamlessly translating textual descriptions into highly realistic and visually compelling images, our solution offers transformative possibilities across various domains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6EBFA-3F2D-4C8F-B8C2-CA8ED39D1F71}"/>
              </a:ext>
            </a:extLst>
          </p:cNvPr>
          <p:cNvSpPr txBox="1"/>
          <p:nvPr/>
        </p:nvSpPr>
        <p:spPr>
          <a:xfrm>
            <a:off x="1752600" y="2400300"/>
            <a:ext cx="8686800" cy="5016758"/>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Text2Pix: Bridging Worlds with </a:t>
            </a:r>
            <a:r>
              <a:rPr lang="en-US" sz="4000" dirty="0" err="1">
                <a:latin typeface="Times New Roman" panose="02020603050405020304" pitchFamily="18" charset="0"/>
                <a:cs typeface="Times New Roman" panose="02020603050405020304" pitchFamily="18" charset="0"/>
              </a:rPr>
              <a:t>StabilityAI’s</a:t>
            </a:r>
            <a:r>
              <a:rPr lang="en-US" sz="4000" dirty="0">
                <a:latin typeface="Times New Roman" panose="02020603050405020304" pitchFamily="18" charset="0"/>
                <a:cs typeface="Times New Roman" panose="02020603050405020304" pitchFamily="18" charset="0"/>
              </a:rPr>
              <a:t> </a:t>
            </a:r>
          </a:p>
          <a:p>
            <a:pPr algn="ctr"/>
            <a:r>
              <a:rPr lang="en-US" sz="4000" dirty="0">
                <a:latin typeface="Times New Roman" panose="02020603050405020304" pitchFamily="18" charset="0"/>
                <a:cs typeface="Times New Roman" panose="02020603050405020304" pitchFamily="18" charset="0"/>
              </a:rPr>
              <a:t>Diffusion Model</a:t>
            </a: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a:p>
            <a:pPr algn="ct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55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E489E-3264-460C-A4F7-C39401B95356}"/>
              </a:ext>
            </a:extLst>
          </p:cNvPr>
          <p:cNvSpPr txBox="1"/>
          <p:nvPr/>
        </p:nvSpPr>
        <p:spPr>
          <a:xfrm>
            <a:off x="4057174" y="1447800"/>
            <a:ext cx="4267200" cy="707886"/>
          </a:xfrm>
          <a:prstGeom prst="rect">
            <a:avLst/>
          </a:prstGeom>
          <a:noFill/>
        </p:spPr>
        <p:txBody>
          <a:bodyPr wrap="square" rtlCol="0">
            <a:spAutoFit/>
          </a:bodyPr>
          <a:lstStyle/>
          <a:p>
            <a:r>
              <a:rPr lang="en-US" sz="4000" kern="1200" dirty="0">
                <a:solidFill>
                  <a:schemeClr val="tx1"/>
                </a:solidFill>
                <a:latin typeface="+mn-lt"/>
                <a:ea typeface="+mn-ea"/>
                <a:cs typeface="+mn-cs"/>
              </a:rPr>
              <a:t>AGENDA</a:t>
            </a:r>
          </a:p>
        </p:txBody>
      </p:sp>
      <p:sp>
        <p:nvSpPr>
          <p:cNvPr id="3" name="TextBox 2">
            <a:extLst>
              <a:ext uri="{FF2B5EF4-FFF2-40B4-BE49-F238E27FC236}">
                <a16:creationId xmlns:a16="http://schemas.microsoft.com/office/drawing/2014/main" id="{B32F5479-2C1C-444E-9E2B-AC76035CE9A0}"/>
              </a:ext>
            </a:extLst>
          </p:cNvPr>
          <p:cNvSpPr txBox="1"/>
          <p:nvPr/>
        </p:nvSpPr>
        <p:spPr>
          <a:xfrm>
            <a:off x="2514600" y="2362200"/>
            <a:ext cx="7809548" cy="2862322"/>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sz="20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US" sz="2000" dirty="0">
                <a:latin typeface="Times New Roman" panose="02020603050405020304" pitchFamily="18" charset="0"/>
                <a:cs typeface="Times New Roman" panose="02020603050405020304" pitchFamily="18" charset="0"/>
              </a:rPr>
              <a:t>End Users</a:t>
            </a:r>
          </a:p>
          <a:p>
            <a:pPr marL="342900" indent="-342900">
              <a:buAutoNum type="arabicPeriod"/>
            </a:pPr>
            <a:r>
              <a:rPr lang="en-US" sz="2000" dirty="0">
                <a:latin typeface="Times New Roman" panose="02020603050405020304" pitchFamily="18" charset="0"/>
                <a:cs typeface="Times New Roman" panose="02020603050405020304" pitchFamily="18" charset="0"/>
              </a:rPr>
              <a:t>Data Flow</a:t>
            </a:r>
          </a:p>
          <a:p>
            <a:pPr marL="342900" indent="-342900">
              <a:buAutoNum type="arabicPeriod"/>
            </a:pPr>
            <a:r>
              <a:rPr lang="en-US" sz="2000" dirty="0">
                <a:latin typeface="Times New Roman" panose="02020603050405020304" pitchFamily="18" charset="0"/>
                <a:cs typeface="Times New Roman" panose="02020603050405020304" pitchFamily="18" charset="0"/>
              </a:rPr>
              <a:t>Implemented Techniques</a:t>
            </a:r>
          </a:p>
          <a:p>
            <a:pPr marL="342900" indent="-342900">
              <a:buAutoNum type="arabicPeriod"/>
            </a:pPr>
            <a:r>
              <a:rPr lang="en-US" sz="2000" spc="-10" dirty="0">
                <a:latin typeface="Times New Roman" panose="02020603050405020304" pitchFamily="18" charset="0"/>
                <a:cs typeface="Times New Roman" panose="02020603050405020304" pitchFamily="18" charset="0"/>
              </a:rPr>
              <a:t>Solution and i</a:t>
            </a:r>
            <a:r>
              <a:rPr lang="en-US" sz="2000" dirty="0">
                <a:latin typeface="Times New Roman" panose="02020603050405020304" pitchFamily="18" charset="0"/>
                <a:cs typeface="Times New Roman" panose="02020603050405020304" pitchFamily="18" charset="0"/>
              </a:rPr>
              <a:t>ts </a:t>
            </a:r>
            <a:r>
              <a:rPr lang="en-US" sz="2000" spc="-20" dirty="0">
                <a:latin typeface="Times New Roman" panose="02020603050405020304" pitchFamily="18" charset="0"/>
                <a:cs typeface="Times New Roman" panose="02020603050405020304" pitchFamily="18" charset="0"/>
              </a:rPr>
              <a:t>Value</a:t>
            </a:r>
            <a:r>
              <a:rPr lang="en-US" sz="2000" spc="-12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Proposition</a:t>
            </a:r>
          </a:p>
          <a:p>
            <a:pPr marL="342900" indent="-342900">
              <a:buAutoNum type="arabicPeriod"/>
            </a:pPr>
            <a:r>
              <a:rPr lang="en-US" sz="2000" dirty="0">
                <a:latin typeface="Times New Roman" panose="02020603050405020304" pitchFamily="18" charset="0"/>
                <a:cs typeface="Times New Roman" panose="02020603050405020304" pitchFamily="18" charset="0"/>
              </a:rPr>
              <a:t>The Wow in the Solution</a:t>
            </a:r>
          </a:p>
          <a:p>
            <a:pPr marL="342900" indent="-342900">
              <a:buAutoNum type="arabicPeriod"/>
            </a:pPr>
            <a:r>
              <a:rPr lang="en-US" sz="2000" dirty="0">
                <a:latin typeface="Times New Roman" panose="02020603050405020304" pitchFamily="18" charset="0"/>
                <a:cs typeface="Times New Roman" panose="02020603050405020304" pitchFamily="18" charset="0"/>
              </a:rPr>
              <a:t>Modeling</a:t>
            </a:r>
          </a:p>
          <a:p>
            <a:pPr marL="342900" indent="-342900">
              <a:buAutoNum type="arabicPeriod"/>
            </a:pPr>
            <a:r>
              <a:rPr lang="en-US" sz="2000" dirty="0">
                <a:latin typeface="Times New Roman" panose="02020603050405020304" pitchFamily="18" charset="0"/>
                <a:cs typeface="Times New Roman" panose="02020603050405020304" pitchFamily="18" charset="0"/>
              </a:rPr>
              <a:t>Result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56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874223"/>
            <a:ext cx="56388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latin typeface="Times New Roman" panose="02020603050405020304" pitchFamily="18" charset="0"/>
                <a:cs typeface="Times New Roman" panose="02020603050405020304" pitchFamily="18" charset="0"/>
              </a:rPr>
              <a:t>PROBLEM</a:t>
            </a:r>
            <a:r>
              <a:rPr lang="en-US" sz="4000" spc="-10" dirty="0">
                <a:latin typeface="Times New Roman" panose="02020603050405020304" pitchFamily="18" charset="0"/>
                <a:cs typeface="Times New Roman" panose="02020603050405020304" pitchFamily="18" charset="0"/>
              </a:rPr>
              <a:t>  </a:t>
            </a:r>
            <a:r>
              <a:rPr sz="4000" spc="-75" dirty="0">
                <a:latin typeface="Times New Roman" panose="02020603050405020304" pitchFamily="18" charset="0"/>
                <a:cs typeface="Times New Roman" panose="02020603050405020304" pitchFamily="18" charset="0"/>
              </a:rPr>
              <a:t>STATEMENT</a:t>
            </a:r>
            <a:endParaRPr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B714687-2D29-41F9-817D-C2ECAF62279D}"/>
              </a:ext>
            </a:extLst>
          </p:cNvPr>
          <p:cNvSpPr txBox="1"/>
          <p:nvPr/>
        </p:nvSpPr>
        <p:spPr>
          <a:xfrm>
            <a:off x="834072" y="3428999"/>
            <a:ext cx="5490528"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current creative process for generating images often relies on artistic skill, existing references, or time-consuming software. This can be a barrier for people who lack artistic ability, have limited access to visual references, or need to rapidly brainstorm visual concepts.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295400" y="1264623"/>
            <a:ext cx="526478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err="1">
                <a:latin typeface="Times New Roman" panose="02020603050405020304" pitchFamily="18" charset="0"/>
                <a:cs typeface="Times New Roman" panose="02020603050405020304" pitchFamily="18" charset="0"/>
              </a:rPr>
              <a:t>PR</a:t>
            </a:r>
            <a:r>
              <a:rPr lang="en-US" sz="4000" spc="-10" dirty="0" err="1">
                <a:latin typeface="Times New Roman" panose="02020603050405020304" pitchFamily="18" charset="0"/>
                <a:cs typeface="Times New Roman" panose="02020603050405020304" pitchFamily="18" charset="0"/>
              </a:rPr>
              <a:t>oject</a:t>
            </a:r>
            <a:r>
              <a:rPr lang="en-US" sz="4000" spc="-1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21BD79-8710-4214-9155-DC6E1A706D42}"/>
              </a:ext>
            </a:extLst>
          </p:cNvPr>
          <p:cNvSpPr txBox="1"/>
          <p:nvPr/>
        </p:nvSpPr>
        <p:spPr>
          <a:xfrm rot="10800000" flipV="1">
            <a:off x="685800" y="2401738"/>
            <a:ext cx="6781800"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My</a:t>
            </a:r>
            <a:r>
              <a:rPr lang="en-US" sz="2000" kern="1200" dirty="0">
                <a:solidFill>
                  <a:schemeClr val="tx1"/>
                </a:solidFill>
                <a:latin typeface="Times New Roman" panose="02020603050405020304" pitchFamily="18" charset="0"/>
                <a:cs typeface="Times New Roman" panose="02020603050405020304" pitchFamily="18" charset="0"/>
              </a:rPr>
              <a:t> project aims to explore cutting-edge techniques in artificial intelligence to generate realistic images from textual descriptions. Leveraging the power of </a:t>
            </a:r>
            <a:r>
              <a:rPr lang="en-US" sz="2000" kern="1200" dirty="0" err="1">
                <a:solidFill>
                  <a:schemeClr val="tx1"/>
                </a:solidFill>
                <a:latin typeface="Times New Roman" panose="02020603050405020304" pitchFamily="18" charset="0"/>
                <a:cs typeface="Times New Roman" panose="02020603050405020304" pitchFamily="18" charset="0"/>
              </a:rPr>
              <a:t>StabilityAI's</a:t>
            </a:r>
            <a:r>
              <a:rPr lang="en-US" sz="2000" kern="1200" dirty="0">
                <a:solidFill>
                  <a:schemeClr val="tx1"/>
                </a:solidFill>
                <a:latin typeface="Times New Roman" panose="02020603050405020304" pitchFamily="18" charset="0"/>
                <a:cs typeface="Times New Roman" panose="02020603050405020304" pitchFamily="18" charset="0"/>
              </a:rPr>
              <a:t> diffusion model, we're diving into the realm of natural language understanding and image synthesis to bridge the gap between text and visual content seamlessly.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8200" y="883623"/>
            <a:ext cx="10364451" cy="1143517"/>
          </a:xfrm>
          <a:prstGeom prst="rect">
            <a:avLst/>
          </a:prstGeom>
        </p:spPr>
        <p:txBody>
          <a:bodyPr vert="horz" wrap="square" lIns="0" tIns="522858" rIns="0" bIns="0" rtlCol="0">
            <a:spAutoFit/>
          </a:bodyPr>
          <a:lstStyle/>
          <a:p>
            <a:pPr marL="153670">
              <a:lnSpc>
                <a:spcPct val="100000"/>
              </a:lnSpc>
              <a:spcBef>
                <a:spcPts val="130"/>
              </a:spcBef>
            </a:pPr>
            <a:r>
              <a:rPr sz="4000" dirty="0">
                <a:latin typeface="Times New Roman" panose="02020603050405020304" pitchFamily="18" charset="0"/>
                <a:cs typeface="Times New Roman" panose="02020603050405020304" pitchFamily="18" charset="0"/>
              </a:rPr>
              <a:t>END</a:t>
            </a:r>
            <a:r>
              <a:rPr sz="4000" spc="-7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8A07E6A-22E6-4BF5-B207-9048F9E47C94}"/>
              </a:ext>
            </a:extLst>
          </p:cNvPr>
          <p:cNvSpPr txBox="1"/>
          <p:nvPr/>
        </p:nvSpPr>
        <p:spPr>
          <a:xfrm rot="10800000" flipH="1" flipV="1">
            <a:off x="4191000" y="2305615"/>
            <a:ext cx="38100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Graphic Designers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Product Developers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Writers &amp; Illustrators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Marketing Professionals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Architects &amp; Interior Designers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Scientists &amp; Researchers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E-commerce Businesses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1D77AC-36E1-46B3-AC81-A90D42B8A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2097"/>
            <a:ext cx="12192000" cy="4275903"/>
          </a:xfrm>
          <a:prstGeom prst="rect">
            <a:avLst/>
          </a:prstGeom>
        </p:spPr>
      </p:pic>
      <p:sp>
        <p:nvSpPr>
          <p:cNvPr id="6" name="TextBox 5">
            <a:extLst>
              <a:ext uri="{FF2B5EF4-FFF2-40B4-BE49-F238E27FC236}">
                <a16:creationId xmlns:a16="http://schemas.microsoft.com/office/drawing/2014/main" id="{710D77A5-7073-41DB-B35E-634213EDAA48}"/>
              </a:ext>
            </a:extLst>
          </p:cNvPr>
          <p:cNvSpPr txBox="1"/>
          <p:nvPr/>
        </p:nvSpPr>
        <p:spPr>
          <a:xfrm>
            <a:off x="3962400" y="1066800"/>
            <a:ext cx="373380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DATA  FLOW</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72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F7A3B-56DF-4BCD-BE0B-C92B7E1E6EA1}"/>
              </a:ext>
            </a:extLst>
          </p:cNvPr>
          <p:cNvSpPr txBox="1"/>
          <p:nvPr/>
        </p:nvSpPr>
        <p:spPr>
          <a:xfrm>
            <a:off x="2857500" y="1219200"/>
            <a:ext cx="742950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IMPLEMENTED  TECHNIQUES</a:t>
            </a: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BB54B4-A8A4-4803-BB67-663B34C4A1C0}"/>
              </a:ext>
            </a:extLst>
          </p:cNvPr>
          <p:cNvSpPr txBox="1"/>
          <p:nvPr/>
        </p:nvSpPr>
        <p:spPr>
          <a:xfrm>
            <a:off x="3124200" y="2514600"/>
            <a:ext cx="4724400" cy="1631216"/>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Transformers for Text Encoding</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Variational Autoencoder for Latent Space</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U-Net with </a:t>
            </a:r>
            <a:r>
              <a:rPr lang="en-IN" sz="2000" dirty="0" err="1">
                <a:latin typeface="Times New Roman" panose="02020603050405020304" pitchFamily="18" charset="0"/>
                <a:cs typeface="Times New Roman" panose="02020603050405020304" pitchFamily="18" charset="0"/>
              </a:rPr>
              <a:t>ResNet</a:t>
            </a:r>
            <a:r>
              <a:rPr lang="en-IN" sz="2000" dirty="0">
                <a:latin typeface="Times New Roman" panose="02020603050405020304" pitchFamily="18" charset="0"/>
                <a:cs typeface="Times New Roman" panose="02020603050405020304" pitchFamily="18" charset="0"/>
              </a:rPr>
              <a:t> Backbone for Image Denoising</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67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909887"/>
            <a:ext cx="2695574" cy="3248025"/>
          </a:xfrm>
          <a:prstGeom prst="rect">
            <a:avLst/>
          </a:prstGeom>
        </p:spPr>
      </p:pic>
      <p:sp>
        <p:nvSpPr>
          <p:cNvPr id="6" name="object 6"/>
          <p:cNvSpPr txBox="1">
            <a:spLocks noGrp="1"/>
          </p:cNvSpPr>
          <p:nvPr>
            <p:ph type="title"/>
          </p:nvPr>
        </p:nvSpPr>
        <p:spPr>
          <a:xfrm>
            <a:off x="913775" y="863570"/>
            <a:ext cx="10364451" cy="1106072"/>
          </a:xfrm>
          <a:prstGeom prst="rect">
            <a:avLst/>
          </a:prstGeom>
        </p:spPr>
        <p:txBody>
          <a:bodyPr vert="horz" wrap="square" lIns="0" tIns="48577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SOLUTION</a:t>
            </a:r>
            <a:r>
              <a:rPr sz="4000" spc="-3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AND</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ITS </a:t>
            </a:r>
            <a:r>
              <a:rPr sz="4000" spc="-20" dirty="0">
                <a:latin typeface="Times New Roman" panose="02020603050405020304" pitchFamily="18" charset="0"/>
                <a:cs typeface="Times New Roman" panose="02020603050405020304" pitchFamily="18" charset="0"/>
              </a:rPr>
              <a:t>VALUE</a:t>
            </a:r>
            <a:r>
              <a:rPr sz="4000" spc="-1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PROPOSITION</a:t>
            </a:r>
            <a:endParaRPr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D6C113-FACF-42AC-8C0F-8DD94C8251EC}"/>
              </a:ext>
            </a:extLst>
          </p:cNvPr>
          <p:cNvSpPr txBox="1"/>
          <p:nvPr/>
        </p:nvSpPr>
        <p:spPr>
          <a:xfrm>
            <a:off x="3733801" y="2214694"/>
            <a:ext cx="7315199"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Develop an advanced text-to-image generation system leveraging </a:t>
            </a:r>
            <a:r>
              <a:rPr lang="en-US" sz="2000" dirty="0" err="1">
                <a:latin typeface="Times New Roman" panose="02020603050405020304" pitchFamily="18" charset="0"/>
                <a:cs typeface="Times New Roman" panose="02020603050405020304" pitchFamily="18" charset="0"/>
              </a:rPr>
              <a:t>StabilityAI's</a:t>
            </a:r>
            <a:r>
              <a:rPr lang="en-US" sz="2000" dirty="0">
                <a:latin typeface="Times New Roman" panose="02020603050405020304" pitchFamily="18" charset="0"/>
                <a:cs typeface="Times New Roman" panose="02020603050405020304" pitchFamily="18" charset="0"/>
              </a:rPr>
              <a:t> diffusion model. This system will employ cutting-edge natural language processing algorithms to accurately understand textual descriptions and translate them into high-fidelity images. By integrating the diffusion model, which excels in generating diverse and realistic images, the system will ensure that the generated visuals align closely with the semantic content of the input text.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353</TotalTime>
  <Words>363</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Tw Cen MT</vt:lpstr>
      <vt:lpstr>Wingdings</vt:lpstr>
      <vt:lpstr>Droplet</vt:lpstr>
      <vt:lpstr>Balamurugan K</vt:lpstr>
      <vt:lpstr>PowerPoint Presentation</vt:lpstr>
      <vt:lpstr>PowerPoint Presentation</vt:lpstr>
      <vt:lpstr>PROBLEM  STATEMENT</vt:lpstr>
      <vt:lpstr>PRoject  OVERVIEW</vt:lpstr>
      <vt:lpstr>END USERS</vt:lpstr>
      <vt:lpstr>PowerPoint Presentation</vt:lpstr>
      <vt:lpstr>PowerPoint Presentation</vt:lpstr>
      <vt:lpstr>SOLUTION AND ITS VALUE PROPOSITION</vt:lpstr>
      <vt:lpstr>THE WOW IN THE SOLUTION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Balamurugan K</dc:creator>
  <cp:lastModifiedBy>Balamurugan K</cp:lastModifiedBy>
  <cp:revision>25</cp:revision>
  <dcterms:created xsi:type="dcterms:W3CDTF">2024-03-28T04:06:34Z</dcterms:created>
  <dcterms:modified xsi:type="dcterms:W3CDTF">2024-03-31T16:05:43Z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