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97" r:id="rId5"/>
    <p:sldId id="298" r:id="rId6"/>
    <p:sldId id="272" r:id="rId7"/>
    <p:sldId id="263" r:id="rId8"/>
    <p:sldId id="259" r:id="rId9"/>
    <p:sldId id="261" r:id="rId10"/>
    <p:sldId id="264" r:id="rId11"/>
    <p:sldId id="265" r:id="rId12"/>
    <p:sldId id="284" r:id="rId13"/>
    <p:sldId id="285" r:id="rId14"/>
    <p:sldId id="286" r:id="rId15"/>
    <p:sldId id="273" r:id="rId16"/>
    <p:sldId id="275" r:id="rId17"/>
    <p:sldId id="276" r:id="rId18"/>
    <p:sldId id="268" r:id="rId19"/>
    <p:sldId id="287" r:id="rId20"/>
    <p:sldId id="288" r:id="rId21"/>
    <p:sldId id="278" r:id="rId22"/>
    <p:sldId id="279" r:id="rId23"/>
    <p:sldId id="280" r:id="rId24"/>
    <p:sldId id="283" r:id="rId2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9/8/2019</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9/8/2019</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US">
                <a:latin typeface="Segoe Print" panose="02000600000000000000" charset="0"/>
                <a:cs typeface="Segoe Print" panose="02000600000000000000" charset="0"/>
              </a:rPr>
              <a:t>CASE STUDY ON REDUCING CUSTOMER ATTRITION IN TELECOM INDUSTRY</a:t>
            </a:r>
          </a:p>
        </p:txBody>
      </p:sp>
      <p:sp>
        <p:nvSpPr>
          <p:cNvPr id="3" name="Subtitle 2"/>
          <p:cNvSpPr>
            <a:spLocks noGrp="1"/>
          </p:cNvSpPr>
          <p:nvPr>
            <p:ph type="subTitle" idx="1"/>
          </p:nvPr>
        </p:nvSpPr>
        <p:spPr>
          <a:xfrm>
            <a:off x="1524000" y="3602355"/>
            <a:ext cx="9144000" cy="2741295"/>
          </a:xfrm>
        </p:spPr>
        <p:txBody>
          <a:bodyPr>
            <a:normAutofit fontScale="97500" lnSpcReduction="10000"/>
          </a:bodyPr>
          <a:lstStyle/>
          <a:p>
            <a:pPr algn="l"/>
            <a:r>
              <a:rPr lang="en-IN" altLang="en-US" dirty="0"/>
              <a:t> </a:t>
            </a:r>
            <a:endParaRPr lang="en-IN" altLang="en-US" dirty="0">
              <a:latin typeface="Segoe Print" panose="02000600000000000000" charset="0"/>
              <a:cs typeface="Segoe Print" panose="02000600000000000000" charset="0"/>
            </a:endParaRPr>
          </a:p>
          <a:p>
            <a:pPr algn="l"/>
            <a:r>
              <a:rPr lang="en-IN" altLang="en-US" dirty="0" err="1">
                <a:latin typeface="Segoe Print" panose="02000600000000000000" charset="0"/>
                <a:cs typeface="Segoe Print" panose="02000600000000000000" charset="0"/>
              </a:rPr>
              <a:t>P.Bala</a:t>
            </a:r>
            <a:r>
              <a:rPr lang="en-IN" altLang="en-US">
                <a:latin typeface="Segoe Print" panose="02000600000000000000" charset="0"/>
                <a:cs typeface="Segoe Print" panose="02000600000000000000" charset="0"/>
              </a:rPr>
              <a:t> Gangadhar</a:t>
            </a:r>
          </a:p>
          <a:p>
            <a:pPr algn="l"/>
            <a:r>
              <a:rPr lang="en-IN" altLang="en-US" dirty="0" err="1">
                <a:latin typeface="Segoe Print" panose="02000600000000000000" charset="0"/>
                <a:cs typeface="Segoe Print" panose="02000600000000000000" charset="0"/>
              </a:rPr>
              <a:t>B.Mahesh</a:t>
            </a:r>
            <a:r>
              <a:rPr lang="en-IN" altLang="en-US" dirty="0">
                <a:latin typeface="Segoe Print" panose="02000600000000000000" charset="0"/>
                <a:cs typeface="Segoe Print" panose="02000600000000000000" charset="0"/>
              </a:rPr>
              <a:t> </a:t>
            </a:r>
          </a:p>
          <a:p>
            <a:pPr algn="l"/>
            <a:r>
              <a:rPr lang="en-IN" altLang="en-US" dirty="0" err="1">
                <a:latin typeface="Segoe Print" panose="02000600000000000000" charset="0"/>
                <a:cs typeface="Segoe Print" panose="02000600000000000000" charset="0"/>
              </a:rPr>
              <a:t>T.Dedeepya</a:t>
            </a:r>
            <a:endParaRPr lang="en-IN" altLang="en-US" dirty="0">
              <a:latin typeface="Segoe Print" panose="02000600000000000000" charset="0"/>
              <a:cs typeface="Segoe Print" panose="02000600000000000000" charset="0"/>
            </a:endParaRPr>
          </a:p>
          <a:p>
            <a:pPr algn="l"/>
            <a:r>
              <a:rPr lang="en-IN" altLang="en-US" dirty="0" err="1">
                <a:latin typeface="Segoe Print" panose="02000600000000000000" charset="0"/>
                <a:cs typeface="Segoe Print" panose="02000600000000000000" charset="0"/>
              </a:rPr>
              <a:t>S.Rakesh</a:t>
            </a:r>
            <a:endParaRPr lang="en-IN" altLang="en-US" dirty="0">
              <a:latin typeface="Segoe Print" panose="02000600000000000000" charset="0"/>
              <a:cs typeface="Segoe Print" panose="02000600000000000000"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Segoe Print" panose="02000600000000000000" charset="0"/>
                <a:cs typeface="Segoe Print" panose="02000600000000000000" charset="0"/>
              </a:rPr>
              <a:t>Sub Issues</a:t>
            </a:r>
          </a:p>
        </p:txBody>
      </p:sp>
      <p:sp>
        <p:nvSpPr>
          <p:cNvPr id="13" name="Content Placeholder 12"/>
          <p:cNvSpPr>
            <a:spLocks noGrp="1"/>
          </p:cNvSpPr>
          <p:nvPr>
            <p:ph idx="1"/>
          </p:nvPr>
        </p:nvSpPr>
        <p:spPr>
          <a:xfrm>
            <a:off x="283845" y="774065"/>
            <a:ext cx="11298555" cy="5353685"/>
          </a:xfrm>
        </p:spPr>
        <p:txBody>
          <a:bodyPr/>
          <a:lstStyle/>
          <a:p>
            <a:pPr marL="0" indent="0">
              <a:buNone/>
            </a:pPr>
            <a:r>
              <a:rPr lang="en-IN" altLang="en-US"/>
              <a:t>       </a:t>
            </a:r>
          </a:p>
        </p:txBody>
      </p:sp>
      <p:sp>
        <p:nvSpPr>
          <p:cNvPr id="21" name="Oval 20"/>
          <p:cNvSpPr/>
          <p:nvPr/>
        </p:nvSpPr>
        <p:spPr>
          <a:xfrm>
            <a:off x="996950" y="1803400"/>
            <a:ext cx="2560320" cy="124968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Poor Network </a:t>
            </a:r>
          </a:p>
        </p:txBody>
      </p:sp>
      <p:sp>
        <p:nvSpPr>
          <p:cNvPr id="22" name="Oval 21"/>
          <p:cNvSpPr/>
          <p:nvPr/>
        </p:nvSpPr>
        <p:spPr>
          <a:xfrm>
            <a:off x="5975350" y="1318260"/>
            <a:ext cx="4469765" cy="89408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Connectivity complexities</a:t>
            </a:r>
          </a:p>
        </p:txBody>
      </p:sp>
      <p:sp>
        <p:nvSpPr>
          <p:cNvPr id="30" name="Oval 29"/>
          <p:cNvSpPr/>
          <p:nvPr/>
        </p:nvSpPr>
        <p:spPr>
          <a:xfrm>
            <a:off x="5975350" y="2656840"/>
            <a:ext cx="4408805" cy="84328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Internet Speed</a:t>
            </a:r>
          </a:p>
        </p:txBody>
      </p:sp>
      <p:sp>
        <p:nvSpPr>
          <p:cNvPr id="33" name="Oval 32"/>
          <p:cNvSpPr/>
          <p:nvPr/>
        </p:nvSpPr>
        <p:spPr>
          <a:xfrm>
            <a:off x="935990" y="4949190"/>
            <a:ext cx="2560320" cy="124968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Tariff plans</a:t>
            </a:r>
          </a:p>
        </p:txBody>
      </p:sp>
      <p:sp>
        <p:nvSpPr>
          <p:cNvPr id="35" name="Oval 34"/>
          <p:cNvSpPr/>
          <p:nvPr/>
        </p:nvSpPr>
        <p:spPr>
          <a:xfrm>
            <a:off x="6015990" y="4227195"/>
            <a:ext cx="4521200" cy="959485"/>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Heavy Charges On Plans</a:t>
            </a:r>
          </a:p>
        </p:txBody>
      </p:sp>
      <p:sp>
        <p:nvSpPr>
          <p:cNvPr id="36" name="Oval 35"/>
          <p:cNvSpPr/>
          <p:nvPr/>
        </p:nvSpPr>
        <p:spPr>
          <a:xfrm>
            <a:off x="6076950" y="5826760"/>
            <a:ext cx="4471035" cy="90424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Unable to Provide Flexibility </a:t>
            </a: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in plans for customers </a:t>
            </a:r>
          </a:p>
        </p:txBody>
      </p:sp>
      <p:cxnSp>
        <p:nvCxnSpPr>
          <p:cNvPr id="37" name="Straight Connector 36"/>
          <p:cNvCxnSpPr>
            <a:stCxn id="21" idx="6"/>
            <a:endCxn id="22" idx="2"/>
          </p:cNvCxnSpPr>
          <p:nvPr/>
        </p:nvCxnSpPr>
        <p:spPr>
          <a:xfrm flipV="1">
            <a:off x="3557270" y="1765300"/>
            <a:ext cx="2418080" cy="6629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8" name="Straight Connector 37"/>
          <p:cNvCxnSpPr>
            <a:stCxn id="21" idx="6"/>
            <a:endCxn id="30" idx="2"/>
          </p:cNvCxnSpPr>
          <p:nvPr/>
        </p:nvCxnSpPr>
        <p:spPr>
          <a:xfrm>
            <a:off x="3557270" y="2428240"/>
            <a:ext cx="2418080" cy="6502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0" name="Straight Connector 39"/>
          <p:cNvCxnSpPr>
            <a:stCxn id="33" idx="6"/>
            <a:endCxn id="35" idx="2"/>
          </p:cNvCxnSpPr>
          <p:nvPr/>
        </p:nvCxnSpPr>
        <p:spPr>
          <a:xfrm flipV="1">
            <a:off x="3496310" y="4707255"/>
            <a:ext cx="2519680" cy="86677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1" name="Straight Connector 40"/>
          <p:cNvCxnSpPr>
            <a:endCxn id="36" idx="2"/>
          </p:cNvCxnSpPr>
          <p:nvPr/>
        </p:nvCxnSpPr>
        <p:spPr>
          <a:xfrm>
            <a:off x="3506470" y="5527040"/>
            <a:ext cx="2570480" cy="7518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sp>
        <p:nvSpPr>
          <p:cNvPr id="3" name="Content Placeholder 2"/>
          <p:cNvSpPr>
            <a:spLocks noGrp="1"/>
          </p:cNvSpPr>
          <p:nvPr>
            <p:ph idx="1"/>
          </p:nvPr>
        </p:nvSpPr>
        <p:spPr/>
        <p:txBody>
          <a:bodyPr/>
          <a:lstStyle/>
          <a:p>
            <a:pPr marL="0" indent="0">
              <a:buNone/>
            </a:pPr>
            <a:r>
              <a:rPr lang="en-IN" altLang="en-US"/>
              <a:t>   </a:t>
            </a:r>
          </a:p>
        </p:txBody>
      </p:sp>
      <p:sp>
        <p:nvSpPr>
          <p:cNvPr id="4" name="Oval 3"/>
          <p:cNvSpPr/>
          <p:nvPr/>
        </p:nvSpPr>
        <p:spPr>
          <a:xfrm>
            <a:off x="1017270" y="1174750"/>
            <a:ext cx="3007360" cy="128016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Security Issues</a:t>
            </a:r>
          </a:p>
        </p:txBody>
      </p:sp>
      <p:sp>
        <p:nvSpPr>
          <p:cNvPr id="5" name="Oval 4"/>
          <p:cNvSpPr/>
          <p:nvPr/>
        </p:nvSpPr>
        <p:spPr>
          <a:xfrm>
            <a:off x="1139190" y="5417820"/>
            <a:ext cx="3007360" cy="128016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Brand Image</a:t>
            </a:r>
          </a:p>
        </p:txBody>
      </p:sp>
      <p:sp>
        <p:nvSpPr>
          <p:cNvPr id="7" name="Oval 6"/>
          <p:cNvSpPr/>
          <p:nvPr/>
        </p:nvSpPr>
        <p:spPr>
          <a:xfrm>
            <a:off x="5780405" y="190500"/>
            <a:ext cx="4338320" cy="96266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Misusage of confidential</a:t>
            </a: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information.</a:t>
            </a:r>
          </a:p>
        </p:txBody>
      </p:sp>
      <p:sp>
        <p:nvSpPr>
          <p:cNvPr id="8" name="Oval 7"/>
          <p:cNvSpPr/>
          <p:nvPr/>
        </p:nvSpPr>
        <p:spPr>
          <a:xfrm>
            <a:off x="5780405" y="1312545"/>
            <a:ext cx="4338320" cy="954405"/>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Telecom Fraud</a:t>
            </a:r>
          </a:p>
        </p:txBody>
      </p:sp>
      <p:sp>
        <p:nvSpPr>
          <p:cNvPr id="9" name="Oval 8"/>
          <p:cNvSpPr/>
          <p:nvPr/>
        </p:nvSpPr>
        <p:spPr>
          <a:xfrm>
            <a:off x="5780405" y="4032250"/>
            <a:ext cx="4338320" cy="82296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Under Estimating the </a:t>
            </a: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competitors</a:t>
            </a:r>
          </a:p>
        </p:txBody>
      </p:sp>
      <p:sp>
        <p:nvSpPr>
          <p:cNvPr id="10" name="Oval 9"/>
          <p:cNvSpPr/>
          <p:nvPr/>
        </p:nvSpPr>
        <p:spPr>
          <a:xfrm>
            <a:off x="5902325" y="5629910"/>
            <a:ext cx="4338320" cy="82296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Sloppiness in advertising</a:t>
            </a:r>
          </a:p>
        </p:txBody>
      </p:sp>
      <p:cxnSp>
        <p:nvCxnSpPr>
          <p:cNvPr id="11" name="Straight Connector 10"/>
          <p:cNvCxnSpPr>
            <a:stCxn id="4" idx="6"/>
            <a:endCxn id="7" idx="2"/>
          </p:cNvCxnSpPr>
          <p:nvPr/>
        </p:nvCxnSpPr>
        <p:spPr>
          <a:xfrm flipV="1">
            <a:off x="4024630" y="671830"/>
            <a:ext cx="1755775" cy="11430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5" name="Straight Connector 14"/>
          <p:cNvCxnSpPr>
            <a:stCxn id="5" idx="6"/>
            <a:endCxn id="10" idx="2"/>
          </p:cNvCxnSpPr>
          <p:nvPr/>
        </p:nvCxnSpPr>
        <p:spPr>
          <a:xfrm flipV="1">
            <a:off x="4146550" y="6041390"/>
            <a:ext cx="1755775" cy="1651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6" name="Oval 15"/>
          <p:cNvSpPr/>
          <p:nvPr/>
        </p:nvSpPr>
        <p:spPr>
          <a:xfrm>
            <a:off x="1146175" y="3803650"/>
            <a:ext cx="3007360" cy="128016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Competitors</a:t>
            </a:r>
          </a:p>
        </p:txBody>
      </p:sp>
      <p:cxnSp>
        <p:nvCxnSpPr>
          <p:cNvPr id="17" name="Straight Connector 16"/>
          <p:cNvCxnSpPr>
            <a:stCxn id="16" idx="6"/>
            <a:endCxn id="9" idx="2"/>
          </p:cNvCxnSpPr>
          <p:nvPr/>
        </p:nvCxnSpPr>
        <p:spPr>
          <a:xfrm>
            <a:off x="4153535" y="4443730"/>
            <a:ext cx="162687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9" name="Straight Connector 18"/>
          <p:cNvCxnSpPr>
            <a:stCxn id="4" idx="6"/>
            <a:endCxn id="8" idx="2"/>
          </p:cNvCxnSpPr>
          <p:nvPr/>
        </p:nvCxnSpPr>
        <p:spPr>
          <a:xfrm flipV="1">
            <a:off x="4024630" y="1790065"/>
            <a:ext cx="1755775" cy="2476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0" name="Oval 19"/>
          <p:cNvSpPr/>
          <p:nvPr/>
        </p:nvSpPr>
        <p:spPr>
          <a:xfrm>
            <a:off x="5780405" y="2364740"/>
            <a:ext cx="4338320" cy="954405"/>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Spam messages</a:t>
            </a:r>
          </a:p>
        </p:txBody>
      </p:sp>
      <p:cxnSp>
        <p:nvCxnSpPr>
          <p:cNvPr id="22" name="Straight Connector 21"/>
          <p:cNvCxnSpPr>
            <a:stCxn id="4" idx="6"/>
            <a:endCxn id="20" idx="2"/>
          </p:cNvCxnSpPr>
          <p:nvPr/>
        </p:nvCxnSpPr>
        <p:spPr>
          <a:xfrm>
            <a:off x="4024630" y="1814830"/>
            <a:ext cx="1755775" cy="102743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Segoe Print" panose="02000600000000000000" charset="0"/>
                <a:cs typeface="Segoe Print" panose="02000600000000000000" charset="0"/>
              </a:rPr>
              <a:t>Ghost Pack</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3146818"/>
              </p:ext>
            </p:extLst>
          </p:nvPr>
        </p:nvGraphicFramePr>
        <p:xfrm>
          <a:off x="609600" y="1174750"/>
          <a:ext cx="10972800" cy="448564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latin typeface="Segoe Print" panose="02000600000000000000" charset="0"/>
                        </a:rPr>
                        <a:t>ISSUES</a:t>
                      </a:r>
                      <a:endParaRPr lang="en-IN" dirty="0">
                        <a:latin typeface="Segoe Print" panose="02000600000000000000" charset="0"/>
                      </a:endParaRPr>
                    </a:p>
                  </a:txBody>
                  <a:tcPr/>
                </a:tc>
                <a:tc>
                  <a:txBody>
                    <a:bodyPr/>
                    <a:lstStyle/>
                    <a:p>
                      <a:r>
                        <a:rPr lang="en-US" dirty="0">
                          <a:latin typeface="Segoe Print" panose="02000600000000000000" charset="0"/>
                        </a:rPr>
                        <a:t>RECOMMENDATIONS</a:t>
                      </a:r>
                      <a:endParaRPr lang="en-IN" dirty="0">
                        <a:latin typeface="Segoe Print" panose="02000600000000000000" charset="0"/>
                      </a:endParaRPr>
                    </a:p>
                  </a:txBody>
                  <a:tcPr/>
                </a:tc>
                <a:extLst>
                  <a:ext uri="{0D108BD9-81ED-4DB2-BD59-A6C34878D82A}">
                    <a16:rowId xmlns:a16="http://schemas.microsoft.com/office/drawing/2014/main" val="10000"/>
                  </a:ext>
                </a:extLst>
              </a:tr>
              <a:tr h="370840">
                <a:tc>
                  <a:txBody>
                    <a:bodyPr/>
                    <a:lstStyle/>
                    <a:p>
                      <a:pPr>
                        <a:buNone/>
                      </a:pPr>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1.Connectivity complexities.</a:t>
                      </a:r>
                      <a:endParaRPr lang="en-US" dirty="0"/>
                    </a:p>
                  </a:txBody>
                  <a:tcPr/>
                </a:tc>
                <a:tc>
                  <a:txBody>
                    <a:bodyPr/>
                    <a:lstStyle/>
                    <a:p>
                      <a:pPr>
                        <a:buNone/>
                      </a:pPr>
                      <a:r>
                        <a:rPr lang="en-IN" altLang="en-US" dirty="0">
                          <a:latin typeface="Segoe Print" panose="02000600000000000000" charset="0"/>
                          <a:cs typeface="Segoe Print" panose="02000600000000000000" charset="0"/>
                        </a:rPr>
                        <a:t>Most important aspect for any telecom industry  to become successful service provider is to ensure a uninterrupted connections and a quality service.</a:t>
                      </a:r>
                    </a:p>
                  </a:txBody>
                  <a:tcPr/>
                </a:tc>
                <a:extLst>
                  <a:ext uri="{0D108BD9-81ED-4DB2-BD59-A6C34878D82A}">
                    <a16:rowId xmlns:a16="http://schemas.microsoft.com/office/drawing/2014/main" val="10001"/>
                  </a:ext>
                </a:extLst>
              </a:tr>
              <a:tr h="370840">
                <a:tc>
                  <a:txBody>
                    <a:bodyPr/>
                    <a:lstStyle/>
                    <a:p>
                      <a:pPr>
                        <a:buNone/>
                      </a:pPr>
                      <a:r>
                        <a:rPr lang="en-IN" altLang="en-US" dirty="0">
                          <a:latin typeface="Segoe Print" panose="02000600000000000000" charset="0"/>
                          <a:cs typeface="Segoe Print" panose="02000600000000000000" charset="0"/>
                        </a:rPr>
                        <a:t>2.Internet Speed.</a:t>
                      </a:r>
                    </a:p>
                  </a:txBody>
                  <a:tcPr/>
                </a:tc>
                <a:tc>
                  <a:txBody>
                    <a:bodyPr/>
                    <a:lstStyle/>
                    <a:p>
                      <a:pPr>
                        <a:buNone/>
                      </a:pPr>
                      <a:r>
                        <a:rPr lang="en-IN" altLang="en-US" dirty="0">
                          <a:latin typeface="Segoe Print" panose="02000600000000000000" charset="0"/>
                          <a:cs typeface="Segoe Print" panose="02000600000000000000" charset="0"/>
                        </a:rPr>
                        <a:t>In this generation the usage of smart phones has sky rocketed so every customer is expecting a stable high speed internet so making 4G available in all locations and achieving a stable internet speed is necessary.</a:t>
                      </a:r>
                      <a:r>
                        <a:rPr lang="en-IN" altLang="en-US" dirty="0"/>
                        <a:t> </a:t>
                      </a:r>
                    </a:p>
                  </a:txBody>
                  <a:tcPr/>
                </a:tc>
                <a:extLst>
                  <a:ext uri="{0D108BD9-81ED-4DB2-BD59-A6C34878D82A}">
                    <a16:rowId xmlns:a16="http://schemas.microsoft.com/office/drawing/2014/main" val="10002"/>
                  </a:ext>
                </a:extLst>
              </a:tr>
              <a:tr h="370840">
                <a:tc>
                  <a:txBody>
                    <a:bodyPr/>
                    <a:lstStyle/>
                    <a:p>
                      <a:pPr>
                        <a:buNone/>
                      </a:pPr>
                      <a:r>
                        <a:rPr lang="en-IN" altLang="en-US" dirty="0">
                          <a:latin typeface="Segoe Print" panose="02000600000000000000" charset="0"/>
                          <a:cs typeface="Segoe Print" panose="02000600000000000000" charset="0"/>
                        </a:rPr>
                        <a:t>3.Heavy Charges on plans.</a:t>
                      </a:r>
                    </a:p>
                  </a:txBody>
                  <a:tcPr/>
                </a:tc>
                <a:tc>
                  <a:txBody>
                    <a:bodyPr/>
                    <a:lstStyle/>
                    <a:p>
                      <a:r>
                        <a:rPr lang="en-IN" altLang="en-US" dirty="0">
                          <a:latin typeface="Segoe Print" panose="02000600000000000000" charset="0"/>
                          <a:cs typeface="Segoe Print" panose="02000600000000000000" charset="0"/>
                        </a:rPr>
                        <a:t>JIO telecom has taken Indian telecom industry by storm it has achieved huge success in a very short time the main reason behind its success is providing costly plans at a very ECONOMICAL PRICE.</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28171734"/>
              </p:ext>
            </p:extLst>
          </p:nvPr>
        </p:nvGraphicFramePr>
        <p:xfrm>
          <a:off x="609600" y="1174750"/>
          <a:ext cx="10972800" cy="39370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latin typeface="Segoe Print" panose="02000600000000000000" charset="0"/>
                        </a:rPr>
                        <a:t>ISSUES</a:t>
                      </a:r>
                      <a:endParaRPr lang="en-IN" dirty="0"/>
                    </a:p>
                  </a:txBody>
                  <a:tcPr/>
                </a:tc>
                <a:tc>
                  <a:txBody>
                    <a:bodyPr/>
                    <a:lstStyle/>
                    <a:p>
                      <a:r>
                        <a:rPr lang="en-US" dirty="0">
                          <a:latin typeface="Segoe Print" panose="02000600000000000000" charset="0"/>
                        </a:rPr>
                        <a:t>RECOMMENDATIONS</a:t>
                      </a:r>
                      <a:endParaRPr lang="en-IN" dirty="0"/>
                    </a:p>
                  </a:txBody>
                  <a:tcPr/>
                </a:tc>
                <a:extLst>
                  <a:ext uri="{0D108BD9-81ED-4DB2-BD59-A6C34878D82A}">
                    <a16:rowId xmlns:a16="http://schemas.microsoft.com/office/drawing/2014/main" val="10000"/>
                  </a:ext>
                </a:extLst>
              </a:tr>
              <a:tr h="370840">
                <a:tc>
                  <a:txBody>
                    <a:bodyPr/>
                    <a:lstStyle/>
                    <a:p>
                      <a:pPr marL="0" marR="0" indent="0" algn="l" defTabSz="914400" rtl="0" eaLnBrk="1" fontAlgn="base" latinLnBrk="0" hangingPunct="1">
                        <a:lnSpc>
                          <a:spcPct val="100000"/>
                        </a:lnSpc>
                        <a:spcBef>
                          <a:spcPct val="0"/>
                        </a:spcBef>
                        <a:spcAft>
                          <a:spcPct val="0"/>
                        </a:spcAft>
                        <a:buClrTx/>
                        <a:buSzTx/>
                        <a:buFontTx/>
                        <a:buNone/>
                      </a:pPr>
                      <a:r>
                        <a:rPr lang="en-IN" altLang="en-US" dirty="0">
                          <a:latin typeface="Segoe Print" panose="02000600000000000000" charset="0"/>
                          <a:cs typeface="Segoe Print" panose="02000600000000000000" charset="0"/>
                        </a:rPr>
                        <a:t>4.</a:t>
                      </a:r>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Unable to Provide Flexibility </a:t>
                      </a:r>
                      <a:endParaRPr kumimoji="0" lang="en-IN" altLang="zh-CN" sz="1800" b="0" i="0" u="none" strike="noStrike" cap="none" normalizeH="0" baseline="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in plans for customers.</a:t>
                      </a:r>
                      <a:endParaRPr lang="en-IN" altLang="en-US" dirty="0">
                        <a:latin typeface="Segoe Print" panose="02000600000000000000" charset="0"/>
                        <a:cs typeface="Segoe Print" panose="02000600000000000000" charset="0"/>
                      </a:endParaRPr>
                    </a:p>
                  </a:txBody>
                  <a:tcPr/>
                </a:tc>
                <a:tc>
                  <a:txBody>
                    <a:bodyPr/>
                    <a:lstStyle/>
                    <a:p>
                      <a:pPr>
                        <a:buNone/>
                      </a:pPr>
                      <a:r>
                        <a:rPr lang="en-IN" altLang="en-US" dirty="0">
                          <a:latin typeface="Segoe Print" panose="02000600000000000000" charset="0"/>
                          <a:cs typeface="Segoe Print" panose="02000600000000000000" charset="0"/>
                        </a:rPr>
                        <a:t>Tariff plans offered by a telecom industry should be comparable to competitors in market if not lower. Customer segmentation should be done and accordingly plans should be implemented.</a:t>
                      </a:r>
                    </a:p>
                  </a:txBody>
                  <a:tcPr/>
                </a:tc>
                <a:extLst>
                  <a:ext uri="{0D108BD9-81ED-4DB2-BD59-A6C34878D82A}">
                    <a16:rowId xmlns:a16="http://schemas.microsoft.com/office/drawing/2014/main" val="10001"/>
                  </a:ext>
                </a:extLst>
              </a:tr>
              <a:tr h="370840">
                <a:tc>
                  <a:txBody>
                    <a:bodyPr/>
                    <a:lstStyle/>
                    <a:p>
                      <a:pPr marL="0" marR="0" indent="0" algn="l" defTabSz="914400" rtl="0" eaLnBrk="1" fontAlgn="base" latinLnBrk="0" hangingPunct="1">
                        <a:lnSpc>
                          <a:spcPct val="100000"/>
                        </a:lnSpc>
                        <a:spcBef>
                          <a:spcPct val="0"/>
                        </a:spcBef>
                        <a:spcAft>
                          <a:spcPct val="0"/>
                        </a:spcAft>
                        <a:buClrTx/>
                        <a:buSzTx/>
                        <a:buFontTx/>
                        <a:buNone/>
                      </a:pPr>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5.Misusage of confidential</a:t>
                      </a:r>
                      <a:endParaRPr kumimoji="0" lang="en-IN" altLang="zh-CN" sz="1800" b="0" i="0" u="none" strike="noStrike" cap="none" normalizeH="0" baseline="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information.</a:t>
                      </a:r>
                      <a:endParaRPr lang="en-IN" dirty="0"/>
                    </a:p>
                  </a:txBody>
                  <a:tcPr/>
                </a:tc>
                <a:tc>
                  <a:txBody>
                    <a:bodyPr/>
                    <a:lstStyle/>
                    <a:p>
                      <a:r>
                        <a:rPr lang="en-US" sz="1800" dirty="0">
                          <a:latin typeface="Segoe Print" panose="02000600000000000000" charset="0"/>
                          <a:cs typeface="Segoe Print" panose="02000600000000000000" charset="0"/>
                        </a:rPr>
                        <a:t>Selling the customers privacy data for personal gains. Data Privacy Rights should be protected</a:t>
                      </a:r>
                      <a:r>
                        <a:rPr lang="en-IN" altLang="en-US" sz="1800" dirty="0">
                          <a:latin typeface="Segoe Print" panose="02000600000000000000" charset="0"/>
                          <a:cs typeface="Segoe Print" panose="02000600000000000000" charset="0"/>
                        </a:rPr>
                        <a:t>.</a:t>
                      </a:r>
                      <a:endParaRPr lang="en-IN" dirty="0"/>
                    </a:p>
                  </a:txBody>
                  <a:tcPr/>
                </a:tc>
                <a:extLst>
                  <a:ext uri="{0D108BD9-81ED-4DB2-BD59-A6C34878D82A}">
                    <a16:rowId xmlns:a16="http://schemas.microsoft.com/office/drawing/2014/main" val="10002"/>
                  </a:ext>
                </a:extLst>
              </a:tr>
              <a:tr h="370840">
                <a:tc>
                  <a:txBody>
                    <a:bodyPr/>
                    <a:lstStyle/>
                    <a:p>
                      <a:pPr>
                        <a:buNone/>
                      </a:pPr>
                      <a:r>
                        <a:rPr lang="en-IN" altLang="en-US" sz="1800" dirty="0">
                          <a:latin typeface="Segoe Print" panose="02000600000000000000" charset="0"/>
                          <a:cs typeface="Segoe Print" panose="02000600000000000000" charset="0"/>
                          <a:sym typeface="+mn-ea"/>
                        </a:rPr>
                        <a:t>6.Telecom Fraud.</a:t>
                      </a:r>
                      <a:endParaRPr lang="en-US" dirty="0"/>
                    </a:p>
                  </a:txBody>
                  <a:tcPr/>
                </a:tc>
                <a:tc>
                  <a:txBody>
                    <a:bodyPr/>
                    <a:lstStyle/>
                    <a:p>
                      <a:r>
                        <a:rPr lang="en-US" sz="1800" dirty="0">
                          <a:latin typeface="Segoe Print" panose="02000600000000000000" charset="0"/>
                          <a:sym typeface="+mn-ea"/>
                        </a:rPr>
                        <a:t>For our users we </a:t>
                      </a:r>
                      <a:r>
                        <a:rPr lang="en-IN" altLang="en-US" sz="1800" dirty="0">
                          <a:latin typeface="Segoe Print" panose="02000600000000000000" charset="0"/>
                          <a:sym typeface="+mn-ea"/>
                        </a:rPr>
                        <a:t>need</a:t>
                      </a:r>
                      <a:r>
                        <a:rPr lang="en-US" sz="1800" dirty="0">
                          <a:latin typeface="Segoe Print" panose="02000600000000000000" charset="0"/>
                          <a:sym typeface="+mn-ea"/>
                        </a:rPr>
                        <a:t> to provide security  by adopting biometric E- SIM cards for curbing crimes related to mobile phones and terrorist attacks as well</a:t>
                      </a:r>
                      <a:r>
                        <a:rPr lang="en-IN" altLang="en-US" sz="1800" dirty="0">
                          <a:latin typeface="Segoe Print" panose="02000600000000000000" charset="0"/>
                          <a:sym typeface="+mn-ea"/>
                        </a:rPr>
                        <a:t>.</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graphicFrame>
        <p:nvGraphicFramePr>
          <p:cNvPr id="4" name="Content Placeholder 3"/>
          <p:cNvGraphicFramePr>
            <a:graphicFrameLocks noGrp="1"/>
          </p:cNvGraphicFramePr>
          <p:nvPr>
            <p:ph idx="1"/>
          </p:nvPr>
        </p:nvGraphicFramePr>
        <p:xfrm>
          <a:off x="609600" y="1174750"/>
          <a:ext cx="10972800" cy="42113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latin typeface="Segoe Print" panose="02000600000000000000" charset="0"/>
                        </a:rPr>
                        <a:t>ISSUES</a:t>
                      </a:r>
                      <a:endParaRPr lang="en-IN" dirty="0"/>
                    </a:p>
                  </a:txBody>
                  <a:tcPr/>
                </a:tc>
                <a:tc>
                  <a:txBody>
                    <a:bodyPr/>
                    <a:lstStyle/>
                    <a:p>
                      <a:r>
                        <a:rPr lang="en-US" dirty="0">
                          <a:latin typeface="Segoe Print" panose="02000600000000000000" charset="0"/>
                        </a:rPr>
                        <a:t>RECOMMENDATIONS</a:t>
                      </a:r>
                      <a:endParaRPr lang="en-IN" dirty="0"/>
                    </a:p>
                  </a:txBody>
                  <a:tcPr/>
                </a:tc>
                <a:extLst>
                  <a:ext uri="{0D108BD9-81ED-4DB2-BD59-A6C34878D82A}">
                    <a16:rowId xmlns:a16="http://schemas.microsoft.com/office/drawing/2014/main" val="10000"/>
                  </a:ext>
                </a:extLst>
              </a:tr>
              <a:tr h="370840">
                <a:tc>
                  <a:txBody>
                    <a:bodyPr/>
                    <a:lstStyle/>
                    <a:p>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7.Spam messages</a:t>
                      </a:r>
                      <a:endParaRPr lang="en-IN" dirty="0"/>
                    </a:p>
                  </a:txBody>
                  <a:tcPr/>
                </a:tc>
                <a:tc>
                  <a:txBody>
                    <a:bodyPr/>
                    <a:lstStyle/>
                    <a:p>
                      <a:pPr>
                        <a:buNone/>
                      </a:pPr>
                      <a:r>
                        <a:rPr lang="en-US" dirty="0">
                          <a:latin typeface="Segoe Print" panose="02000600000000000000" charset="0"/>
                          <a:cs typeface="Segoe Print" panose="02000600000000000000" charset="0"/>
                        </a:rPr>
                        <a:t>Telecom operators must ensure that only unsolicited commercial communication shall take place for registered senders</a:t>
                      </a:r>
                      <a:r>
                        <a:rPr lang="en-IN" altLang="en-US" dirty="0">
                          <a:latin typeface="Segoe Print" panose="02000600000000000000" charset="0"/>
                          <a:cs typeface="Segoe Print" panose="02000600000000000000" charset="0"/>
                        </a:rPr>
                        <a:t>.</a:t>
                      </a:r>
                    </a:p>
                  </a:txBody>
                  <a:tcPr/>
                </a:tc>
                <a:extLst>
                  <a:ext uri="{0D108BD9-81ED-4DB2-BD59-A6C34878D82A}">
                    <a16:rowId xmlns:a16="http://schemas.microsoft.com/office/drawing/2014/main" val="10001"/>
                  </a:ext>
                </a:extLst>
              </a:tr>
              <a:tr h="370840">
                <a:tc>
                  <a:txBody>
                    <a:bodyPr/>
                    <a:lstStyle/>
                    <a:p>
                      <a:pPr>
                        <a:buNone/>
                      </a:pPr>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8.Competitors</a:t>
                      </a:r>
                      <a:endParaRPr lang="en-US" dirty="0"/>
                    </a:p>
                  </a:txBody>
                  <a:tcPr/>
                </a:tc>
                <a:tc>
                  <a:txBody>
                    <a:bodyPr/>
                    <a:lstStyle/>
                    <a:p>
                      <a:pPr>
                        <a:buNone/>
                      </a:pPr>
                      <a:r>
                        <a:rPr lang="en-US" sz="1800" dirty="0">
                          <a:latin typeface="Segoe Print" panose="02000600000000000000" charset="0"/>
                          <a:cs typeface="Segoe Print" panose="02000600000000000000" charset="0"/>
                          <a:sym typeface="+mn-ea"/>
                        </a:rPr>
                        <a:t>Any Telecom industry should not underestimate their competitors  and should have an eye on their activities in order to upgrade at the earliest.</a:t>
                      </a:r>
                      <a:endParaRPr lang="en-US" sz="1800" dirty="0">
                        <a:sym typeface="+mn-ea"/>
                      </a:endParaRPr>
                    </a:p>
                    <a:p>
                      <a:pPr>
                        <a:buNone/>
                      </a:pPr>
                      <a:endParaRPr lang="en-US" dirty="0"/>
                    </a:p>
                  </a:txBody>
                  <a:tcPr/>
                </a:tc>
                <a:extLst>
                  <a:ext uri="{0D108BD9-81ED-4DB2-BD59-A6C34878D82A}">
                    <a16:rowId xmlns:a16="http://schemas.microsoft.com/office/drawing/2014/main" val="10002"/>
                  </a:ext>
                </a:extLst>
              </a:tr>
              <a:tr h="370840">
                <a:tc>
                  <a:txBody>
                    <a:bodyPr/>
                    <a:lstStyle/>
                    <a:p>
                      <a:r>
                        <a:rPr lang="en-IN" altLang="zh-CN" sz="1800" dirty="0">
                          <a:ln>
                            <a:noFill/>
                          </a:ln>
                          <a:solidFill>
                            <a:schemeClr val="tx1"/>
                          </a:solidFill>
                          <a:effectLst/>
                          <a:latin typeface="Segoe Print" panose="02000600000000000000" charset="0"/>
                          <a:ea typeface="SimSun" panose="02010600030101010101" pitchFamily="2" charset="-122"/>
                          <a:cs typeface="Segoe Print" panose="02000600000000000000" charset="0"/>
                          <a:sym typeface="+mn-ea"/>
                        </a:rPr>
                        <a:t>9.Sloppiness in Advertising</a:t>
                      </a:r>
                      <a:endParaRPr lang="en-IN" dirty="0"/>
                    </a:p>
                  </a:txBody>
                  <a:tcPr/>
                </a:tc>
                <a:tc>
                  <a:txBody>
                    <a:bodyPr/>
                    <a:lstStyle/>
                    <a:p>
                      <a:pPr>
                        <a:buNone/>
                      </a:pPr>
                      <a:r>
                        <a:rPr lang="en-US" sz="1800" dirty="0">
                          <a:latin typeface="Segoe Print" panose="02000600000000000000" charset="0"/>
                          <a:cs typeface="Segoe Print" panose="02000600000000000000" charset="0"/>
                          <a:sym typeface="+mn-ea"/>
                        </a:rPr>
                        <a:t>Being Careless in advertising the product may hurt regional, religion feelings which may have the backlash on the company. So, extra care has to be taken to promote the product in the society.</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Segoe Print" panose="02000600000000000000" charset="0"/>
                <a:cs typeface="Segoe Print" panose="02000600000000000000" charset="0"/>
              </a:rPr>
              <a:t>Some Recommended Advices</a:t>
            </a:r>
          </a:p>
        </p:txBody>
      </p:sp>
      <p:sp>
        <p:nvSpPr>
          <p:cNvPr id="3" name="Content Placeholder 2"/>
          <p:cNvSpPr>
            <a:spLocks noGrp="1"/>
          </p:cNvSpPr>
          <p:nvPr>
            <p:ph idx="1"/>
          </p:nvPr>
        </p:nvSpPr>
        <p:spPr/>
        <p:txBody>
          <a:bodyPr/>
          <a:lstStyle/>
          <a:p>
            <a:r>
              <a:rPr lang="en-IN" altLang="en-US" sz="2800">
                <a:latin typeface="Segoe Print" panose="02000600000000000000" charset="0"/>
                <a:cs typeface="Segoe Print" panose="02000600000000000000" charset="0"/>
              </a:rPr>
              <a:t>Being active on Social Media and eavesdropping on  what customers are talking about our comapny.</a:t>
            </a:r>
          </a:p>
          <a:p>
            <a:endParaRPr lang="en-IN" altLang="en-US" sz="2800">
              <a:latin typeface="Segoe Print" panose="02000600000000000000" charset="0"/>
              <a:cs typeface="Segoe Print" panose="02000600000000000000" charset="0"/>
            </a:endParaRPr>
          </a:p>
          <a:p>
            <a:r>
              <a:rPr lang="en-IN" altLang="en-US" sz="2800">
                <a:latin typeface="Segoe Print" panose="02000600000000000000" charset="0"/>
                <a:cs typeface="Segoe Print" panose="02000600000000000000" charset="0"/>
              </a:rPr>
              <a:t>Because In today's world Socia Media is a power full resource if used properly it can do wonders.</a:t>
            </a:r>
          </a:p>
          <a:p>
            <a:endParaRPr lang="en-IN" altLang="en-US" sz="2800">
              <a:latin typeface="Segoe Print" panose="02000600000000000000" charset="0"/>
              <a:cs typeface="Segoe Print" panose="02000600000000000000" charset="0"/>
            </a:endParaRPr>
          </a:p>
          <a:p>
            <a:r>
              <a:rPr lang="en-IN" altLang="en-US" sz="2800">
                <a:latin typeface="Segoe Print" panose="02000600000000000000" charset="0"/>
                <a:cs typeface="Segoe Print" panose="02000600000000000000" charset="0"/>
              </a:rPr>
              <a:t> Reward Loyalty.</a:t>
            </a:r>
          </a:p>
          <a:p>
            <a:endParaRPr lang="en-IN" altLang="en-US" sz="2800">
              <a:latin typeface="Segoe Print" panose="02000600000000000000" charset="0"/>
              <a:cs typeface="Segoe Print" panose="02000600000000000000" charset="0"/>
            </a:endParaRPr>
          </a:p>
          <a:p>
            <a:r>
              <a:rPr lang="en-IN" altLang="en-US" sz="2800">
                <a:latin typeface="Segoe Print" panose="02000600000000000000" charset="0"/>
                <a:cs typeface="Segoe Print" panose="02000600000000000000" charset="0"/>
              </a:rPr>
              <a:t>Innovate and shout about your differentiating qualities. </a:t>
            </a:r>
            <a:endParaRPr lang="en-IN" altLang="en-US"/>
          </a:p>
          <a:p>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Segoe Print" panose="02000600000000000000" charset="0"/>
                <a:cs typeface="Segoe Print" panose="02000600000000000000" charset="0"/>
              </a:rPr>
              <a:t>C</a:t>
            </a:r>
            <a:r>
              <a:rPr lang="en-US" b="1">
                <a:latin typeface="Segoe Print" panose="02000600000000000000" charset="0"/>
                <a:cs typeface="Segoe Print" panose="02000600000000000000" charset="0"/>
              </a:rPr>
              <a:t>ustomer </a:t>
            </a:r>
            <a:r>
              <a:rPr lang="en-IN" altLang="en-US" b="1">
                <a:latin typeface="Segoe Print" panose="02000600000000000000" charset="0"/>
                <a:cs typeface="Segoe Print" panose="02000600000000000000" charset="0"/>
              </a:rPr>
              <a:t>F</a:t>
            </a:r>
            <a:r>
              <a:rPr lang="en-US" b="1">
                <a:latin typeface="Segoe Print" panose="02000600000000000000" charset="0"/>
                <a:cs typeface="Segoe Print" panose="02000600000000000000" charset="0"/>
              </a:rPr>
              <a:t>eedback </a:t>
            </a:r>
            <a:r>
              <a:rPr lang="en-IN" altLang="en-US" b="1">
                <a:latin typeface="Segoe Print" panose="02000600000000000000" charset="0"/>
                <a:cs typeface="Segoe Print" panose="02000600000000000000" charset="0"/>
              </a:rPr>
              <a:t>L</a:t>
            </a:r>
            <a:r>
              <a:rPr lang="en-US" b="1">
                <a:latin typeface="Segoe Print" panose="02000600000000000000" charset="0"/>
                <a:cs typeface="Segoe Print" panose="02000600000000000000" charset="0"/>
              </a:rPr>
              <a:t>oop</a:t>
            </a:r>
          </a:p>
        </p:txBody>
      </p:sp>
      <p:sp>
        <p:nvSpPr>
          <p:cNvPr id="3" name="Content Placeholder 2"/>
          <p:cNvSpPr>
            <a:spLocks noGrp="1"/>
          </p:cNvSpPr>
          <p:nvPr>
            <p:ph idx="1"/>
          </p:nvPr>
        </p:nvSpPr>
        <p:spPr/>
        <p:txBody>
          <a:bodyPr/>
          <a:lstStyle/>
          <a:p>
            <a:r>
              <a:rPr lang="en-US" sz="2800">
                <a:latin typeface="Segoe Print" panose="02000600000000000000" charset="0"/>
                <a:cs typeface="Segoe Print" panose="02000600000000000000" charset="0"/>
              </a:rPr>
              <a:t>The customer feedback loop </a:t>
            </a:r>
          </a:p>
          <a:p>
            <a:pPr marL="0" indent="0">
              <a:buNone/>
            </a:pPr>
            <a:r>
              <a:rPr lang="en-US" sz="2800">
                <a:latin typeface="Segoe Print" panose="02000600000000000000" charset="0"/>
                <a:cs typeface="Segoe Print" panose="02000600000000000000" charset="0"/>
              </a:rPr>
              <a:t>is the practice of responding to </a:t>
            </a:r>
          </a:p>
          <a:p>
            <a:pPr marL="0" indent="0">
              <a:buNone/>
            </a:pPr>
            <a:r>
              <a:rPr lang="en-US" sz="2800">
                <a:latin typeface="Segoe Print" panose="02000600000000000000" charset="0"/>
                <a:cs typeface="Segoe Print" panose="02000600000000000000" charset="0"/>
              </a:rPr>
              <a:t>customers meaningfully when </a:t>
            </a:r>
          </a:p>
          <a:p>
            <a:pPr marL="0" indent="0">
              <a:buNone/>
            </a:pPr>
            <a:r>
              <a:rPr lang="en-US" sz="2800">
                <a:latin typeface="Segoe Print" panose="02000600000000000000" charset="0"/>
                <a:cs typeface="Segoe Print" panose="02000600000000000000" charset="0"/>
              </a:rPr>
              <a:t>they leave feedback.</a:t>
            </a:r>
          </a:p>
          <a:p>
            <a:endParaRPr lang="en-IN" altLang="en-US" sz="2800">
              <a:latin typeface="Segoe Print" panose="02000600000000000000" charset="0"/>
              <a:cs typeface="Segoe Print" panose="02000600000000000000" charset="0"/>
            </a:endParaRPr>
          </a:p>
          <a:p>
            <a:endParaRPr lang="en-IN" altLang="en-US" sz="2800">
              <a:latin typeface="Segoe Print" panose="02000600000000000000" charset="0"/>
              <a:cs typeface="Segoe Print" panose="02000600000000000000" charset="0"/>
            </a:endParaRPr>
          </a:p>
          <a:p>
            <a:endParaRPr lang="en-IN" altLang="en-US" sz="2800">
              <a:latin typeface="Segoe Print" panose="02000600000000000000" charset="0"/>
              <a:cs typeface="Segoe Print" panose="02000600000000000000" charset="0"/>
            </a:endParaRPr>
          </a:p>
          <a:p>
            <a:r>
              <a:rPr lang="en-IN" altLang="en-US" sz="2800">
                <a:latin typeface="Segoe Print" panose="02000600000000000000" charset="0"/>
                <a:cs typeface="Segoe Print" panose="02000600000000000000" charset="0"/>
              </a:rPr>
              <a:t>How building a good Customer </a:t>
            </a:r>
          </a:p>
          <a:p>
            <a:pPr marL="0" indent="0">
              <a:buNone/>
            </a:pPr>
            <a:r>
              <a:rPr lang="en-IN" altLang="en-US" sz="2800">
                <a:latin typeface="Segoe Print" panose="02000600000000000000" charset="0"/>
                <a:cs typeface="Segoe Print" panose="02000600000000000000" charset="0"/>
              </a:rPr>
              <a:t>Feedback Loop will help companies ?</a:t>
            </a:r>
          </a:p>
          <a:p>
            <a:endParaRPr lang="en-IN" altLang="en-US" sz="2800">
              <a:latin typeface="Segoe Print" panose="02000600000000000000" charset="0"/>
              <a:cs typeface="Segoe Print" panose="02000600000000000000" charset="0"/>
            </a:endParaRPr>
          </a:p>
          <a:p>
            <a:pPr marL="0" indent="0">
              <a:buNone/>
            </a:pPr>
            <a:r>
              <a:rPr lang="en-IN" altLang="en-US" sz="2800">
                <a:latin typeface="Segoe Print" panose="02000600000000000000" charset="0"/>
                <a:cs typeface="Segoe Print" panose="02000600000000000000" charset="0"/>
              </a:rPr>
              <a:t>	</a:t>
            </a:r>
          </a:p>
        </p:txBody>
      </p:sp>
      <p:sp>
        <p:nvSpPr>
          <p:cNvPr id="5" name="Oval Callout 4"/>
          <p:cNvSpPr/>
          <p:nvPr/>
        </p:nvSpPr>
        <p:spPr>
          <a:xfrm>
            <a:off x="7372985" y="1170940"/>
            <a:ext cx="4378960" cy="4074160"/>
          </a:xfrm>
          <a:prstGeom prst="wedgeEllipseCallou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IN" altLang="en-US">
                <a:latin typeface="Segoe Print" panose="02000600000000000000" charset="0"/>
                <a:cs typeface="Segoe Print" panose="02000600000000000000" charset="0"/>
                <a:sym typeface="+mn-ea"/>
              </a:rPr>
              <a:t>Customers want to feel valued.</a:t>
            </a:r>
          </a:p>
          <a:p>
            <a:pPr marL="0" marR="0" indent="0" algn="l" defTabSz="914400" rtl="0" eaLnBrk="1" fontAlgn="base" latinLnBrk="0" hangingPunct="1">
              <a:lnSpc>
                <a:spcPct val="100000"/>
              </a:lnSpc>
              <a:spcBef>
                <a:spcPct val="0"/>
              </a:spcBef>
              <a:spcAft>
                <a:spcPct val="0"/>
              </a:spcAft>
              <a:buClrTx/>
              <a:buSzTx/>
              <a:buFontTx/>
              <a:buNone/>
            </a:pPr>
            <a:r>
              <a:rPr lang="en-IN" altLang="en-US">
                <a:latin typeface="Segoe Print" panose="02000600000000000000" charset="0"/>
                <a:cs typeface="Segoe Print" panose="02000600000000000000" charset="0"/>
                <a:sym typeface="+mn-ea"/>
              </a:rPr>
              <a:t> If they don’t, they are likely </a:t>
            </a:r>
          </a:p>
          <a:p>
            <a:pPr marL="0" marR="0" indent="0" algn="l" defTabSz="914400" rtl="0" eaLnBrk="1" fontAlgn="base" latinLnBrk="0" hangingPunct="1">
              <a:lnSpc>
                <a:spcPct val="100000"/>
              </a:lnSpc>
              <a:spcBef>
                <a:spcPct val="0"/>
              </a:spcBef>
              <a:spcAft>
                <a:spcPct val="0"/>
              </a:spcAft>
              <a:buClrTx/>
              <a:buSzTx/>
              <a:buFontTx/>
              <a:buNone/>
            </a:pPr>
            <a:r>
              <a:rPr lang="en-IN" altLang="en-US">
                <a:latin typeface="Segoe Print" panose="02000600000000000000" charset="0"/>
                <a:cs typeface="Segoe Print" panose="02000600000000000000" charset="0"/>
                <a:sym typeface="+mn-ea"/>
              </a:rPr>
              <a:t>to switch to a competitor </a:t>
            </a:r>
          </a:p>
          <a:p>
            <a:pPr marL="0" marR="0" indent="0" algn="l" defTabSz="914400" rtl="0" eaLnBrk="1" fontAlgn="base" latinLnBrk="0" hangingPunct="1">
              <a:lnSpc>
                <a:spcPct val="100000"/>
              </a:lnSpc>
              <a:spcBef>
                <a:spcPct val="0"/>
              </a:spcBef>
              <a:spcAft>
                <a:spcPct val="0"/>
              </a:spcAft>
              <a:buClrTx/>
              <a:buSzTx/>
              <a:buFontTx/>
              <a:buNone/>
            </a:pPr>
            <a:r>
              <a:rPr lang="en-IN" altLang="en-US">
                <a:latin typeface="Segoe Print" panose="02000600000000000000" charset="0"/>
                <a:cs typeface="Segoe Print" panose="02000600000000000000" charset="0"/>
                <a:sym typeface="+mn-ea"/>
              </a:rPr>
              <a:t>offering them a better deal.</a:t>
            </a: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sp>
        <p:nvSpPr>
          <p:cNvPr id="3" name="Content Placeholder 2"/>
          <p:cNvSpPr>
            <a:spLocks noGrp="1"/>
          </p:cNvSpPr>
          <p:nvPr>
            <p:ph idx="1"/>
          </p:nvPr>
        </p:nvSpPr>
        <p:spPr/>
        <p:txBody>
          <a:bodyPr/>
          <a:lstStyle/>
          <a:p>
            <a:r>
              <a:rPr lang="en-IN" altLang="en-US">
                <a:latin typeface="Segoe Print" panose="02000600000000000000" charset="0"/>
                <a:cs typeface="Segoe Print" panose="02000600000000000000" charset="0"/>
              </a:rPr>
              <a:t>Example :</a:t>
            </a:r>
          </a:p>
          <a:p>
            <a:endParaRPr lang="en-IN" altLang="en-US">
              <a:latin typeface="Segoe Print" panose="02000600000000000000" charset="0"/>
              <a:cs typeface="Segoe Print" panose="02000600000000000000" charset="0"/>
            </a:endParaRPr>
          </a:p>
          <a:p>
            <a:r>
              <a:rPr lang="en-IN" altLang="en-US">
                <a:latin typeface="Segoe Print" panose="02000600000000000000" charset="0"/>
                <a:cs typeface="Segoe Print" panose="02000600000000000000" charset="0"/>
              </a:rPr>
              <a:t>“Thank you for your feedback”, the company should make it easy for a happy customer to buy more. Why not send a personalized offer, mentioning specifically what the customer said?</a:t>
            </a:r>
            <a:endParaRPr lang="en-IN" altLang="en-US" sz="2000">
              <a:latin typeface="Segoe Print" panose="02000600000000000000" charset="0"/>
              <a:cs typeface="Segoe Print" panose="02000600000000000000" charset="0"/>
            </a:endParaRPr>
          </a:p>
          <a:p>
            <a:r>
              <a:rPr lang="en-IN" altLang="en-US" sz="2000">
                <a:latin typeface="Segoe Print" panose="02000600000000000000" charset="0"/>
                <a:cs typeface="Segoe Print" panose="02000600000000000000" charset="0"/>
              </a:rPr>
              <a:t>                                    </a:t>
            </a:r>
          </a:p>
          <a:p>
            <a:endParaRPr lang="en-IN" altLang="en-US" sz="2000">
              <a:latin typeface="Segoe Print" panose="02000600000000000000" charset="0"/>
              <a:cs typeface="Segoe Print" panose="02000600000000000000" charset="0"/>
            </a:endParaRPr>
          </a:p>
          <a:p>
            <a:endParaRPr lang="en-IN" altLang="en-US" sz="2000">
              <a:latin typeface="Segoe Print" panose="02000600000000000000" charset="0"/>
              <a:cs typeface="Segoe Print" panose="0200060000000000000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Segoe Print" panose="02000600000000000000" charset="0"/>
                <a:cs typeface="Segoe Print" panose="02000600000000000000" charset="0"/>
              </a:rPr>
              <a:t>Using Data Analytics For Further Improvement</a:t>
            </a:r>
            <a:r>
              <a:rPr lang="en-IN" altLang="en-US" b="1"/>
              <a:t> </a:t>
            </a:r>
          </a:p>
        </p:txBody>
      </p:sp>
      <p:sp>
        <p:nvSpPr>
          <p:cNvPr id="3" name="Content Placeholder 2"/>
          <p:cNvSpPr>
            <a:spLocks noGrp="1"/>
          </p:cNvSpPr>
          <p:nvPr>
            <p:ph idx="1"/>
          </p:nvPr>
        </p:nvSpPr>
        <p:spPr/>
        <p:txBody>
          <a:bodyPr/>
          <a:lstStyle/>
          <a:p>
            <a:pPr marL="0" indent="0">
              <a:buNone/>
            </a:pPr>
            <a:r>
              <a:rPr lang="en-US" sz="2800" dirty="0">
                <a:latin typeface="Segoe Print" panose="02000600000000000000" charset="0"/>
                <a:cs typeface="Segoe Print" panose="02000600000000000000" charset="0"/>
                <a:sym typeface="+mn-ea"/>
              </a:rPr>
              <a:t>A number of predictive models are provided in the Telecommunications </a:t>
            </a:r>
            <a:r>
              <a:rPr lang="en-IN" altLang="en-US" sz="2800" dirty="0">
                <a:latin typeface="Segoe Print" panose="02000600000000000000" charset="0"/>
                <a:cs typeface="Segoe Print" panose="02000600000000000000" charset="0"/>
                <a:sym typeface="+mn-ea"/>
              </a:rPr>
              <a:t>field</a:t>
            </a:r>
            <a:r>
              <a:rPr lang="en-US" sz="2800" dirty="0">
                <a:latin typeface="Segoe Print" panose="02000600000000000000" charset="0"/>
                <a:cs typeface="Segoe Print" panose="02000600000000000000" charset="0"/>
                <a:sym typeface="+mn-ea"/>
              </a:rPr>
              <a:t>.</a:t>
            </a:r>
          </a:p>
          <a:p>
            <a:pPr marL="0" indent="0">
              <a:buNone/>
            </a:pPr>
            <a:endParaRPr lang="en-US" sz="2800" dirty="0">
              <a:latin typeface="Segoe Print" panose="02000600000000000000" charset="0"/>
              <a:cs typeface="Segoe Print" panose="02000600000000000000" charset="0"/>
              <a:sym typeface="+mn-ea"/>
            </a:endParaRPr>
          </a:p>
          <a:p>
            <a:r>
              <a:rPr lang="en-IN" sz="2800" b="1" dirty="0">
                <a:latin typeface="Segoe Print" panose="02000600000000000000" charset="0"/>
                <a:cs typeface="Segoe Print" panose="02000600000000000000" charset="0"/>
                <a:sym typeface="+mn-ea"/>
              </a:rPr>
              <a:t>1.</a:t>
            </a:r>
            <a:r>
              <a:rPr lang="en-US" sz="2800" b="1" dirty="0">
                <a:latin typeface="Segoe Print" panose="02000600000000000000" charset="0"/>
                <a:cs typeface="Segoe Print" panose="02000600000000000000" charset="0"/>
                <a:sym typeface="+mn-ea"/>
              </a:rPr>
              <a:t>Customer Satisfaction model: </a:t>
            </a:r>
            <a:r>
              <a:rPr lang="en-US" sz="2800" dirty="0">
                <a:latin typeface="Segoe Print" panose="02000600000000000000" charset="0"/>
                <a:cs typeface="Segoe Print" panose="02000600000000000000" charset="0"/>
                <a:sym typeface="+mn-ea"/>
              </a:rPr>
              <a:t>Customer satisfaction in the Telecommunications sample is determined by the Net Promoter Score (NPS) </a:t>
            </a:r>
            <a:r>
              <a:rPr lang="en-IN" altLang="en-US" sz="2800" dirty="0">
                <a:latin typeface="Segoe Print" panose="02000600000000000000" charset="0"/>
                <a:cs typeface="Segoe Print" panose="02000600000000000000" charset="0"/>
                <a:sym typeface="+mn-ea"/>
              </a:rPr>
              <a:t>Based on this score necessary steps should be taken</a:t>
            </a:r>
            <a:r>
              <a:rPr lang="en-US" sz="2800" dirty="0">
                <a:latin typeface="Segoe Print" panose="02000600000000000000" charset="0"/>
                <a:cs typeface="Segoe Print" panose="02000600000000000000" charset="0"/>
                <a:sym typeface="+mn-ea"/>
              </a:rPr>
              <a:t>.</a:t>
            </a:r>
            <a:endParaRPr lang="en-US" sz="2800" dirty="0">
              <a:latin typeface="Segoe Print" panose="02000600000000000000" charset="0"/>
              <a:cs typeface="Segoe Print" panose="02000600000000000000" charset="0"/>
            </a:endParaRPr>
          </a:p>
          <a:p>
            <a:endParaRPr lang="en-US" sz="2800" dirty="0">
              <a:latin typeface="Segoe Print" panose="02000600000000000000" charset="0"/>
              <a:cs typeface="Segoe Print" panose="02000600000000000000" charset="0"/>
            </a:endParaRPr>
          </a:p>
          <a:p>
            <a:r>
              <a:rPr lang="en-US" sz="2800" b="1" dirty="0">
                <a:latin typeface="Segoe Print" panose="02000600000000000000" charset="0"/>
                <a:cs typeface="Segoe Print" panose="02000600000000000000" charset="0"/>
                <a:sym typeface="+mn-ea"/>
              </a:rPr>
              <a:t>2.Association model</a:t>
            </a:r>
            <a:r>
              <a:rPr lang="en-US" sz="2800" dirty="0">
                <a:latin typeface="Segoe Print" panose="02000600000000000000" charset="0"/>
                <a:cs typeface="Segoe Print" panose="02000600000000000000" charset="0"/>
                <a:sym typeface="+mn-ea"/>
              </a:rPr>
              <a:t>: An Association model is used to assign the right offer to a customer.</a:t>
            </a:r>
            <a:endParaRPr lang="en-US" sz="2800" dirty="0">
              <a:latin typeface="Segoe Print" panose="02000600000000000000" charset="0"/>
              <a:cs typeface="Segoe Print" panose="02000600000000000000" charset="0"/>
            </a:endParaRPr>
          </a:p>
          <a:p>
            <a:pPr marL="0" indent="0">
              <a:buNone/>
            </a:pPr>
            <a:endParaRPr lang="en-US" sz="2800" dirty="0">
              <a:latin typeface="Segoe Print" panose="02000600000000000000" charset="0"/>
              <a:cs typeface="Segoe Print" panose="02000600000000000000"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Segoe Print" panose="02000600000000000000" charset="0"/>
                <a:cs typeface="Segoe Print" panose="02000600000000000000" charset="0"/>
              </a:rPr>
              <a:t>How to identify a pool of customers that ready to churn out?</a:t>
            </a:r>
            <a:endParaRPr lang="en-IN" dirty="0"/>
          </a:p>
        </p:txBody>
      </p:sp>
      <p:pic>
        <p:nvPicPr>
          <p:cNvPr id="4" name="Content Placeholder 3" descr="images"/>
          <p:cNvPicPr>
            <a:picLocks noGrp="1" noChangeAspect="1"/>
          </p:cNvPicPr>
          <p:nvPr>
            <p:ph idx="1"/>
          </p:nvPr>
        </p:nvPicPr>
        <p:blipFill>
          <a:blip r:embed="rId2"/>
          <a:stretch>
            <a:fillRect/>
          </a:stretch>
        </p:blipFill>
        <p:spPr>
          <a:xfrm>
            <a:off x="1528445" y="1868805"/>
            <a:ext cx="7981315" cy="4518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sz="4200">
                <a:latin typeface="Segoe Print" panose="02000600000000000000" charset="0"/>
                <a:cs typeface="Segoe Print" panose="02000600000000000000" charset="0"/>
              </a:rPr>
              <a:t>Contents</a:t>
            </a:r>
          </a:p>
        </p:txBody>
      </p:sp>
      <p:sp>
        <p:nvSpPr>
          <p:cNvPr id="3" name="Content Placeholder 2"/>
          <p:cNvSpPr>
            <a:spLocks noGrp="1"/>
          </p:cNvSpPr>
          <p:nvPr>
            <p:ph idx="1"/>
          </p:nvPr>
        </p:nvSpPr>
        <p:spPr/>
        <p:txBody>
          <a:bodyPr/>
          <a:lstStyle/>
          <a:p>
            <a:r>
              <a:rPr lang="en-IN" altLang="en-US">
                <a:latin typeface="Segoe Print" panose="02000600000000000000" charset="0"/>
                <a:cs typeface="Segoe Print" panose="02000600000000000000" charset="0"/>
              </a:rPr>
              <a:t>CUSTOMER ATTRITION</a:t>
            </a:r>
          </a:p>
          <a:p>
            <a:r>
              <a:rPr lang="en-IN" altLang="en-US">
                <a:latin typeface="Segoe Print" panose="02000600000000000000" charset="0"/>
                <a:cs typeface="Segoe Print" panose="02000600000000000000" charset="0"/>
              </a:rPr>
              <a:t>CUSTOMER RETENTION AND ITS BENEFITS</a:t>
            </a:r>
          </a:p>
          <a:p>
            <a:r>
              <a:rPr lang="en-IN" altLang="en-US">
                <a:latin typeface="Segoe Print" panose="02000600000000000000" charset="0"/>
                <a:cs typeface="Segoe Print" panose="02000600000000000000" charset="0"/>
              </a:rPr>
              <a:t>ISSUE TREE</a:t>
            </a:r>
          </a:p>
          <a:p>
            <a:r>
              <a:rPr lang="en-IN" altLang="en-US">
                <a:latin typeface="Segoe Print" panose="02000600000000000000" charset="0"/>
                <a:cs typeface="Segoe Print" panose="02000600000000000000" charset="0"/>
              </a:rPr>
              <a:t>GHOST PACK </a:t>
            </a:r>
          </a:p>
          <a:p>
            <a:r>
              <a:rPr lang="en-IN" altLang="en-US">
                <a:latin typeface="Segoe Print" panose="02000600000000000000" charset="0"/>
                <a:cs typeface="Segoe Print" panose="02000600000000000000" charset="0"/>
              </a:rPr>
              <a:t>MODEL SUGGESTION </a:t>
            </a:r>
          </a:p>
          <a:p>
            <a:r>
              <a:rPr lang="en-IN" altLang="en-US">
                <a:latin typeface="Segoe Print" panose="02000600000000000000" charset="0"/>
                <a:cs typeface="Segoe Print" panose="02000600000000000000" charset="0"/>
              </a:rPr>
              <a:t>CONCLUSION</a:t>
            </a:r>
            <a:endParaRPr lang="en-IN" altLang="en-US"/>
          </a:p>
          <a:p>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Segoe Print" panose="02000600000000000000" charset="0"/>
                <a:cs typeface="Segoe Print" panose="02000600000000000000" charset="0"/>
              </a:rPr>
              <a:t>3.Churn model:</a:t>
            </a:r>
            <a:endParaRPr lang="en-IN" dirty="0"/>
          </a:p>
        </p:txBody>
      </p:sp>
      <p:sp>
        <p:nvSpPr>
          <p:cNvPr id="3" name="Content Placeholder 2"/>
          <p:cNvSpPr>
            <a:spLocks noGrp="1"/>
          </p:cNvSpPr>
          <p:nvPr>
            <p:ph idx="1"/>
          </p:nvPr>
        </p:nvSpPr>
        <p:spPr/>
        <p:txBody>
          <a:bodyPr/>
          <a:lstStyle/>
          <a:p>
            <a:r>
              <a:rPr lang="en-US" dirty="0">
                <a:latin typeface="Segoe Print" panose="02000600000000000000" charset="0"/>
                <a:cs typeface="Segoe Print" panose="02000600000000000000" charset="0"/>
                <a:sym typeface="+mn-ea"/>
              </a:rPr>
              <a:t>Churn reduction in the telecom industry is a serious problem, but there are many things that can be done to reduce it, and, with a customer database</a:t>
            </a:r>
            <a:r>
              <a:rPr lang="en-IN" altLang="en-US" dirty="0">
                <a:latin typeface="Segoe Print" panose="02000600000000000000" charset="0"/>
                <a:cs typeface="Segoe Print" panose="02000600000000000000" charset="0"/>
                <a:sym typeface="+mn-ea"/>
              </a:rPr>
              <a:t>.</a:t>
            </a:r>
            <a:endParaRPr lang="en-IN" altLang="en-US" dirty="0">
              <a:latin typeface="Segoe Print" panose="02000600000000000000" charset="0"/>
              <a:cs typeface="Segoe Print" panose="02000600000000000000" charset="0"/>
            </a:endParaRPr>
          </a:p>
          <a:p>
            <a:r>
              <a:rPr lang="en-IN" altLang="en-US" dirty="0">
                <a:latin typeface="Segoe Print" panose="02000600000000000000" charset="0"/>
                <a:cs typeface="Segoe Print" panose="02000600000000000000" charset="0"/>
                <a:sym typeface="+mn-ea"/>
              </a:rPr>
              <a:t>Analyse the churn out customer's data.</a:t>
            </a:r>
            <a:endParaRPr lang="en-IN" altLang="en-US" dirty="0">
              <a:latin typeface="Segoe Print" panose="02000600000000000000" charset="0"/>
              <a:cs typeface="Segoe Print" panose="02000600000000000000" charset="0"/>
            </a:endParaRPr>
          </a:p>
          <a:p>
            <a:r>
              <a:rPr lang="en-IN" altLang="en-US" dirty="0">
                <a:latin typeface="Segoe Print" panose="02000600000000000000" charset="0"/>
                <a:cs typeface="Segoe Print" panose="02000600000000000000" charset="0"/>
                <a:sym typeface="+mn-ea"/>
              </a:rPr>
              <a:t>Predict a pattern depending on the data analysis done and apply it on the existing customers to know the customers having high probability to churn out so that we can improve the service for them.</a:t>
            </a:r>
            <a:endParaRPr lang="en-IN" altLang="en-US" dirty="0">
              <a:latin typeface="Segoe Print" panose="02000600000000000000" charset="0"/>
              <a:cs typeface="Segoe Print" panose="02000600000000000000"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Segoe Print" panose="02000600000000000000" charset="0"/>
                <a:sym typeface="+mn-ea"/>
              </a:rPr>
              <a:t>Challenges in telecom industry in future</a:t>
            </a:r>
            <a:endParaRPr lang="en-US"/>
          </a:p>
        </p:txBody>
      </p:sp>
      <p:sp>
        <p:nvSpPr>
          <p:cNvPr id="7" name="Content Placeholder 6"/>
          <p:cNvSpPr>
            <a:spLocks noGrp="1"/>
          </p:cNvSpPr>
          <p:nvPr>
            <p:ph sz="half" idx="1"/>
          </p:nvPr>
        </p:nvSpPr>
        <p:spPr/>
        <p:txBody>
          <a:bodyPr/>
          <a:lstStyle/>
          <a:p>
            <a:r>
              <a:rPr lang="en-IN" altLang="en-US">
                <a:latin typeface="Segoe Print" panose="02000600000000000000" charset="0"/>
                <a:cs typeface="Segoe Print" panose="02000600000000000000" charset="0"/>
              </a:rPr>
              <a:t>1.5G Network</a:t>
            </a:r>
          </a:p>
          <a:p>
            <a:endParaRPr lang="en-IN" altLang="en-US">
              <a:latin typeface="Segoe Print" panose="02000600000000000000" charset="0"/>
              <a:cs typeface="Segoe Print" panose="02000600000000000000" charset="0"/>
            </a:endParaRPr>
          </a:p>
          <a:p>
            <a:endParaRPr lang="en-IN" altLang="en-US">
              <a:latin typeface="Segoe Print" panose="02000600000000000000" charset="0"/>
              <a:cs typeface="Segoe Print" panose="02000600000000000000" charset="0"/>
            </a:endParaRPr>
          </a:p>
        </p:txBody>
      </p:sp>
      <p:pic>
        <p:nvPicPr>
          <p:cNvPr id="8" name="Content Placeholder 3" descr="blog-img-3.jpg"/>
          <p:cNvPicPr>
            <a:picLocks noGrp="1" noChangeAspect="1"/>
          </p:cNvPicPr>
          <p:nvPr>
            <p:ph sz="half" idx="2"/>
          </p:nvPr>
        </p:nvPicPr>
        <p:blipFill>
          <a:blip r:embed="rId2"/>
          <a:stretch>
            <a:fillRect/>
          </a:stretch>
        </p:blipFill>
        <p:spPr>
          <a:xfrm>
            <a:off x="3535680" y="2435225"/>
            <a:ext cx="6238875" cy="333502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Segoe Print" panose="02000600000000000000" charset="0"/>
                <a:sym typeface="+mn-ea"/>
              </a:rPr>
              <a:t>2.Internet of things(IOT):</a:t>
            </a:r>
            <a:endParaRPr lang="en-US"/>
          </a:p>
        </p:txBody>
      </p:sp>
      <p:sp>
        <p:nvSpPr>
          <p:cNvPr id="3" name="Content Placeholder 2"/>
          <p:cNvSpPr>
            <a:spLocks noGrp="1"/>
          </p:cNvSpPr>
          <p:nvPr>
            <p:ph sz="half" idx="1"/>
          </p:nvPr>
        </p:nvSpPr>
        <p:spPr/>
        <p:txBody>
          <a:bodyPr/>
          <a:lstStyle/>
          <a:p>
            <a:r>
              <a:rPr lang="en-US" sz="2800" dirty="0">
                <a:latin typeface="Segoe Print" panose="02000600000000000000" charset="0"/>
                <a:cs typeface="Segoe Print" panose="02000600000000000000" charset="0"/>
                <a:sym typeface="+mn-ea"/>
              </a:rPr>
              <a:t>Gartner predicts that there will be nearly 20 billion devices connected to the IOT by 2020 and that IOT product and service suppliers will amount to a business of $300 billion in revenue.</a:t>
            </a:r>
          </a:p>
          <a:p>
            <a:endParaRPr lang="en-US" sz="2800" dirty="0">
              <a:latin typeface="Segoe Print" panose="02000600000000000000" charset="0"/>
              <a:cs typeface="Segoe Print" panose="02000600000000000000" charset="0"/>
            </a:endParaRPr>
          </a:p>
          <a:p>
            <a:endParaRPr lang="en-US" sz="2800" dirty="0">
              <a:latin typeface="Segoe Print" panose="02000600000000000000" charset="0"/>
              <a:cs typeface="Segoe Print" panose="02000600000000000000" charset="0"/>
            </a:endParaRPr>
          </a:p>
        </p:txBody>
      </p:sp>
      <p:pic>
        <p:nvPicPr>
          <p:cNvPr id="4" name="Content Placeholder 3" descr="blog-img-1.jpg"/>
          <p:cNvPicPr>
            <a:picLocks noGrp="1" noChangeAspect="1"/>
          </p:cNvPicPr>
          <p:nvPr>
            <p:ph sz="half" idx="2"/>
          </p:nvPr>
        </p:nvPicPr>
        <p:blipFill>
          <a:blip r:embed="rId2"/>
          <a:stretch>
            <a:fillRect/>
          </a:stretch>
        </p:blipFill>
        <p:spPr>
          <a:xfrm>
            <a:off x="6208395" y="2245995"/>
            <a:ext cx="5362575" cy="2809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Segoe Print" panose="02000600000000000000" charset="0"/>
                <a:sym typeface="+mn-ea"/>
              </a:rPr>
              <a:t>3</a:t>
            </a:r>
            <a:r>
              <a:rPr lang="en-US" b="1" dirty="0">
                <a:latin typeface="Segoe Print" panose="02000600000000000000" charset="0"/>
                <a:sym typeface="+mn-ea"/>
              </a:rPr>
              <a:t>.Mergers &amp; Acquisitions</a:t>
            </a:r>
            <a:endParaRPr lang="en-US"/>
          </a:p>
        </p:txBody>
      </p:sp>
      <p:sp>
        <p:nvSpPr>
          <p:cNvPr id="3" name="Content Placeholder 2"/>
          <p:cNvSpPr>
            <a:spLocks noGrp="1"/>
          </p:cNvSpPr>
          <p:nvPr>
            <p:ph idx="1"/>
          </p:nvPr>
        </p:nvSpPr>
        <p:spPr/>
        <p:txBody>
          <a:bodyPr/>
          <a:lstStyle/>
          <a:p>
            <a:r>
              <a:rPr lang="en-US" dirty="0">
                <a:latin typeface="Segoe Print" panose="02000600000000000000" charset="0"/>
                <a:sym typeface="+mn-ea"/>
              </a:rPr>
              <a:t>With cut-throat competition, new technological innovations disrupting the existing customer base, the year doesn’t seem to be very easy for the telecommunication sector. That’s why a number of companies are looking to partner with media and content firms, like </a:t>
            </a:r>
            <a:r>
              <a:rPr lang="en-US" dirty="0" err="1">
                <a:latin typeface="Segoe Print" panose="02000600000000000000" charset="0"/>
                <a:sym typeface="+mn-ea"/>
              </a:rPr>
              <a:t>Hotstar,music</a:t>
            </a:r>
            <a:r>
              <a:rPr lang="en-US" dirty="0">
                <a:latin typeface="Segoe Print" panose="02000600000000000000" charset="0"/>
                <a:sym typeface="+mn-ea"/>
              </a:rPr>
              <a:t> </a:t>
            </a:r>
            <a:r>
              <a:rPr lang="en-US" dirty="0" err="1">
                <a:latin typeface="Segoe Print" panose="02000600000000000000" charset="0"/>
                <a:sym typeface="+mn-ea"/>
              </a:rPr>
              <a:t>apps,Netflix</a:t>
            </a:r>
            <a:r>
              <a:rPr lang="en-US" dirty="0">
                <a:latin typeface="Segoe Print" panose="02000600000000000000" charset="0"/>
                <a:sym typeface="+mn-ea"/>
              </a:rPr>
              <a:t> etc</a:t>
            </a:r>
            <a:r>
              <a:rPr lang="en-IN" altLang="en-US" dirty="0">
                <a:latin typeface="Segoe Print" panose="02000600000000000000" charset="0"/>
                <a:sym typeface="+mn-ea"/>
              </a:rPr>
              <a: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Segoe Print" panose="02000600000000000000" charset="0"/>
                <a:cs typeface="Segoe Print" panose="02000600000000000000" charset="0"/>
              </a:rPr>
              <a:t>                CONCLUSION</a:t>
            </a:r>
          </a:p>
        </p:txBody>
      </p:sp>
      <p:sp>
        <p:nvSpPr>
          <p:cNvPr id="3" name="Content Placeholder 2"/>
          <p:cNvSpPr>
            <a:spLocks noGrp="1"/>
          </p:cNvSpPr>
          <p:nvPr>
            <p:ph idx="1"/>
          </p:nvPr>
        </p:nvSpPr>
        <p:spPr/>
        <p:txBody>
          <a:bodyPr/>
          <a:lstStyle/>
          <a:p>
            <a:endParaRPr lang="en-US" dirty="0">
              <a:latin typeface="Segoe Print" panose="02000600000000000000" charset="0"/>
              <a:cs typeface="Segoe Print" panose="02000600000000000000" charset="0"/>
              <a:sym typeface="+mn-ea"/>
            </a:endParaRPr>
          </a:p>
          <a:p>
            <a:endParaRPr lang="en-US" dirty="0">
              <a:latin typeface="Segoe Print" panose="02000600000000000000" charset="0"/>
              <a:cs typeface="Segoe Print" panose="02000600000000000000" charset="0"/>
              <a:sym typeface="+mn-ea"/>
            </a:endParaRPr>
          </a:p>
          <a:p>
            <a:endParaRPr lang="en-US" dirty="0">
              <a:latin typeface="Segoe Print" panose="02000600000000000000" charset="0"/>
              <a:cs typeface="Segoe Print" panose="02000600000000000000" charset="0"/>
              <a:sym typeface="+mn-ea"/>
            </a:endParaRPr>
          </a:p>
          <a:p>
            <a:pPr marL="0" indent="0">
              <a:buNone/>
            </a:pPr>
            <a:r>
              <a:rPr lang="en-US" dirty="0">
                <a:latin typeface="Segoe Print" panose="02000600000000000000" charset="0"/>
                <a:cs typeface="Segoe Print" panose="02000600000000000000" charset="0"/>
                <a:sym typeface="+mn-ea"/>
              </a:rPr>
              <a:t>    Churn reduction in the telecom industry is a       serious problem, but there are many things that can be done to reduce it</a:t>
            </a:r>
            <a:r>
              <a:rPr lang="en-IN" altLang="en-US" dirty="0">
                <a:latin typeface="Segoe Print" panose="02000600000000000000" charset="0"/>
                <a:cs typeface="Segoe Print" panose="02000600000000000000" charset="0"/>
                <a:sym typeface="+mn-e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sz="3200">
                <a:latin typeface="Segoe Print" panose="02000600000000000000" charset="0"/>
                <a:cs typeface="Segoe Print" panose="02000600000000000000" charset="0"/>
              </a:rPr>
              <a:t>                        ATTRITION</a:t>
            </a:r>
          </a:p>
        </p:txBody>
      </p:sp>
      <p:sp>
        <p:nvSpPr>
          <p:cNvPr id="3" name="Content Placeholder 2"/>
          <p:cNvSpPr>
            <a:spLocks noGrp="1"/>
          </p:cNvSpPr>
          <p:nvPr>
            <p:ph idx="1"/>
          </p:nvPr>
        </p:nvSpPr>
        <p:spPr/>
        <p:txBody>
          <a:bodyPr/>
          <a:lstStyle/>
          <a:p>
            <a:r>
              <a:rPr lang="en-IN" altLang="en-US">
                <a:latin typeface="Segoe Print" panose="02000600000000000000" charset="0"/>
                <a:cs typeface="Segoe Print" panose="02000600000000000000" charset="0"/>
                <a:sym typeface="+mn-ea"/>
              </a:rPr>
              <a:t>What is Customer Attrition ?</a:t>
            </a:r>
            <a:endParaRPr lang="en-IN" altLang="en-US">
              <a:latin typeface="Segoe Print" panose="02000600000000000000" charset="0"/>
              <a:cs typeface="Segoe Print" panose="02000600000000000000" charset="0"/>
            </a:endParaRPr>
          </a:p>
          <a:p>
            <a:endParaRPr lang="en-IN" altLang="en-US">
              <a:latin typeface="Segoe Print" panose="02000600000000000000" charset="0"/>
              <a:cs typeface="Segoe Print" panose="02000600000000000000" charset="0"/>
            </a:endParaRPr>
          </a:p>
          <a:p>
            <a:r>
              <a:rPr lang="en-IN" altLang="en-US">
                <a:latin typeface="Segoe Print" panose="02000600000000000000" charset="0"/>
                <a:cs typeface="Segoe Print" panose="02000600000000000000" charset="0"/>
              </a:rPr>
              <a:t>Why Customer Attrition is bad to Company ?</a:t>
            </a:r>
          </a:p>
          <a:p>
            <a:endParaRPr lang="en-IN" altLang="en-US">
              <a:latin typeface="Segoe Print" panose="02000600000000000000" charset="0"/>
              <a:cs typeface="Segoe Print" panose="02000600000000000000" charset="0"/>
            </a:endParaRPr>
          </a:p>
          <a:p>
            <a:r>
              <a:rPr lang="en-IN" altLang="en-US">
                <a:latin typeface="Segoe Print" panose="02000600000000000000" charset="0"/>
                <a:cs typeface="Segoe Print" panose="02000600000000000000" charset="0"/>
              </a:rPr>
              <a:t>How to tackle this ?</a:t>
            </a:r>
          </a:p>
          <a:p>
            <a:endParaRPr lang="en-IN" altLang="en-US" sz="2200">
              <a:latin typeface="Segoe Print" panose="02000600000000000000" charset="0"/>
              <a:cs typeface="Segoe Print" panose="02000600000000000000" charset="0"/>
            </a:endParaRPr>
          </a:p>
          <a:p>
            <a:endParaRPr lang="en-IN" altLang="en-US" sz="2200">
              <a:latin typeface="Segoe Print" panose="02000600000000000000" charset="0"/>
              <a:cs typeface="Segoe Print" panose="020006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Segoe Print" panose="02000600000000000000" charset="0"/>
                <a:cs typeface="Segoe Print" panose="02000600000000000000" charset="0"/>
                <a:sym typeface="+mn-ea"/>
              </a:rPr>
              <a:t>What is customer attrition?</a:t>
            </a:r>
            <a:endParaRPr lang="en-US"/>
          </a:p>
        </p:txBody>
      </p:sp>
      <p:sp>
        <p:nvSpPr>
          <p:cNvPr id="3" name="Content Placeholder 2"/>
          <p:cNvSpPr>
            <a:spLocks noGrp="1"/>
          </p:cNvSpPr>
          <p:nvPr>
            <p:ph idx="1"/>
          </p:nvPr>
        </p:nvSpPr>
        <p:spPr/>
        <p:txBody>
          <a:bodyPr/>
          <a:lstStyle/>
          <a:p>
            <a:r>
              <a:rPr lang="en-IN" altLang="en-US">
                <a:latin typeface="Segoe Print" panose="02000600000000000000" charset="0"/>
                <a:cs typeface="Segoe Print" panose="02000600000000000000" charset="0"/>
                <a:sym typeface="+mn-ea"/>
              </a:rPr>
              <a:t>Customer attrition refers to the percentage of customers that ended the usage of your service during a certain period of time.</a:t>
            </a:r>
            <a:endParaRPr lang="en-IN" altLang="en-US">
              <a:latin typeface="Segoe Print" panose="02000600000000000000" charset="0"/>
              <a:cs typeface="Segoe Print" panose="02000600000000000000" charset="0"/>
            </a:endParaRPr>
          </a:p>
          <a:p>
            <a:r>
              <a:rPr lang="en-IN" altLang="en-US">
                <a:latin typeface="Segoe Print" panose="02000600000000000000" charset="0"/>
                <a:cs typeface="Segoe Print" panose="02000600000000000000" charset="0"/>
                <a:sym typeface="+mn-ea"/>
              </a:rPr>
              <a:t>Customer attrition is also known as customer churn</a:t>
            </a:r>
            <a:endParaRPr lang="en-IN" altLang="en-US">
              <a:latin typeface="Segoe Print" panose="02000600000000000000" charset="0"/>
              <a:cs typeface="Segoe Print" panose="02000600000000000000" charset="0"/>
            </a:endParaRPr>
          </a:p>
          <a:p>
            <a:r>
              <a:rPr lang="en-IN" altLang="en-US">
                <a:latin typeface="Segoe Print" panose="02000600000000000000" charset="0"/>
                <a:cs typeface="Segoe Print" panose="02000600000000000000" charset="0"/>
                <a:sym typeface="+mn-ea"/>
              </a:rPr>
              <a:t>Customer churn is one of the most important metrics of a growing business to evaluate.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Segoe Print" panose="02000600000000000000" charset="0"/>
                <a:cs typeface="Segoe Print" panose="02000600000000000000" charset="0"/>
                <a:sym typeface="+mn-ea"/>
              </a:rPr>
              <a:t>How can we calculate Customer churn rate?</a:t>
            </a:r>
            <a:endParaRPr lang="en-US"/>
          </a:p>
        </p:txBody>
      </p:sp>
      <p:pic>
        <p:nvPicPr>
          <p:cNvPr id="4" name="Content Placeholder 3" descr="Formula"/>
          <p:cNvPicPr>
            <a:picLocks noGrp="1" noChangeAspect="1"/>
          </p:cNvPicPr>
          <p:nvPr>
            <p:ph idx="1"/>
          </p:nvPr>
        </p:nvPicPr>
        <p:blipFill>
          <a:blip r:embed="rId2"/>
          <a:stretch>
            <a:fillRect/>
          </a:stretch>
        </p:blipFill>
        <p:spPr>
          <a:xfrm>
            <a:off x="447040" y="2860040"/>
            <a:ext cx="11231880" cy="19939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pic>
        <p:nvPicPr>
          <p:cNvPr id="6" name="Content Placeholder 5" descr="WhatsApp Image 2019-06-04 at 11.47.28 PM (1)"/>
          <p:cNvPicPr>
            <a:picLocks noGrp="1" noChangeAspect="1"/>
          </p:cNvPicPr>
          <p:nvPr>
            <p:ph idx="1"/>
          </p:nvPr>
        </p:nvPicPr>
        <p:blipFill>
          <a:blip r:embed="rId2"/>
          <a:stretch>
            <a:fillRect/>
          </a:stretch>
        </p:blipFill>
        <p:spPr>
          <a:xfrm>
            <a:off x="1840230" y="441325"/>
            <a:ext cx="7961630" cy="58127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Segoe Print" panose="02000600000000000000" charset="0"/>
                <a:cs typeface="Segoe Print" panose="02000600000000000000" charset="0"/>
              </a:rPr>
              <a:t>CUSTOMER RETENTION</a:t>
            </a:r>
          </a:p>
        </p:txBody>
      </p:sp>
      <p:sp>
        <p:nvSpPr>
          <p:cNvPr id="3" name="Content Placeholder 2"/>
          <p:cNvSpPr>
            <a:spLocks noGrp="1"/>
          </p:cNvSpPr>
          <p:nvPr>
            <p:ph sz="half" idx="1"/>
          </p:nvPr>
        </p:nvSpPr>
        <p:spPr/>
        <p:txBody>
          <a:bodyPr/>
          <a:lstStyle/>
          <a:p>
            <a:r>
              <a:rPr lang="en-IN" altLang="en-US">
                <a:latin typeface="Segoe Print" panose="02000600000000000000" charset="0"/>
                <a:cs typeface="Segoe Print" panose="02000600000000000000" charset="0"/>
              </a:rPr>
              <a:t>In Telecom,Customer Retention is a systematic effort to encourage their customers to remain within their Network.</a:t>
            </a:r>
          </a:p>
          <a:p>
            <a:endParaRPr lang="en-IN" altLang="en-US">
              <a:latin typeface="Segoe Print" panose="02000600000000000000" charset="0"/>
              <a:cs typeface="Segoe Print" panose="02000600000000000000" charset="0"/>
            </a:endParaRPr>
          </a:p>
        </p:txBody>
      </p:sp>
      <p:pic>
        <p:nvPicPr>
          <p:cNvPr id="6" name="Content Placeholder 5" descr="customer-retention 22222222"/>
          <p:cNvPicPr>
            <a:picLocks noGrp="1" noChangeAspect="1"/>
          </p:cNvPicPr>
          <p:nvPr>
            <p:ph sz="half" idx="2"/>
          </p:nvPr>
        </p:nvPicPr>
        <p:blipFill>
          <a:blip r:embed="rId2"/>
          <a:stretch>
            <a:fillRect/>
          </a:stretch>
        </p:blipFill>
        <p:spPr>
          <a:xfrm>
            <a:off x="6197600" y="1967865"/>
            <a:ext cx="5384800" cy="336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a:latin typeface="Segoe Print" panose="02000600000000000000" charset="0"/>
                <a:cs typeface="Segoe Print" panose="02000600000000000000" charset="0"/>
              </a:rPr>
              <a:t>Benefits of Customer Retention </a:t>
            </a:r>
          </a:p>
        </p:txBody>
      </p:sp>
      <p:sp>
        <p:nvSpPr>
          <p:cNvPr id="3" name="Content Placeholder 2"/>
          <p:cNvSpPr>
            <a:spLocks noGrp="1"/>
          </p:cNvSpPr>
          <p:nvPr>
            <p:ph idx="1"/>
          </p:nvPr>
        </p:nvSpPr>
        <p:spPr/>
        <p:txBody>
          <a:bodyPr/>
          <a:lstStyle/>
          <a:p>
            <a:r>
              <a:rPr lang="en-IN" altLang="en-US" sz="2200">
                <a:latin typeface="Segoe Print" panose="02000600000000000000" charset="0"/>
                <a:cs typeface="Segoe Print" panose="02000600000000000000" charset="0"/>
              </a:rPr>
              <a:t>Retained Customers are tend to buy other services from same Company.</a:t>
            </a:r>
          </a:p>
          <a:p>
            <a:r>
              <a:rPr lang="en-IN" altLang="en-US" sz="2200">
                <a:latin typeface="Segoe Print" panose="02000600000000000000" charset="0"/>
                <a:cs typeface="Segoe Print" panose="02000600000000000000" charset="0"/>
              </a:rPr>
              <a:t>Retained customers are known to be less price/cost sensitive.	</a:t>
            </a:r>
          </a:p>
          <a:p>
            <a:r>
              <a:rPr lang="en-IN" altLang="en-US" sz="2200">
                <a:latin typeface="Segoe Print" panose="02000600000000000000" charset="0"/>
                <a:cs typeface="Segoe Print" panose="02000600000000000000" charset="0"/>
              </a:rPr>
              <a:t>Positive word of mouth.</a:t>
            </a:r>
          </a:p>
          <a:p>
            <a:r>
              <a:rPr lang="en-IN" altLang="en-US" sz="2200">
                <a:latin typeface="Segoe Print" panose="02000600000000000000" charset="0"/>
                <a:cs typeface="Segoe Print" panose="02000600000000000000" charset="0"/>
              </a:rPr>
              <a:t>Free Marketing 24/7.</a:t>
            </a:r>
          </a:p>
          <a:p>
            <a:r>
              <a:rPr lang="en-IN" altLang="en-US" sz="2200">
                <a:latin typeface="Segoe Print" panose="02000600000000000000" charset="0"/>
                <a:cs typeface="Segoe Print" panose="02000600000000000000" charset="0"/>
              </a:rPr>
              <a:t>Declined Migration Rates.</a:t>
            </a:r>
          </a:p>
          <a:p>
            <a:pPr marL="0" indent="0">
              <a:buNone/>
            </a:pPr>
            <a:endParaRPr lang="en-IN" altLang="en-US" sz="2200">
              <a:latin typeface="Segoe Print" panose="02000600000000000000" charset="0"/>
              <a:cs typeface="Segoe Print" panose="02000600000000000000" charset="0"/>
            </a:endParaRPr>
          </a:p>
          <a:p>
            <a:pPr marL="0" indent="0">
              <a:buNone/>
            </a:pPr>
            <a:r>
              <a:rPr lang="en-IN" altLang="en-US" sz="2200">
                <a:latin typeface="Segoe Print" panose="02000600000000000000" charset="0"/>
                <a:cs typeface="Segoe Print" panose="02000600000000000000" charset="0"/>
              </a:rPr>
              <a:t> </a:t>
            </a:r>
            <a:r>
              <a:rPr lang="en-IN" altLang="en-US" sz="2200">
                <a:solidFill>
                  <a:srgbClr val="FF0000"/>
                </a:solidFill>
                <a:latin typeface="Segoe Print" panose="02000600000000000000" charset="0"/>
                <a:cs typeface="Segoe Print" panose="02000600000000000000" charset="0"/>
              </a:rPr>
              <a:t>           Remember it's more expensive to acuire a new customer </a:t>
            </a:r>
          </a:p>
          <a:p>
            <a:pPr marL="0" indent="0">
              <a:buNone/>
            </a:pPr>
            <a:r>
              <a:rPr lang="en-IN" altLang="en-US" sz="2200">
                <a:solidFill>
                  <a:srgbClr val="FF0000"/>
                </a:solidFill>
                <a:latin typeface="Segoe Print" panose="02000600000000000000" charset="0"/>
                <a:cs typeface="Segoe Print" panose="02000600000000000000" charset="0"/>
              </a:rPr>
              <a:t>                           than to retain  an old one.</a:t>
            </a:r>
            <a:r>
              <a:rPr lang="en-IN" altLang="en-US" sz="2200">
                <a:latin typeface="Segoe Print" panose="02000600000000000000" charset="0"/>
                <a:cs typeface="Segoe Print" panose="02000600000000000000"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Segoe Print" panose="02000600000000000000" charset="0"/>
                <a:cs typeface="Segoe Print" panose="02000600000000000000" charset="0"/>
                <a:sym typeface="+mn-ea"/>
              </a:rPr>
              <a:t>Major Reasons For Attrition 	</a:t>
            </a:r>
            <a:endParaRPr lang="en-IN" altLang="en-US">
              <a:latin typeface="Segoe Print" panose="02000600000000000000" charset="0"/>
              <a:cs typeface="Segoe Print" panose="02000600000000000000" charset="0"/>
            </a:endParaRPr>
          </a:p>
        </p:txBody>
      </p:sp>
      <p:sp>
        <p:nvSpPr>
          <p:cNvPr id="7" name="Content Placeholder 6"/>
          <p:cNvSpPr>
            <a:spLocks noGrp="1"/>
          </p:cNvSpPr>
          <p:nvPr>
            <p:ph idx="1"/>
          </p:nvPr>
        </p:nvSpPr>
        <p:spPr>
          <a:xfrm>
            <a:off x="609600" y="2301240"/>
            <a:ext cx="10972800" cy="4525963"/>
          </a:xfrm>
        </p:spPr>
        <p:txBody>
          <a:bodyPr/>
          <a:lstStyle/>
          <a:p>
            <a:pPr marL="0" indent="0">
              <a:buNone/>
            </a:pPr>
            <a:endParaRPr lang="en-IN" altLang="en-US"/>
          </a:p>
          <a:p>
            <a:endParaRPr lang="en-IN" altLang="en-US"/>
          </a:p>
        </p:txBody>
      </p:sp>
      <p:sp>
        <p:nvSpPr>
          <p:cNvPr id="10" name="Content Placeholder 6"/>
          <p:cNvSpPr/>
          <p:nvPr/>
        </p:nvSpPr>
        <p:spPr>
          <a:xfrm>
            <a:off x="314960" y="3346450"/>
            <a:ext cx="10972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2" name="Content Placeholder 6"/>
          <p:cNvSpPr/>
          <p:nvPr/>
        </p:nvSpPr>
        <p:spPr>
          <a:xfrm>
            <a:off x="609600" y="3906520"/>
            <a:ext cx="10972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5" name="Oval 14"/>
          <p:cNvSpPr/>
          <p:nvPr/>
        </p:nvSpPr>
        <p:spPr>
          <a:xfrm>
            <a:off x="132080" y="3434080"/>
            <a:ext cx="3302000" cy="15036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20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Customer Attrition</a:t>
            </a:r>
          </a:p>
        </p:txBody>
      </p:sp>
      <p:sp>
        <p:nvSpPr>
          <p:cNvPr id="17" name="Oval 16"/>
          <p:cNvSpPr/>
          <p:nvPr/>
        </p:nvSpPr>
        <p:spPr>
          <a:xfrm>
            <a:off x="5425440" y="1176655"/>
            <a:ext cx="5730240" cy="8432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Poor Network Issue</a:t>
            </a:r>
          </a:p>
        </p:txBody>
      </p:sp>
      <p:sp>
        <p:nvSpPr>
          <p:cNvPr id="18" name="Oval 17"/>
          <p:cNvSpPr/>
          <p:nvPr/>
        </p:nvSpPr>
        <p:spPr>
          <a:xfrm>
            <a:off x="5557520" y="2157095"/>
            <a:ext cx="5730240" cy="8432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Tariff Plans</a:t>
            </a:r>
          </a:p>
        </p:txBody>
      </p:sp>
      <p:sp>
        <p:nvSpPr>
          <p:cNvPr id="19" name="Oval 18"/>
          <p:cNvSpPr/>
          <p:nvPr/>
        </p:nvSpPr>
        <p:spPr>
          <a:xfrm>
            <a:off x="5557520" y="3220720"/>
            <a:ext cx="5730240" cy="8432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Security Issues</a:t>
            </a:r>
          </a:p>
        </p:txBody>
      </p:sp>
      <p:sp>
        <p:nvSpPr>
          <p:cNvPr id="20" name="Oval 19"/>
          <p:cNvSpPr/>
          <p:nvPr/>
        </p:nvSpPr>
        <p:spPr>
          <a:xfrm>
            <a:off x="5557520" y="4185920"/>
            <a:ext cx="5730240" cy="8432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Brand Image</a:t>
            </a:r>
          </a:p>
        </p:txBody>
      </p:sp>
      <p:cxnSp>
        <p:nvCxnSpPr>
          <p:cNvPr id="23" name="Straight Connector 22"/>
          <p:cNvCxnSpPr>
            <a:stCxn id="15" idx="6"/>
            <a:endCxn id="17" idx="2"/>
          </p:cNvCxnSpPr>
          <p:nvPr/>
        </p:nvCxnSpPr>
        <p:spPr>
          <a:xfrm flipV="1">
            <a:off x="3434080" y="1598295"/>
            <a:ext cx="1991360" cy="258762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5" name="Straight Connector 24"/>
          <p:cNvCxnSpPr>
            <a:stCxn id="15" idx="6"/>
            <a:endCxn id="18" idx="2"/>
          </p:cNvCxnSpPr>
          <p:nvPr/>
        </p:nvCxnSpPr>
        <p:spPr>
          <a:xfrm flipV="1">
            <a:off x="3434080" y="2578735"/>
            <a:ext cx="2123440" cy="160718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7" name="Straight Connector 26"/>
          <p:cNvCxnSpPr>
            <a:stCxn id="15" idx="6"/>
            <a:endCxn id="20" idx="2"/>
          </p:cNvCxnSpPr>
          <p:nvPr/>
        </p:nvCxnSpPr>
        <p:spPr>
          <a:xfrm>
            <a:off x="3434080" y="4185920"/>
            <a:ext cx="2123440" cy="4216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8" name="Straight Connector 27"/>
          <p:cNvCxnSpPr>
            <a:stCxn id="15" idx="6"/>
            <a:endCxn id="19" idx="2"/>
          </p:cNvCxnSpPr>
          <p:nvPr/>
        </p:nvCxnSpPr>
        <p:spPr>
          <a:xfrm flipV="1">
            <a:off x="3434080" y="3642360"/>
            <a:ext cx="2123440" cy="54356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3" name="Oval 2"/>
          <p:cNvSpPr/>
          <p:nvPr/>
        </p:nvSpPr>
        <p:spPr>
          <a:xfrm>
            <a:off x="5557520" y="5323840"/>
            <a:ext cx="5730240" cy="8432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a:ln>
                  <a:noFill/>
                </a:ln>
                <a:solidFill>
                  <a:schemeClr val="tx1"/>
                </a:solidFill>
                <a:effectLst/>
                <a:latin typeface="Segoe Print" panose="02000600000000000000" charset="0"/>
                <a:ea typeface="SimSun" panose="02010600030101010101" pitchFamily="2" charset="-122"/>
                <a:cs typeface="Segoe Print" panose="02000600000000000000" charset="0"/>
              </a:rPr>
              <a:t>           Competitors</a:t>
            </a:r>
          </a:p>
        </p:txBody>
      </p:sp>
      <p:cxnSp>
        <p:nvCxnSpPr>
          <p:cNvPr id="5" name="Straight Connector 4"/>
          <p:cNvCxnSpPr>
            <a:endCxn id="3" idx="2"/>
          </p:cNvCxnSpPr>
          <p:nvPr/>
        </p:nvCxnSpPr>
        <p:spPr>
          <a:xfrm>
            <a:off x="3472815" y="4206240"/>
            <a:ext cx="2084705" cy="15392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transition/>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988</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Segoe Print</vt:lpstr>
      <vt:lpstr>Business Cooperate</vt:lpstr>
      <vt:lpstr>CASE STUDY ON REDUCING CUSTOMER ATTRITION IN TELECOM INDUSTRY</vt:lpstr>
      <vt:lpstr>Contents</vt:lpstr>
      <vt:lpstr>                        ATTRITION</vt:lpstr>
      <vt:lpstr>What is customer attrition?</vt:lpstr>
      <vt:lpstr>How can we calculate Customer churn rate?</vt:lpstr>
      <vt:lpstr> </vt:lpstr>
      <vt:lpstr>CUSTOMER RETENTION</vt:lpstr>
      <vt:lpstr>Benefits of Customer Retention </vt:lpstr>
      <vt:lpstr>Major Reasons For Attrition  </vt:lpstr>
      <vt:lpstr>Sub Issues</vt:lpstr>
      <vt:lpstr>  </vt:lpstr>
      <vt:lpstr>Ghost Pack</vt:lpstr>
      <vt:lpstr> </vt:lpstr>
      <vt:lpstr> </vt:lpstr>
      <vt:lpstr>Some Recommended Advices</vt:lpstr>
      <vt:lpstr>Customer Feedback Loop</vt:lpstr>
      <vt:lpstr> </vt:lpstr>
      <vt:lpstr>Using Data Analytics For Further Improvement </vt:lpstr>
      <vt:lpstr>How to identify a pool of customers that ready to churn out?</vt:lpstr>
      <vt:lpstr>3.Churn model:</vt:lpstr>
      <vt:lpstr>Challenges in telecom industry in future</vt:lpstr>
      <vt:lpstr>2.Internet of things(IOT):</vt:lpstr>
      <vt:lpstr>3.Mergers &amp; Acquisitions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REDUCING CUSTOMER ATTRITION IN TELECOM INDUSTRY</dc:title>
  <dc:creator>cenar</dc:creator>
  <cp:lastModifiedBy>Windows User</cp:lastModifiedBy>
  <cp:revision>20</cp:revision>
  <dcterms:created xsi:type="dcterms:W3CDTF">2019-06-04T12:54:00Z</dcterms:created>
  <dcterms:modified xsi:type="dcterms:W3CDTF">2019-09-08T17:34:13Z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