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7" r:id="rId1"/>
  </p:sldMasterIdLst>
  <p:sldIdLst>
    <p:sldId id="260" r:id="rId2"/>
    <p:sldId id="258" r:id="rId3"/>
    <p:sldId id="261" r:id="rId4"/>
    <p:sldId id="262" r:id="rId5"/>
    <p:sldId id="263" r:id="rId6"/>
    <p:sldId id="264" r:id="rId7"/>
    <p:sldId id="271" r:id="rId8"/>
    <p:sldId id="269" r:id="rId9"/>
    <p:sldId id="270"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14A975C-862D-4AEB-8720-DAA2AE31812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45ED99-245E-4076-9F73-9DE800BCE03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57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4A975C-862D-4AEB-8720-DAA2AE31812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45ED99-245E-4076-9F73-9DE800BCE031}" type="slidenum">
              <a:rPr lang="en-IN" smtClean="0"/>
              <a:t>‹#›</a:t>
            </a:fld>
            <a:endParaRPr lang="en-IN"/>
          </a:p>
        </p:txBody>
      </p:sp>
    </p:spTree>
    <p:extLst>
      <p:ext uri="{BB962C8B-B14F-4D97-AF65-F5344CB8AC3E}">
        <p14:creationId xmlns:p14="http://schemas.microsoft.com/office/powerpoint/2010/main" val="232336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4A975C-862D-4AEB-8720-DAA2AE31812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45ED99-245E-4076-9F73-9DE800BCE031}"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3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4A975C-862D-4AEB-8720-DAA2AE31812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45ED99-245E-4076-9F73-9DE800BCE031}" type="slidenum">
              <a:rPr lang="en-IN" smtClean="0"/>
              <a:t>‹#›</a:t>
            </a:fld>
            <a:endParaRPr lang="en-IN"/>
          </a:p>
        </p:txBody>
      </p:sp>
    </p:spTree>
    <p:extLst>
      <p:ext uri="{BB962C8B-B14F-4D97-AF65-F5344CB8AC3E}">
        <p14:creationId xmlns:p14="http://schemas.microsoft.com/office/powerpoint/2010/main" val="1070930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4A975C-862D-4AEB-8720-DAA2AE31812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45ED99-245E-4076-9F73-9DE800BCE03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817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4A975C-862D-4AEB-8720-DAA2AE318125}"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45ED99-245E-4076-9F73-9DE800BCE031}" type="slidenum">
              <a:rPr lang="en-IN" smtClean="0"/>
              <a:t>‹#›</a:t>
            </a:fld>
            <a:endParaRPr lang="en-IN"/>
          </a:p>
        </p:txBody>
      </p:sp>
    </p:spTree>
    <p:extLst>
      <p:ext uri="{BB962C8B-B14F-4D97-AF65-F5344CB8AC3E}">
        <p14:creationId xmlns:p14="http://schemas.microsoft.com/office/powerpoint/2010/main" val="2265886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4A975C-862D-4AEB-8720-DAA2AE318125}" type="datetimeFigureOut">
              <a:rPr lang="en-IN" smtClean="0"/>
              <a:t>28-04-2023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45ED99-245E-4076-9F73-9DE800BCE031}" type="slidenum">
              <a:rPr lang="en-IN" smtClean="0"/>
              <a:t>‹#›</a:t>
            </a:fld>
            <a:endParaRPr lang="en-IN"/>
          </a:p>
        </p:txBody>
      </p:sp>
    </p:spTree>
    <p:extLst>
      <p:ext uri="{BB962C8B-B14F-4D97-AF65-F5344CB8AC3E}">
        <p14:creationId xmlns:p14="http://schemas.microsoft.com/office/powerpoint/2010/main" val="2722872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4A975C-862D-4AEB-8720-DAA2AE318125}" type="datetimeFigureOut">
              <a:rPr lang="en-IN" smtClean="0"/>
              <a:t>28-04-2023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45ED99-245E-4076-9F73-9DE800BCE031}" type="slidenum">
              <a:rPr lang="en-IN" smtClean="0"/>
              <a:t>‹#›</a:t>
            </a:fld>
            <a:endParaRPr lang="en-IN"/>
          </a:p>
        </p:txBody>
      </p:sp>
    </p:spTree>
    <p:extLst>
      <p:ext uri="{BB962C8B-B14F-4D97-AF65-F5344CB8AC3E}">
        <p14:creationId xmlns:p14="http://schemas.microsoft.com/office/powerpoint/2010/main" val="2261360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4A975C-862D-4AEB-8720-DAA2AE318125}" type="datetimeFigureOut">
              <a:rPr lang="en-IN" smtClean="0"/>
              <a:t>28-04-2023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45ED99-245E-4076-9F73-9DE800BCE031}" type="slidenum">
              <a:rPr lang="en-IN" smtClean="0"/>
              <a:t>‹#›</a:t>
            </a:fld>
            <a:endParaRPr lang="en-IN"/>
          </a:p>
        </p:txBody>
      </p:sp>
    </p:spTree>
    <p:extLst>
      <p:ext uri="{BB962C8B-B14F-4D97-AF65-F5344CB8AC3E}">
        <p14:creationId xmlns:p14="http://schemas.microsoft.com/office/powerpoint/2010/main" val="3388561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4A975C-862D-4AEB-8720-DAA2AE318125}"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45ED99-245E-4076-9F73-9DE800BCE031}" type="slidenum">
              <a:rPr lang="en-IN" smtClean="0"/>
              <a:t>‹#›</a:t>
            </a:fld>
            <a:endParaRPr lang="en-IN"/>
          </a:p>
        </p:txBody>
      </p:sp>
    </p:spTree>
    <p:extLst>
      <p:ext uri="{BB962C8B-B14F-4D97-AF65-F5344CB8AC3E}">
        <p14:creationId xmlns:p14="http://schemas.microsoft.com/office/powerpoint/2010/main" val="2912570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4A975C-862D-4AEB-8720-DAA2AE318125}"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45ED99-245E-4076-9F73-9DE800BCE03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08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14A975C-862D-4AEB-8720-DAA2AE318125}" type="datetimeFigureOut">
              <a:rPr lang="en-IN" smtClean="0"/>
              <a:t>28-04-2023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B45ED99-245E-4076-9F73-9DE800BCE031}"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439602"/>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A540FAC9-3505-49ED-9B06-A0F8C1485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9879B3CD-E329-42F5-B136-BA1F37EC0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464" y="484632"/>
            <a:ext cx="7453538" cy="58809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a:extLst>
              <a:ext uri="{FF2B5EF4-FFF2-40B4-BE49-F238E27FC236}">
                <a16:creationId xmlns:a16="http://schemas.microsoft.com/office/drawing/2014/main" id="{2A2B467D-99A0-7038-BD25-86B62EF0FA54}"/>
              </a:ext>
            </a:extLst>
          </p:cNvPr>
          <p:cNvSpPr>
            <a:spLocks noGrp="1"/>
          </p:cNvSpPr>
          <p:nvPr>
            <p:ph type="ctrTitle"/>
          </p:nvPr>
        </p:nvSpPr>
        <p:spPr>
          <a:xfrm>
            <a:off x="990096" y="977900"/>
            <a:ext cx="6539558" cy="3327734"/>
          </a:xfrm>
        </p:spPr>
        <p:txBody>
          <a:bodyPr anchor="b">
            <a:normAutofit/>
          </a:bodyPr>
          <a:lstStyle/>
          <a:p>
            <a:r>
              <a:rPr lang="en-US" sz="5400">
                <a:latin typeface="Times New Roman" panose="02020603050405020304" pitchFamily="18" charset="0"/>
                <a:cs typeface="Times New Roman" panose="02020603050405020304" pitchFamily="18" charset="0"/>
              </a:rPr>
              <a:t>E-COMMERCE CUSTOMER </a:t>
            </a:r>
            <a:br>
              <a:rPr lang="en-US" sz="5400">
                <a:latin typeface="Times New Roman" panose="02020603050405020304" pitchFamily="18" charset="0"/>
                <a:cs typeface="Times New Roman" panose="02020603050405020304" pitchFamily="18" charset="0"/>
              </a:rPr>
            </a:br>
            <a:r>
              <a:rPr lang="en-US" sz="5400">
                <a:latin typeface="Times New Roman" panose="02020603050405020304" pitchFamily="18" charset="0"/>
                <a:cs typeface="Times New Roman" panose="02020603050405020304" pitchFamily="18" charset="0"/>
              </a:rPr>
              <a:t>CHURN</a:t>
            </a:r>
            <a:endParaRPr lang="en-IN" sz="54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7940BAA-004D-3EFF-62D4-E61CB5E58AC4}"/>
              </a:ext>
            </a:extLst>
          </p:cNvPr>
          <p:cNvSpPr>
            <a:spLocks noGrp="1"/>
          </p:cNvSpPr>
          <p:nvPr>
            <p:ph type="subTitle" idx="1"/>
          </p:nvPr>
        </p:nvSpPr>
        <p:spPr>
          <a:xfrm>
            <a:off x="990096" y="4621235"/>
            <a:ext cx="6539558" cy="1225028"/>
          </a:xfrm>
        </p:spPr>
        <p:txBody>
          <a:bodyPr anchor="t">
            <a:normAutofit/>
          </a:bodyPr>
          <a:lstStyle/>
          <a:p>
            <a:pPr algn="r"/>
            <a:r>
              <a:rPr lang="en-US" sz="2000"/>
              <a:t>BY,</a:t>
            </a:r>
          </a:p>
          <a:p>
            <a:pPr algn="r"/>
            <a:r>
              <a:rPr lang="en-US" sz="2000"/>
              <a:t>BALASUBRAMANIYAM.R</a:t>
            </a:r>
            <a:endParaRPr lang="en-IN" sz="2000"/>
          </a:p>
        </p:txBody>
      </p:sp>
      <p:cxnSp>
        <p:nvCxnSpPr>
          <p:cNvPr id="7" name="Straight Connector 11">
            <a:extLst>
              <a:ext uri="{FF2B5EF4-FFF2-40B4-BE49-F238E27FC236}">
                <a16:creationId xmlns:a16="http://schemas.microsoft.com/office/drawing/2014/main" id="{51B042EF-3024-4C57-B282-1B30607FB7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58680" y="4476657"/>
            <a:ext cx="5370974"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13">
            <a:extLst>
              <a:ext uri="{FF2B5EF4-FFF2-40B4-BE49-F238E27FC236}">
                <a16:creationId xmlns:a16="http://schemas.microsoft.com/office/drawing/2014/main" id="{EA0B4097-B645-43E0-A2B5-B8D688E7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84632"/>
            <a:ext cx="3584224"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Tree>
    <p:extLst>
      <p:ext uri="{BB962C8B-B14F-4D97-AF65-F5344CB8AC3E}">
        <p14:creationId xmlns:p14="http://schemas.microsoft.com/office/powerpoint/2010/main" val="392618647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6">
            <a:extLst>
              <a:ext uri="{FF2B5EF4-FFF2-40B4-BE49-F238E27FC236}">
                <a16:creationId xmlns:a16="http://schemas.microsoft.com/office/drawing/2014/main" id="{286BE877-8405-42B2-A8E4-BF4224E0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8">
            <a:extLst>
              <a:ext uri="{FF2B5EF4-FFF2-40B4-BE49-F238E27FC236}">
                <a16:creationId xmlns:a16="http://schemas.microsoft.com/office/drawing/2014/main" id="{4F4916F3-5270-48BF-8D54-7990F611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178"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B467D-99A0-7038-BD25-86B62EF0FA54}"/>
              </a:ext>
            </a:extLst>
          </p:cNvPr>
          <p:cNvSpPr>
            <a:spLocks noGrp="1"/>
          </p:cNvSpPr>
          <p:nvPr>
            <p:ph type="ctrTitle"/>
          </p:nvPr>
        </p:nvSpPr>
        <p:spPr>
          <a:xfrm>
            <a:off x="7354454" y="640080"/>
            <a:ext cx="4208656" cy="3034857"/>
          </a:xfrm>
        </p:spPr>
        <p:txBody>
          <a:bodyPr anchor="b">
            <a:normAutofit/>
          </a:bodyPr>
          <a:lstStyle/>
          <a:p>
            <a:pPr algn="l"/>
            <a:r>
              <a:rPr lang="en-US" sz="4400">
                <a:solidFill>
                  <a:srgbClr val="FFFFFF"/>
                </a:solidFill>
              </a:rPr>
              <a:t>THANK YOU!</a:t>
            </a:r>
            <a:endParaRPr lang="en-IN" sz="440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7940BAA-004D-3EFF-62D4-E61CB5E58AC4}"/>
              </a:ext>
            </a:extLst>
          </p:cNvPr>
          <p:cNvSpPr>
            <a:spLocks noGrp="1"/>
          </p:cNvSpPr>
          <p:nvPr>
            <p:ph type="subTitle" idx="1"/>
          </p:nvPr>
        </p:nvSpPr>
        <p:spPr>
          <a:xfrm>
            <a:off x="7359099" y="3849539"/>
            <a:ext cx="4204012" cy="2359417"/>
          </a:xfrm>
        </p:spPr>
        <p:txBody>
          <a:bodyPr anchor="t">
            <a:normAutofit/>
          </a:bodyPr>
          <a:lstStyle/>
          <a:p>
            <a:r>
              <a:rPr lang="en-US" sz="1600">
                <a:solidFill>
                  <a:srgbClr val="FFFFFF"/>
                </a:solidFill>
              </a:rPr>
              <a:t>BY,</a:t>
            </a:r>
          </a:p>
          <a:p>
            <a:r>
              <a:rPr lang="en-US" sz="1600">
                <a:solidFill>
                  <a:srgbClr val="FFFFFF"/>
                </a:solidFill>
              </a:rPr>
              <a:t>BALASUBRAMANIYAM.R</a:t>
            </a:r>
            <a:endParaRPr lang="en-IN" sz="1600">
              <a:solidFill>
                <a:srgbClr val="FFFFFF"/>
              </a:solidFill>
            </a:endParaRPr>
          </a:p>
        </p:txBody>
      </p:sp>
      <p:pic>
        <p:nvPicPr>
          <p:cNvPr id="32" name="Graphic 6" descr="Handshake">
            <a:extLst>
              <a:ext uri="{FF2B5EF4-FFF2-40B4-BE49-F238E27FC236}">
                <a16:creationId xmlns:a16="http://schemas.microsoft.com/office/drawing/2014/main" id="{F136082A-760A-CC8D-6519-FEB13AD44B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467" y="699753"/>
            <a:ext cx="5459470" cy="5459470"/>
          </a:xfrm>
          <a:prstGeom prst="rect">
            <a:avLst/>
          </a:prstGeom>
        </p:spPr>
      </p:pic>
      <p:cxnSp>
        <p:nvCxnSpPr>
          <p:cNvPr id="45" name="Straight Connector 40">
            <a:extLst>
              <a:ext uri="{FF2B5EF4-FFF2-40B4-BE49-F238E27FC236}">
                <a16:creationId xmlns:a16="http://schemas.microsoft.com/office/drawing/2014/main" id="{F49244C8-BD6D-4309-8235-706CBF26EF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06857"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17485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E9F9540-9AD9-0E33-B134-1DB2337B1FA4}"/>
              </a:ext>
            </a:extLst>
          </p:cNvPr>
          <p:cNvSpPr>
            <a:spLocks noGrp="1"/>
          </p:cNvSpPr>
          <p:nvPr>
            <p:ph sz="half" idx="1"/>
          </p:nvPr>
        </p:nvSpPr>
        <p:spPr>
          <a:xfrm>
            <a:off x="804333" y="1187803"/>
            <a:ext cx="10583331" cy="2392475"/>
          </a:xfrm>
        </p:spPr>
        <p:txBody>
          <a:bodyPr anchor="t">
            <a:noAutofit/>
          </a:bodyPr>
          <a:lstStyle/>
          <a:p>
            <a:pPr algn="just" defTabSz="938174">
              <a:spcBef>
                <a:spcPts val="1231"/>
              </a:spcBef>
              <a:spcAft>
                <a:spcPts val="190"/>
              </a:spcAft>
              <a:buFont typeface="Wingdings" panose="05000000000000000000" pitchFamily="2" charset="2"/>
              <a:buChar char="§"/>
            </a:pPr>
            <a:r>
              <a:rPr lang="en-US" sz="1500" kern="1200" dirty="0">
                <a:latin typeface="Times New Roman" panose="02020603050405020304" pitchFamily="18" charset="0"/>
                <a:cs typeface="Times New Roman" panose="02020603050405020304" pitchFamily="18" charset="0"/>
              </a:rPr>
              <a:t>The E-Commerce company is facing a lot of competition in the current market and facing difficulties with retaining the existing customers.</a:t>
            </a:r>
          </a:p>
          <a:p>
            <a:pPr algn="just" defTabSz="938174">
              <a:spcBef>
                <a:spcPts val="1231"/>
              </a:spcBef>
              <a:spcAft>
                <a:spcPts val="190"/>
              </a:spcAft>
              <a:buFont typeface="Wingdings" panose="05000000000000000000" pitchFamily="2" charset="2"/>
              <a:buChar char="§"/>
            </a:pPr>
            <a:r>
              <a:rPr lang="en-US" sz="1500" kern="1200" dirty="0">
                <a:latin typeface="Times New Roman" panose="02020603050405020304" pitchFamily="18" charset="0"/>
                <a:cs typeface="Times New Roman" panose="02020603050405020304" pitchFamily="18" charset="0"/>
              </a:rPr>
              <a:t> The company wants to develop a model to do churn prediction of the accounts and provide segmented offers to the potential churners. </a:t>
            </a:r>
          </a:p>
          <a:p>
            <a:pPr algn="just" defTabSz="938174">
              <a:spcBef>
                <a:spcPts val="1231"/>
              </a:spcBef>
              <a:spcAft>
                <a:spcPts val="190"/>
              </a:spcAft>
              <a:buFont typeface="Wingdings" panose="05000000000000000000" pitchFamily="2" charset="2"/>
              <a:buChar char="§"/>
            </a:pPr>
            <a:r>
              <a:rPr lang="en-US" sz="1500" kern="1200" dirty="0">
                <a:latin typeface="Times New Roman" panose="02020603050405020304" pitchFamily="18" charset="0"/>
                <a:cs typeface="Times New Roman" panose="02020603050405020304" pitchFamily="18" charset="0"/>
              </a:rPr>
              <a:t>Customer churn refers to the rate at which customers stop using a company's products or services over a particular period.</a:t>
            </a:r>
          </a:p>
          <a:p>
            <a:pPr algn="just" defTabSz="938174">
              <a:spcBef>
                <a:spcPts val="1231"/>
              </a:spcBef>
              <a:spcAft>
                <a:spcPts val="190"/>
              </a:spcAft>
              <a:buFont typeface="Wingdings" panose="05000000000000000000" pitchFamily="2" charset="2"/>
              <a:buChar char="§"/>
            </a:pPr>
            <a:r>
              <a:rPr lang="en-US" sz="1500" kern="1200" dirty="0">
                <a:latin typeface="Times New Roman" panose="02020603050405020304" pitchFamily="18" charset="0"/>
                <a:cs typeface="Times New Roman" panose="02020603050405020304" pitchFamily="18" charset="0"/>
              </a:rPr>
              <a:t>The account churn could result in loss of customers and potentially increase the cost of acquiring the new customers. </a:t>
            </a:r>
          </a:p>
          <a:p>
            <a:pPr algn="just" defTabSz="938174">
              <a:spcBef>
                <a:spcPts val="1231"/>
              </a:spcBef>
              <a:spcAft>
                <a:spcPts val="190"/>
              </a:spcAft>
              <a:buFont typeface="Wingdings" panose="05000000000000000000" pitchFamily="2" charset="2"/>
              <a:buChar char="§"/>
            </a:pPr>
            <a:r>
              <a:rPr lang="en-US" sz="1500" kern="1200" dirty="0">
                <a:latin typeface="Times New Roman" panose="02020603050405020304" pitchFamily="18" charset="0"/>
                <a:cs typeface="Times New Roman" panose="02020603050405020304" pitchFamily="18" charset="0"/>
              </a:rPr>
              <a:t>The task is to develop a churn prediction model for this company and provide optimal and cost-effective business recommendations for a successful campaign. </a:t>
            </a:r>
            <a:endParaRPr lang="en-IN" sz="15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4835AF8-B64F-DF74-8EE0-91F3953BDF35}"/>
              </a:ext>
            </a:extLst>
          </p:cNvPr>
          <p:cNvSpPr>
            <a:spLocks noGrp="1"/>
          </p:cNvSpPr>
          <p:nvPr>
            <p:ph sz="half" idx="2"/>
          </p:nvPr>
        </p:nvSpPr>
        <p:spPr>
          <a:xfrm>
            <a:off x="804333" y="3863841"/>
            <a:ext cx="10583331" cy="3058853"/>
          </a:xfrm>
        </p:spPr>
        <p:txBody>
          <a:bodyPr anchor="t">
            <a:normAutofit/>
          </a:bodyPr>
          <a:lstStyle/>
          <a:p>
            <a:pPr algn="just" defTabSz="938174">
              <a:spcBef>
                <a:spcPts val="1231"/>
              </a:spcBef>
              <a:spcAft>
                <a:spcPts val="190"/>
              </a:spcAft>
              <a:buFont typeface="Wingdings" panose="05000000000000000000" pitchFamily="2" charset="2"/>
              <a:buChar char="§"/>
            </a:pPr>
            <a:r>
              <a:rPr lang="en-US" sz="1500" kern="1200" dirty="0">
                <a:latin typeface="Times New Roman" panose="02020603050405020304" pitchFamily="18" charset="0"/>
                <a:ea typeface="+mn-ea"/>
                <a:cs typeface="+mn-cs"/>
              </a:rPr>
              <a:t>This statement refers to an e-commerce company that is struggling to retain its existing customers in a competitive market. </a:t>
            </a:r>
          </a:p>
          <a:p>
            <a:pPr algn="just" defTabSz="938174">
              <a:spcBef>
                <a:spcPts val="1231"/>
              </a:spcBef>
              <a:spcAft>
                <a:spcPts val="190"/>
              </a:spcAft>
              <a:buFont typeface="Wingdings" panose="05000000000000000000" pitchFamily="2" charset="2"/>
              <a:buChar char="§"/>
            </a:pPr>
            <a:r>
              <a:rPr lang="en-US" sz="1500" kern="1200" dirty="0">
                <a:latin typeface="Times New Roman" panose="02020603050405020304" pitchFamily="18" charset="0"/>
                <a:ea typeface="+mn-ea"/>
                <a:cs typeface="+mn-cs"/>
              </a:rPr>
              <a:t>The goal is to develop a churn prediction model that accurately identifies customers who are likely to churn or not.</a:t>
            </a:r>
          </a:p>
          <a:p>
            <a:pPr algn="just" defTabSz="938174">
              <a:spcBef>
                <a:spcPts val="1231"/>
              </a:spcBef>
              <a:spcAft>
                <a:spcPts val="190"/>
              </a:spcAft>
              <a:buFont typeface="Wingdings" panose="05000000000000000000" pitchFamily="2" charset="2"/>
              <a:buChar char="§"/>
            </a:pPr>
            <a:r>
              <a:rPr lang="en-US" sz="1500" kern="1200" dirty="0">
                <a:latin typeface="Times New Roman" panose="02020603050405020304" pitchFamily="18" charset="0"/>
                <a:ea typeface="+mn-ea"/>
                <a:cs typeface="+mn-cs"/>
              </a:rPr>
              <a:t>This model can help to recommend the most cost-effective business strategies for retaining the customers and prevent them from churning. </a:t>
            </a:r>
          </a:p>
          <a:p>
            <a:pPr algn="just" defTabSz="938174">
              <a:spcBef>
                <a:spcPts val="1231"/>
              </a:spcBef>
              <a:spcAft>
                <a:spcPts val="190"/>
              </a:spcAft>
              <a:buFont typeface="Wingdings" panose="05000000000000000000" pitchFamily="2" charset="2"/>
              <a:buChar char="§"/>
            </a:pPr>
            <a:r>
              <a:rPr lang="en-US" sz="1500" kern="1200" dirty="0">
                <a:latin typeface="Times New Roman" panose="02020603050405020304" pitchFamily="18" charset="0"/>
                <a:ea typeface="+mn-ea"/>
                <a:cs typeface="+mn-cs"/>
              </a:rPr>
              <a:t>By doing so, the company can save on the costs associated with acquiring new customers and improve its overall profitability and customer satisfaction.</a:t>
            </a:r>
            <a:endParaRPr lang="en-IN" sz="1500" dirty="0"/>
          </a:p>
        </p:txBody>
      </p:sp>
      <p:sp>
        <p:nvSpPr>
          <p:cNvPr id="2" name="TextBox 1">
            <a:extLst>
              <a:ext uri="{FF2B5EF4-FFF2-40B4-BE49-F238E27FC236}">
                <a16:creationId xmlns:a16="http://schemas.microsoft.com/office/drawing/2014/main" id="{B3D4F521-E466-631E-D5F5-3DBBDBB0F09F}"/>
              </a:ext>
            </a:extLst>
          </p:cNvPr>
          <p:cNvSpPr txBox="1"/>
          <p:nvPr/>
        </p:nvSpPr>
        <p:spPr>
          <a:xfrm flipH="1">
            <a:off x="804333" y="730969"/>
            <a:ext cx="4162488" cy="369332"/>
          </a:xfrm>
          <a:prstGeom prst="rect">
            <a:avLst/>
          </a:prstGeom>
          <a:noFill/>
        </p:spPr>
        <p:txBody>
          <a:bodyPr wrap="square" rtlCol="0">
            <a:spAutoFit/>
          </a:bodyPr>
          <a:lstStyle/>
          <a:p>
            <a:r>
              <a:rPr lang="en-US" u="sng" dirty="0">
                <a:solidFill>
                  <a:srgbClr val="0070C0"/>
                </a:solidFill>
                <a:latin typeface="Times New Roman" panose="02020603050405020304" pitchFamily="18" charset="0"/>
                <a:cs typeface="Times New Roman" panose="02020603050405020304" pitchFamily="18" charset="0"/>
              </a:rPr>
              <a:t>Problem Statement</a:t>
            </a:r>
            <a:endParaRPr lang="en-IN" u="sng" dirty="0">
              <a:solidFill>
                <a:srgbClr val="0070C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AFCCE5E-A60B-8565-BA8A-B8150B1031B0}"/>
              </a:ext>
            </a:extLst>
          </p:cNvPr>
          <p:cNvSpPr txBox="1"/>
          <p:nvPr/>
        </p:nvSpPr>
        <p:spPr>
          <a:xfrm flipH="1">
            <a:off x="804333" y="3395612"/>
            <a:ext cx="4162488" cy="369332"/>
          </a:xfrm>
          <a:prstGeom prst="rect">
            <a:avLst/>
          </a:prstGeom>
          <a:noFill/>
        </p:spPr>
        <p:txBody>
          <a:bodyPr wrap="square" rtlCol="0">
            <a:spAutoFit/>
          </a:bodyPr>
          <a:lstStyle/>
          <a:p>
            <a:r>
              <a:rPr lang="en-US" u="sng" dirty="0">
                <a:solidFill>
                  <a:srgbClr val="0070C0"/>
                </a:solidFill>
                <a:latin typeface="Times New Roman" panose="02020603050405020304" pitchFamily="18" charset="0"/>
                <a:cs typeface="Times New Roman" panose="02020603050405020304" pitchFamily="18" charset="0"/>
              </a:rPr>
              <a:t>Description of Problem Statement</a:t>
            </a:r>
            <a:endParaRPr lang="en-IN" u="sng"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5838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E9F9540-9AD9-0E33-B134-1DB2337B1FA4}"/>
              </a:ext>
            </a:extLst>
          </p:cNvPr>
          <p:cNvSpPr>
            <a:spLocks noGrp="1"/>
          </p:cNvSpPr>
          <p:nvPr>
            <p:ph sz="half" idx="1"/>
          </p:nvPr>
        </p:nvSpPr>
        <p:spPr>
          <a:xfrm>
            <a:off x="804333" y="904567"/>
            <a:ext cx="5014244" cy="5014451"/>
          </a:xfrm>
        </p:spPr>
        <p:txBody>
          <a:bodyPr anchor="t">
            <a:normAutofit/>
          </a:bodyPr>
          <a:lstStyle/>
          <a:p>
            <a:pPr marL="208429" indent="-208429" defTabSz="1042142">
              <a:spcBef>
                <a:spcPts val="1368"/>
              </a:spcBef>
              <a:spcAft>
                <a:spcPts val="262"/>
              </a:spcAft>
            </a:pPr>
            <a:r>
              <a:rPr lang="en-US" sz="1800" u="sng" kern="1200" dirty="0">
                <a:solidFill>
                  <a:srgbClr val="0070C0"/>
                </a:solidFill>
                <a:latin typeface="Times New Roman" panose="02020603050405020304" pitchFamily="18" charset="0"/>
                <a:ea typeface="+mn-ea"/>
                <a:cs typeface="Times New Roman" panose="02020603050405020304" pitchFamily="18" charset="0"/>
              </a:rPr>
              <a:t>Need for Study</a:t>
            </a:r>
          </a:p>
          <a:p>
            <a:pPr marL="208429" indent="-208429" algn="just" defTabSz="1042142">
              <a:spcBef>
                <a:spcPts val="1368"/>
              </a:spcBef>
              <a:spcAft>
                <a:spcPts val="262"/>
              </a:spcAft>
            </a:pPr>
            <a:r>
              <a:rPr lang="en-US" sz="1500" kern="1200" dirty="0">
                <a:latin typeface="Times New Roman" panose="02020603050405020304" pitchFamily="18" charset="0"/>
                <a:ea typeface="+mn-ea"/>
                <a:cs typeface="Times New Roman" panose="02020603050405020304" pitchFamily="18" charset="0"/>
              </a:rPr>
              <a:t>     Customer churn is a critical metric for any business that relies on a recurring revenue model, including e-commerce companies. </a:t>
            </a:r>
          </a:p>
          <a:p>
            <a:pPr marL="208429" indent="-208429" algn="just" defTabSz="1042142">
              <a:spcBef>
                <a:spcPts val="1368"/>
              </a:spcBef>
              <a:spcAft>
                <a:spcPts val="262"/>
              </a:spcAft>
            </a:pPr>
            <a:r>
              <a:rPr lang="en-US" sz="1500" kern="1200" dirty="0">
                <a:latin typeface="Times New Roman" panose="02020603050405020304" pitchFamily="18" charset="0"/>
                <a:ea typeface="+mn-ea"/>
                <a:cs typeface="Times New Roman" panose="02020603050405020304" pitchFamily="18" charset="0"/>
              </a:rPr>
              <a:t>It is essential to study customer churn for several reasons:</a:t>
            </a:r>
          </a:p>
          <a:p>
            <a:pPr marL="390803" indent="-390803" algn="just" defTabSz="1042142">
              <a:spcBef>
                <a:spcPts val="1368"/>
              </a:spcBef>
              <a:spcAft>
                <a:spcPts val="262"/>
              </a:spcAft>
              <a:buFont typeface="+mj-lt"/>
              <a:buAutoNum type="arabicPeriod"/>
            </a:pPr>
            <a:r>
              <a:rPr lang="en-IN" sz="1500" kern="1200" dirty="0">
                <a:latin typeface="Times New Roman" panose="02020603050405020304" pitchFamily="18" charset="0"/>
                <a:ea typeface="+mn-ea"/>
                <a:cs typeface="Times New Roman" panose="02020603050405020304" pitchFamily="18" charset="0"/>
              </a:rPr>
              <a:t>Cost of customer acquisition</a:t>
            </a:r>
          </a:p>
          <a:p>
            <a:pPr marL="390803" indent="-390803" algn="just" defTabSz="1042142">
              <a:spcBef>
                <a:spcPts val="1368"/>
              </a:spcBef>
              <a:spcAft>
                <a:spcPts val="262"/>
              </a:spcAft>
              <a:buFont typeface="+mj-lt"/>
              <a:buAutoNum type="arabicPeriod"/>
            </a:pPr>
            <a:r>
              <a:rPr lang="en-IN" sz="1500" kern="1200" dirty="0">
                <a:latin typeface="Times New Roman" panose="02020603050405020304" pitchFamily="18" charset="0"/>
                <a:ea typeface="+mn-ea"/>
                <a:cs typeface="Times New Roman" panose="02020603050405020304" pitchFamily="18" charset="0"/>
              </a:rPr>
              <a:t>Revenue impact</a:t>
            </a:r>
          </a:p>
          <a:p>
            <a:pPr marL="390803" indent="-390803" algn="just" defTabSz="1042142">
              <a:spcBef>
                <a:spcPts val="1368"/>
              </a:spcBef>
              <a:spcAft>
                <a:spcPts val="262"/>
              </a:spcAft>
              <a:buFont typeface="+mj-lt"/>
              <a:buAutoNum type="arabicPeriod"/>
            </a:pPr>
            <a:r>
              <a:rPr lang="en-IN" sz="1500" kern="1200" dirty="0">
                <a:latin typeface="Times New Roman" panose="02020603050405020304" pitchFamily="18" charset="0"/>
                <a:ea typeface="+mn-ea"/>
                <a:cs typeface="Times New Roman" panose="02020603050405020304" pitchFamily="18" charset="0"/>
              </a:rPr>
              <a:t>Customer loyalty</a:t>
            </a:r>
          </a:p>
          <a:p>
            <a:pPr marL="390803" indent="-390803" algn="just" defTabSz="1042142">
              <a:spcBef>
                <a:spcPts val="1368"/>
              </a:spcBef>
              <a:spcAft>
                <a:spcPts val="262"/>
              </a:spcAft>
              <a:buFont typeface="+mj-lt"/>
              <a:buAutoNum type="arabicPeriod"/>
            </a:pPr>
            <a:r>
              <a:rPr lang="en-IN" sz="1500" kern="1200" dirty="0">
                <a:latin typeface="Times New Roman" panose="02020603050405020304" pitchFamily="18" charset="0"/>
                <a:ea typeface="+mn-ea"/>
                <a:cs typeface="Times New Roman" panose="02020603050405020304" pitchFamily="18" charset="0"/>
              </a:rPr>
              <a:t>Competitive advantage</a:t>
            </a:r>
          </a:p>
          <a:p>
            <a:pPr marL="0" indent="0" algn="just" defTabSz="1042142">
              <a:spcBef>
                <a:spcPts val="1368"/>
              </a:spcBef>
              <a:spcAft>
                <a:spcPts val="262"/>
              </a:spcAft>
              <a:buNone/>
            </a:pPr>
            <a:r>
              <a:rPr lang="en-IN" sz="1500" kern="1200" dirty="0">
                <a:latin typeface="Times New Roman" panose="02020603050405020304" pitchFamily="18" charset="0"/>
                <a:ea typeface="+mn-ea"/>
                <a:cs typeface="Times New Roman" panose="02020603050405020304" pitchFamily="18" charset="0"/>
              </a:rPr>
              <a:t>	</a:t>
            </a:r>
            <a:r>
              <a:rPr lang="en-US" sz="1500" kern="1200" dirty="0">
                <a:latin typeface="Times New Roman" panose="02020603050405020304" pitchFamily="18" charset="0"/>
                <a:ea typeface="+mn-ea"/>
                <a:cs typeface="Times New Roman" panose="02020603050405020304" pitchFamily="18" charset="0"/>
              </a:rPr>
              <a:t>Studying customer churn can provide valuable insights that businesses can use to improve customer retention, reduce costs, and gain a competitive advantage</a:t>
            </a:r>
            <a:r>
              <a:rPr lang="en-US" sz="1500" kern="1200" dirty="0">
                <a:solidFill>
                  <a:schemeClr val="tx1">
                    <a:lumMod val="65000"/>
                    <a:lumOff val="35000"/>
                  </a:schemeClr>
                </a:solidFill>
                <a:latin typeface="Times New Roman" panose="02020603050405020304" pitchFamily="18" charset="0"/>
                <a:ea typeface="+mn-ea"/>
                <a:cs typeface="Times New Roman" panose="02020603050405020304" pitchFamily="18" charset="0"/>
              </a:rPr>
              <a:t>.</a:t>
            </a:r>
          </a:p>
          <a:p>
            <a:pPr marL="0" indent="0">
              <a:buNone/>
            </a:pPr>
            <a:endParaRPr lang="en-US" sz="15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4835AF8-B64F-DF74-8EE0-91F3953BDF35}"/>
              </a:ext>
            </a:extLst>
          </p:cNvPr>
          <p:cNvSpPr>
            <a:spLocks noGrp="1"/>
          </p:cNvSpPr>
          <p:nvPr>
            <p:ph sz="half" idx="2"/>
          </p:nvPr>
        </p:nvSpPr>
        <p:spPr>
          <a:xfrm>
            <a:off x="6373424" y="904567"/>
            <a:ext cx="4920170" cy="5014451"/>
          </a:xfrm>
        </p:spPr>
        <p:txBody>
          <a:bodyPr anchor="t">
            <a:normAutofit/>
          </a:bodyPr>
          <a:lstStyle/>
          <a:p>
            <a:pPr marL="208429" indent="-208429" defTabSz="1042142">
              <a:spcBef>
                <a:spcPts val="1368"/>
              </a:spcBef>
              <a:spcAft>
                <a:spcPts val="262"/>
              </a:spcAft>
            </a:pPr>
            <a:r>
              <a:rPr lang="en-US" sz="1800" u="sng" kern="1200" dirty="0">
                <a:solidFill>
                  <a:srgbClr val="0070C0"/>
                </a:solidFill>
                <a:latin typeface="Times New Roman" panose="02020603050405020304" pitchFamily="18" charset="0"/>
                <a:ea typeface="+mn-ea"/>
                <a:cs typeface="Times New Roman" panose="02020603050405020304" pitchFamily="18" charset="0"/>
              </a:rPr>
              <a:t>Social Opportunity</a:t>
            </a:r>
          </a:p>
          <a:p>
            <a:pPr marL="208429" indent="-208429" algn="just" defTabSz="1042142">
              <a:spcBef>
                <a:spcPts val="1368"/>
              </a:spcBef>
              <a:spcAft>
                <a:spcPts val="262"/>
              </a:spcAft>
            </a:pPr>
            <a:r>
              <a:rPr lang="en-US" sz="1596" kern="1200" dirty="0">
                <a:solidFill>
                  <a:schemeClr val="tx1">
                    <a:lumMod val="65000"/>
                    <a:lumOff val="35000"/>
                  </a:schemeClr>
                </a:solidFill>
                <a:latin typeface="Times New Roman" panose="02020603050405020304" pitchFamily="18" charset="0"/>
                <a:ea typeface="+mn-ea"/>
                <a:cs typeface="Times New Roman" panose="02020603050405020304" pitchFamily="18" charset="0"/>
              </a:rPr>
              <a:t>      There are several social opportunities associated with customer churn study.</a:t>
            </a:r>
          </a:p>
          <a:p>
            <a:pPr marL="390803" indent="-390803" algn="just" defTabSz="1042142">
              <a:spcBef>
                <a:spcPts val="1368"/>
              </a:spcBef>
              <a:spcAft>
                <a:spcPts val="262"/>
              </a:spcAft>
              <a:buFont typeface="+mj-lt"/>
              <a:buAutoNum type="arabicPeriod"/>
            </a:pPr>
            <a:r>
              <a:rPr lang="en-IN" sz="1596" kern="1200" dirty="0">
                <a:solidFill>
                  <a:schemeClr val="tx1">
                    <a:lumMod val="65000"/>
                    <a:lumOff val="35000"/>
                  </a:schemeClr>
                </a:solidFill>
                <a:latin typeface="Times New Roman" panose="02020603050405020304" pitchFamily="18" charset="0"/>
                <a:ea typeface="+mn-ea"/>
                <a:cs typeface="Times New Roman" panose="02020603050405020304" pitchFamily="18" charset="0"/>
              </a:rPr>
              <a:t>Improving customer satisfaction</a:t>
            </a:r>
            <a:endParaRPr lang="en-US" sz="1596" kern="1200" dirty="0">
              <a:solidFill>
                <a:schemeClr val="tx1">
                  <a:lumMod val="65000"/>
                  <a:lumOff val="35000"/>
                </a:schemeClr>
              </a:solidFill>
              <a:latin typeface="Times New Roman" panose="02020603050405020304" pitchFamily="18" charset="0"/>
              <a:ea typeface="+mn-ea"/>
              <a:cs typeface="Times New Roman" panose="02020603050405020304" pitchFamily="18" charset="0"/>
            </a:endParaRPr>
          </a:p>
          <a:p>
            <a:pPr marL="390803" indent="-390803" algn="just" defTabSz="1042142">
              <a:spcBef>
                <a:spcPts val="1368"/>
              </a:spcBef>
              <a:spcAft>
                <a:spcPts val="262"/>
              </a:spcAft>
              <a:buFont typeface="+mj-lt"/>
              <a:buAutoNum type="arabicPeriod"/>
            </a:pPr>
            <a:r>
              <a:rPr lang="en-IN" sz="1596" kern="1200" dirty="0">
                <a:solidFill>
                  <a:schemeClr val="tx1">
                    <a:lumMod val="65000"/>
                    <a:lumOff val="35000"/>
                  </a:schemeClr>
                </a:solidFill>
                <a:latin typeface="Times New Roman" panose="02020603050405020304" pitchFamily="18" charset="0"/>
                <a:ea typeface="+mn-ea"/>
                <a:cs typeface="Times New Roman" panose="02020603050405020304" pitchFamily="18" charset="0"/>
              </a:rPr>
              <a:t>Building trust</a:t>
            </a:r>
            <a:endParaRPr lang="en-US" sz="1596" kern="1200" dirty="0">
              <a:solidFill>
                <a:schemeClr val="tx1">
                  <a:lumMod val="65000"/>
                  <a:lumOff val="35000"/>
                </a:schemeClr>
              </a:solidFill>
              <a:latin typeface="Times New Roman" panose="02020603050405020304" pitchFamily="18" charset="0"/>
              <a:ea typeface="+mn-ea"/>
              <a:cs typeface="Times New Roman" panose="02020603050405020304" pitchFamily="18" charset="0"/>
            </a:endParaRPr>
          </a:p>
          <a:p>
            <a:pPr marL="390803" indent="-390803" algn="just" defTabSz="1042142">
              <a:spcBef>
                <a:spcPts val="1368"/>
              </a:spcBef>
              <a:spcAft>
                <a:spcPts val="262"/>
              </a:spcAft>
              <a:buFont typeface="+mj-lt"/>
              <a:buAutoNum type="arabicPeriod"/>
            </a:pPr>
            <a:r>
              <a:rPr lang="en-IN" sz="1596" kern="1200" dirty="0">
                <a:solidFill>
                  <a:schemeClr val="tx1">
                    <a:lumMod val="65000"/>
                    <a:lumOff val="35000"/>
                  </a:schemeClr>
                </a:solidFill>
                <a:latin typeface="Times New Roman" panose="02020603050405020304" pitchFamily="18" charset="0"/>
                <a:ea typeface="+mn-ea"/>
                <a:cs typeface="Times New Roman" panose="02020603050405020304" pitchFamily="18" charset="0"/>
              </a:rPr>
              <a:t>Reducing waste</a:t>
            </a:r>
            <a:endParaRPr lang="en-US" sz="1596" kern="1200" dirty="0">
              <a:solidFill>
                <a:schemeClr val="tx1">
                  <a:lumMod val="65000"/>
                  <a:lumOff val="35000"/>
                </a:schemeClr>
              </a:solidFill>
              <a:latin typeface="Times New Roman" panose="02020603050405020304" pitchFamily="18" charset="0"/>
              <a:ea typeface="+mn-ea"/>
              <a:cs typeface="Times New Roman" panose="02020603050405020304" pitchFamily="18" charset="0"/>
            </a:endParaRPr>
          </a:p>
          <a:p>
            <a:pPr marL="390803" indent="-390803" algn="just" defTabSz="1042142">
              <a:spcBef>
                <a:spcPts val="1368"/>
              </a:spcBef>
              <a:spcAft>
                <a:spcPts val="262"/>
              </a:spcAft>
              <a:buFont typeface="+mj-lt"/>
              <a:buAutoNum type="arabicPeriod"/>
            </a:pPr>
            <a:r>
              <a:rPr lang="en-IN" sz="1596" kern="1200" dirty="0">
                <a:solidFill>
                  <a:schemeClr val="tx1">
                    <a:lumMod val="65000"/>
                    <a:lumOff val="35000"/>
                  </a:schemeClr>
                </a:solidFill>
                <a:latin typeface="Times New Roman" panose="02020603050405020304" pitchFamily="18" charset="0"/>
                <a:ea typeface="+mn-ea"/>
                <a:cs typeface="Times New Roman" panose="02020603050405020304" pitchFamily="18" charset="0"/>
              </a:rPr>
              <a:t>Supporting local economies</a:t>
            </a:r>
          </a:p>
          <a:p>
            <a:pPr marL="0" indent="0" algn="just" defTabSz="1042142">
              <a:spcBef>
                <a:spcPts val="1368"/>
              </a:spcBef>
              <a:spcAft>
                <a:spcPts val="262"/>
              </a:spcAft>
              <a:buNone/>
            </a:pPr>
            <a:r>
              <a:rPr lang="en-IN" sz="1596" kern="1200" dirty="0">
                <a:solidFill>
                  <a:schemeClr val="tx1">
                    <a:lumMod val="65000"/>
                    <a:lumOff val="35000"/>
                  </a:schemeClr>
                </a:solidFill>
                <a:latin typeface="Times New Roman" panose="02020603050405020304" pitchFamily="18" charset="0"/>
                <a:ea typeface="+mn-ea"/>
                <a:cs typeface="Times New Roman" panose="02020603050405020304" pitchFamily="18" charset="0"/>
              </a:rPr>
              <a:t>	      </a:t>
            </a:r>
            <a:r>
              <a:rPr lang="en-US" sz="1596" kern="1200" dirty="0">
                <a:solidFill>
                  <a:schemeClr val="tx1">
                    <a:lumMod val="65000"/>
                    <a:lumOff val="35000"/>
                  </a:schemeClr>
                </a:solidFill>
                <a:latin typeface="Times New Roman" panose="02020603050405020304" pitchFamily="18" charset="0"/>
                <a:ea typeface="+mn-ea"/>
                <a:cs typeface="Times New Roman" panose="02020603050405020304" pitchFamily="18" charset="0"/>
              </a:rPr>
              <a:t>Overall, the customer churn study has significant social opportunities that extend beyond the individual business and can contribute to building more positive and sustainable communities.</a:t>
            </a:r>
            <a:endParaRPr lang="en-IN" sz="1400"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78E5B848-352C-2867-C46D-E446C5BFAD70}"/>
              </a:ext>
            </a:extLst>
          </p:cNvPr>
          <p:cNvCxnSpPr/>
          <p:nvPr/>
        </p:nvCxnSpPr>
        <p:spPr>
          <a:xfrm>
            <a:off x="6096000" y="806244"/>
            <a:ext cx="0" cy="5220000"/>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82931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5068B1C-1A28-475A-A0E0-4C23200D8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41532EF-0205-F18E-2EEC-FCBBAD7CA712}"/>
              </a:ext>
            </a:extLst>
          </p:cNvPr>
          <p:cNvSpPr>
            <a:spLocks noGrp="1"/>
          </p:cNvSpPr>
          <p:nvPr>
            <p:ph type="title"/>
          </p:nvPr>
        </p:nvSpPr>
        <p:spPr>
          <a:xfrm>
            <a:off x="643467" y="804333"/>
            <a:ext cx="4958290" cy="5249334"/>
          </a:xfrm>
        </p:spPr>
        <p:txBody>
          <a:bodyPr vert="horz" lIns="91440" tIns="45720" rIns="91440" bIns="45720" rtlCol="0" anchor="ctr">
            <a:normAutofit/>
          </a:bodyPr>
          <a:lstStyle/>
          <a:p>
            <a:pPr algn="r"/>
            <a:r>
              <a:rPr lang="en-US" sz="3200" u="sng" dirty="0">
                <a:solidFill>
                  <a:schemeClr val="bg1"/>
                </a:solidFill>
              </a:rPr>
              <a:t>Modelling approach used &amp; why</a:t>
            </a:r>
          </a:p>
        </p:txBody>
      </p:sp>
      <p:sp>
        <p:nvSpPr>
          <p:cNvPr id="13" name="Rectangle 12">
            <a:extLst>
              <a:ext uri="{FF2B5EF4-FFF2-40B4-BE49-F238E27FC236}">
                <a16:creationId xmlns:a16="http://schemas.microsoft.com/office/drawing/2014/main" id="{6D428773-F789-43B7-B5FD-AE49E5BD2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3">
            <a:extLst>
              <a:ext uri="{FF2B5EF4-FFF2-40B4-BE49-F238E27FC236}">
                <a16:creationId xmlns:a16="http://schemas.microsoft.com/office/drawing/2014/main" id="{AE9F9540-9AD9-0E33-B134-1DB2337B1FA4}"/>
              </a:ext>
            </a:extLst>
          </p:cNvPr>
          <p:cNvSpPr>
            <a:spLocks noGrp="1"/>
          </p:cNvSpPr>
          <p:nvPr>
            <p:ph sz="half" idx="1"/>
          </p:nvPr>
        </p:nvSpPr>
        <p:spPr>
          <a:xfrm>
            <a:off x="6245225" y="403123"/>
            <a:ext cx="5809124" cy="5650544"/>
          </a:xfrm>
        </p:spPr>
        <p:txBody>
          <a:bodyPr vert="horz" lIns="45720" tIns="45720" rIns="45720" bIns="45720" rtlCol="0" anchor="ctr">
            <a:normAutofit/>
          </a:bodyPr>
          <a:lstStyle/>
          <a:p>
            <a:pPr algn="just">
              <a:buClrTx/>
              <a:buFont typeface="Wingdings" panose="05000000000000000000" pitchFamily="2" charset="2"/>
              <a:buChar char="§"/>
            </a:pPr>
            <a:r>
              <a:rPr lang="en-US" sz="1800" b="0" i="0" dirty="0">
                <a:solidFill>
                  <a:schemeClr val="bg1"/>
                </a:solidFill>
                <a:effectLst/>
                <a:latin typeface="Times New Roman" panose="02020603050405020304" pitchFamily="18" charset="0"/>
                <a:cs typeface="Times New Roman" panose="02020603050405020304" pitchFamily="18" charset="0"/>
              </a:rPr>
              <a:t>Our customer churn prediction is a ‘classification problem’ in machine learning.</a:t>
            </a:r>
          </a:p>
          <a:p>
            <a:pPr algn="just">
              <a:buClrTx/>
              <a:buFont typeface="Wingdings" panose="05000000000000000000" pitchFamily="2" charset="2"/>
              <a:buChar char="§"/>
            </a:pPr>
            <a:r>
              <a:rPr lang="en-US" sz="1800" b="0" i="0" dirty="0">
                <a:solidFill>
                  <a:schemeClr val="bg1"/>
                </a:solidFill>
                <a:effectLst/>
                <a:latin typeface="Times New Roman" panose="02020603050405020304" pitchFamily="18" charset="0"/>
                <a:cs typeface="Times New Roman" panose="02020603050405020304" pitchFamily="18" charset="0"/>
              </a:rPr>
              <a:t>The output variable here is binary, with the two classes being </a:t>
            </a:r>
            <a:r>
              <a:rPr lang="en-US" sz="1800" dirty="0">
                <a:solidFill>
                  <a:schemeClr val="bg1"/>
                </a:solidFill>
                <a:latin typeface="Times New Roman" panose="02020603050405020304" pitchFamily="18" charset="0"/>
                <a:cs typeface="Times New Roman" panose="02020603050405020304" pitchFamily="18" charset="0"/>
              </a:rPr>
              <a:t>‘</a:t>
            </a:r>
            <a:r>
              <a:rPr lang="en-US" sz="1800" b="0" i="0" dirty="0">
                <a:solidFill>
                  <a:schemeClr val="bg1"/>
                </a:solidFill>
                <a:effectLst/>
                <a:latin typeface="Times New Roman" panose="02020603050405020304" pitchFamily="18" charset="0"/>
                <a:cs typeface="Times New Roman" panose="02020603050405020304" pitchFamily="18" charset="0"/>
              </a:rPr>
              <a:t>churned-1’ and ‘not churned-0.’</a:t>
            </a:r>
          </a:p>
          <a:p>
            <a:pPr algn="just">
              <a:buClrTx/>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A ‘supervised learning’ approach is used, the model is trained on this labeled dataset containing information on whether customers churned. </a:t>
            </a:r>
          </a:p>
          <a:p>
            <a:pPr marL="0" indent="0" algn="just">
              <a:buClrTx/>
              <a:buNone/>
            </a:pPr>
            <a:r>
              <a:rPr lang="en-US" sz="2000" b="1" u="sng" dirty="0">
                <a:solidFill>
                  <a:schemeClr val="bg1"/>
                </a:solidFill>
                <a:latin typeface="Times New Roman" panose="02020603050405020304" pitchFamily="18" charset="0"/>
                <a:cs typeface="Times New Roman" panose="02020603050405020304" pitchFamily="18" charset="0"/>
              </a:rPr>
              <a:t>Algorithms used:</a:t>
            </a:r>
          </a:p>
          <a:p>
            <a:pPr marL="537210" indent="-285750" algn="just">
              <a:buClrTx/>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 Logistic regression,</a:t>
            </a:r>
          </a:p>
          <a:p>
            <a:pPr marL="537210" indent="-285750" algn="just">
              <a:buClrTx/>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 Decision trees, </a:t>
            </a:r>
          </a:p>
          <a:p>
            <a:pPr marL="537210" indent="-285750" algn="just">
              <a:buClrTx/>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Random Forests,</a:t>
            </a:r>
          </a:p>
          <a:p>
            <a:pPr marL="537210" indent="-285750" algn="just">
              <a:buClrTx/>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Ada Boosting,</a:t>
            </a:r>
          </a:p>
          <a:p>
            <a:pPr marL="537210" indent="-285750" algn="just">
              <a:buClrTx/>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 Gradient Boosting</a:t>
            </a:r>
          </a:p>
          <a:p>
            <a:pPr marL="537210" indent="-285750" algn="just">
              <a:buClrTx/>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K-Nearest Neighbors.</a:t>
            </a:r>
          </a:p>
        </p:txBody>
      </p:sp>
    </p:spTree>
    <p:extLst>
      <p:ext uri="{BB962C8B-B14F-4D97-AF65-F5344CB8AC3E}">
        <p14:creationId xmlns:p14="http://schemas.microsoft.com/office/powerpoint/2010/main" val="2443079801"/>
      </p:ext>
    </p:extLst>
  </p:cSld>
  <p:clrMapOvr>
    <a:overrideClrMapping bg1="dk1" tx1="lt1" bg2="dk2" tx2="lt2" accent1="accent1" accent2="accent2" accent3="accent3" accent4="accent4" accent5="accent5" accent6="accent6" hlink="hlink" folHlink="folHlink"/>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4627EBC-E7DE-91E1-7FAD-A41054BB18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9413" y="804336"/>
            <a:ext cx="9613174" cy="1986087"/>
          </a:xfrm>
          <a:prstGeom prst="rect">
            <a:avLst/>
          </a:prstGeom>
          <a:noFill/>
          <a:ln>
            <a:noFill/>
          </a:ln>
        </p:spPr>
      </p:pic>
      <p:sp>
        <p:nvSpPr>
          <p:cNvPr id="3" name="Content Placeholder 2">
            <a:extLst>
              <a:ext uri="{FF2B5EF4-FFF2-40B4-BE49-F238E27FC236}">
                <a16:creationId xmlns:a16="http://schemas.microsoft.com/office/drawing/2014/main" id="{B192094C-AB8C-000B-CCF6-71A145FCF351}"/>
              </a:ext>
            </a:extLst>
          </p:cNvPr>
          <p:cNvSpPr>
            <a:spLocks noGrp="1"/>
          </p:cNvSpPr>
          <p:nvPr>
            <p:ph sz="half" idx="1"/>
          </p:nvPr>
        </p:nvSpPr>
        <p:spPr>
          <a:xfrm>
            <a:off x="845574" y="2871019"/>
            <a:ext cx="10451691" cy="3182646"/>
          </a:xfrm>
        </p:spPr>
        <p:txBody>
          <a:bodyPr>
            <a:normAutofit fontScale="92500" lnSpcReduction="20000"/>
          </a:bodyPr>
          <a:lstStyle/>
          <a:p>
            <a:pPr algn="just">
              <a:lnSpc>
                <a:spcPct val="11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There is </a:t>
            </a:r>
            <a:r>
              <a:rPr lang="en-US" sz="1800" b="1" dirty="0">
                <a:latin typeface="Times New Roman" panose="02020603050405020304" pitchFamily="18" charset="0"/>
                <a:cs typeface="Times New Roman" panose="02020603050405020304" pitchFamily="18" charset="0"/>
              </a:rPr>
              <a:t>no underfitting or overfitting </a:t>
            </a:r>
            <a:r>
              <a:rPr lang="en-US" sz="1800" dirty="0">
                <a:latin typeface="Times New Roman" panose="02020603050405020304" pitchFamily="18" charset="0"/>
                <a:cs typeface="Times New Roman" panose="02020603050405020304" pitchFamily="18" charset="0"/>
              </a:rPr>
              <a:t>in any of the above models.</a:t>
            </a:r>
          </a:p>
          <a:p>
            <a:pPr algn="just">
              <a:lnSpc>
                <a:spcPct val="11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For this churn classification problem, recall is more important than precision.</a:t>
            </a:r>
          </a:p>
          <a:p>
            <a:pPr algn="just">
              <a:lnSpc>
                <a:spcPct val="11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‘Recall’ value of </a:t>
            </a:r>
            <a:r>
              <a:rPr lang="en-US" sz="1800" b="1" dirty="0">
                <a:latin typeface="Times New Roman" panose="02020603050405020304" pitchFamily="18" charset="0"/>
                <a:cs typeface="Times New Roman" panose="02020603050405020304" pitchFamily="18" charset="0"/>
              </a:rPr>
              <a:t>KNN</a:t>
            </a:r>
            <a:r>
              <a:rPr lang="en-US" sz="1800" dirty="0">
                <a:latin typeface="Times New Roman" panose="02020603050405020304" pitchFamily="18" charset="0"/>
                <a:cs typeface="Times New Roman" panose="02020603050405020304" pitchFamily="18" charset="0"/>
              </a:rPr>
              <a:t> is better than </a:t>
            </a:r>
            <a:r>
              <a:rPr lang="en-US" sz="1800" b="1" dirty="0">
                <a:latin typeface="Times New Roman" panose="02020603050405020304" pitchFamily="18" charset="0"/>
                <a:cs typeface="Times New Roman" panose="02020603050405020304" pitchFamily="18" charset="0"/>
              </a:rPr>
              <a:t>Random Forest ,CART, Logistic regression models.</a:t>
            </a:r>
          </a:p>
          <a:p>
            <a:pPr algn="just">
              <a:lnSpc>
                <a:spcPct val="11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‘Precision’ of </a:t>
            </a:r>
            <a:r>
              <a:rPr lang="en-US" sz="1800" b="1" dirty="0">
                <a:latin typeface="Times New Roman" panose="02020603050405020304" pitchFamily="18" charset="0"/>
                <a:cs typeface="Times New Roman" panose="02020603050405020304" pitchFamily="18" charset="0"/>
              </a:rPr>
              <a:t>Random Forest </a:t>
            </a:r>
            <a:r>
              <a:rPr lang="en-US" sz="1800" dirty="0">
                <a:latin typeface="Times New Roman" panose="02020603050405020304" pitchFamily="18" charset="0"/>
                <a:cs typeface="Times New Roman" panose="02020603050405020304" pitchFamily="18" charset="0"/>
              </a:rPr>
              <a:t>is better than </a:t>
            </a:r>
            <a:r>
              <a:rPr lang="en-US" sz="1800" b="1" dirty="0">
                <a:latin typeface="Times New Roman" panose="02020603050405020304" pitchFamily="18" charset="0"/>
                <a:cs typeface="Times New Roman" panose="02020603050405020304" pitchFamily="18" charset="0"/>
              </a:rPr>
              <a:t>CART, KNN, Logistic regression models</a:t>
            </a:r>
            <a:r>
              <a:rPr lang="en-US" sz="1800" dirty="0">
                <a:latin typeface="Times New Roman" panose="02020603050405020304" pitchFamily="18" charset="0"/>
                <a:cs typeface="Times New Roman" panose="02020603050405020304" pitchFamily="18" charset="0"/>
              </a:rPr>
              <a:t>.</a:t>
            </a:r>
          </a:p>
          <a:p>
            <a:pPr algn="just">
              <a:lnSpc>
                <a:spcPct val="11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Even though the </a:t>
            </a:r>
            <a:r>
              <a:rPr lang="en-US" sz="1800" b="1" dirty="0">
                <a:latin typeface="Times New Roman" panose="02020603050405020304" pitchFamily="18" charset="0"/>
                <a:cs typeface="Times New Roman" panose="02020603050405020304" pitchFamily="18" charset="0"/>
              </a:rPr>
              <a:t>KNN</a:t>
            </a:r>
            <a:r>
              <a:rPr lang="en-US" sz="1800" dirty="0">
                <a:latin typeface="Times New Roman" panose="02020603050405020304" pitchFamily="18" charset="0"/>
                <a:cs typeface="Times New Roman" panose="02020603050405020304" pitchFamily="18" charset="0"/>
              </a:rPr>
              <a:t> model is having good recall than other models , the other performance metrics like Precision, F1-Score and accuracy are </a:t>
            </a:r>
            <a:r>
              <a:rPr lang="en-US" sz="1800" b="1" dirty="0">
                <a:latin typeface="Times New Roman" panose="02020603050405020304" pitchFamily="18" charset="0"/>
                <a:cs typeface="Times New Roman" panose="02020603050405020304" pitchFamily="18" charset="0"/>
              </a:rPr>
              <a:t>optimal</a:t>
            </a:r>
            <a:r>
              <a:rPr lang="en-US" sz="1800" dirty="0">
                <a:latin typeface="Times New Roman" panose="02020603050405020304" pitchFamily="18" charset="0"/>
                <a:cs typeface="Times New Roman" panose="02020603050405020304" pitchFamily="18" charset="0"/>
              </a:rPr>
              <a:t> for the </a:t>
            </a:r>
            <a:r>
              <a:rPr lang="en-US" sz="1800" b="1" dirty="0">
                <a:latin typeface="Times New Roman" panose="02020603050405020304" pitchFamily="18" charset="0"/>
                <a:cs typeface="Times New Roman" panose="02020603050405020304" pitchFamily="18" charset="0"/>
              </a:rPr>
              <a:t>Random Forest </a:t>
            </a:r>
            <a:r>
              <a:rPr lang="en-US" sz="1800" dirty="0">
                <a:latin typeface="Times New Roman" panose="02020603050405020304" pitchFamily="18" charset="0"/>
                <a:cs typeface="Times New Roman" panose="02020603050405020304" pitchFamily="18" charset="0"/>
              </a:rPr>
              <a:t>model.</a:t>
            </a:r>
          </a:p>
          <a:p>
            <a:pPr algn="just">
              <a:lnSpc>
                <a:spcPct val="11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After </a:t>
            </a:r>
            <a:r>
              <a:rPr lang="en-US" sz="1800" b="1" dirty="0">
                <a:latin typeface="Times New Roman" panose="02020603050405020304" pitchFamily="18" charset="0"/>
                <a:cs typeface="Times New Roman" panose="02020603050405020304" pitchFamily="18" charset="0"/>
              </a:rPr>
              <a:t>Random Forest </a:t>
            </a:r>
            <a:r>
              <a:rPr lang="en-US" sz="1800" dirty="0">
                <a:latin typeface="Times New Roman" panose="02020603050405020304" pitchFamily="18" charset="0"/>
                <a:cs typeface="Times New Roman" panose="02020603050405020304" pitchFamily="18" charset="0"/>
              </a:rPr>
              <a:t>model , </a:t>
            </a:r>
            <a:r>
              <a:rPr lang="en-US" sz="1800" b="1" dirty="0">
                <a:latin typeface="Times New Roman" panose="02020603050405020304" pitchFamily="18" charset="0"/>
                <a:cs typeface="Times New Roman" panose="02020603050405020304" pitchFamily="18" charset="0"/>
              </a:rPr>
              <a:t>CART</a:t>
            </a:r>
            <a:r>
              <a:rPr lang="en-US" sz="1800" dirty="0">
                <a:latin typeface="Times New Roman" panose="02020603050405020304" pitchFamily="18" charset="0"/>
                <a:cs typeface="Times New Roman" panose="02020603050405020304" pitchFamily="18" charset="0"/>
              </a:rPr>
              <a:t> is the second-best model for churn prediction.      </a:t>
            </a:r>
          </a:p>
          <a:p>
            <a:pPr algn="just">
              <a:lnSpc>
                <a:spcPct val="11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Logistic Regression </a:t>
            </a:r>
            <a:r>
              <a:rPr lang="en-US" sz="1800" dirty="0">
                <a:latin typeface="Times New Roman" panose="02020603050405020304" pitchFamily="18" charset="0"/>
                <a:cs typeface="Times New Roman" panose="02020603050405020304" pitchFamily="18" charset="0"/>
              </a:rPr>
              <a:t>is having least performance among the models with </a:t>
            </a:r>
            <a:r>
              <a:rPr lang="en-US" sz="1800" b="1" dirty="0">
                <a:latin typeface="Times New Roman" panose="02020603050405020304" pitchFamily="18" charset="0"/>
                <a:cs typeface="Times New Roman" panose="02020603050405020304" pitchFamily="18" charset="0"/>
              </a:rPr>
              <a:t>minimal recall, precision, accuracy.</a:t>
            </a:r>
          </a:p>
          <a:p>
            <a:pPr algn="just">
              <a:lnSpc>
                <a:spcPct val="110000"/>
              </a:lnSpc>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9A3DD11-078A-2E01-01FE-D49C38F67934}"/>
              </a:ext>
            </a:extLst>
          </p:cNvPr>
          <p:cNvSpPr txBox="1"/>
          <p:nvPr/>
        </p:nvSpPr>
        <p:spPr>
          <a:xfrm>
            <a:off x="4653115" y="71541"/>
            <a:ext cx="2885767" cy="461665"/>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Model Comparison</a:t>
            </a:r>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04533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FD504B1-1850-323D-BF37-82CC27C1A8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7866" y="1334133"/>
            <a:ext cx="9676265" cy="1980029"/>
          </a:xfrm>
          <a:prstGeom prst="rect">
            <a:avLst/>
          </a:prstGeom>
          <a:noFill/>
          <a:ln>
            <a:noFill/>
          </a:ln>
        </p:spPr>
      </p:pic>
      <p:sp>
        <p:nvSpPr>
          <p:cNvPr id="9" name="TextBox 8">
            <a:extLst>
              <a:ext uri="{FF2B5EF4-FFF2-40B4-BE49-F238E27FC236}">
                <a16:creationId xmlns:a16="http://schemas.microsoft.com/office/drawing/2014/main" id="{BAD36743-F4B2-D374-3AA3-18C743B7781C}"/>
              </a:ext>
            </a:extLst>
          </p:cNvPr>
          <p:cNvSpPr txBox="1"/>
          <p:nvPr/>
        </p:nvSpPr>
        <p:spPr>
          <a:xfrm>
            <a:off x="825911" y="3543839"/>
            <a:ext cx="10483095" cy="3070071"/>
          </a:xfrm>
          <a:prstGeom prst="rect">
            <a:avLst/>
          </a:prstGeom>
          <a:noFill/>
        </p:spPr>
        <p:txBody>
          <a:bodyPr wrap="square">
            <a:spAutoFit/>
          </a:bodyPr>
          <a:lstStyle/>
          <a:p>
            <a:pPr marL="178994" indent="-178994" algn="just" defTabSz="334122">
              <a:spcBef>
                <a:spcPct val="0"/>
              </a:spcBef>
              <a:spcAft>
                <a:spcPct val="35000"/>
              </a:spcAft>
              <a:buFont typeface="Arial" panose="020B0604020202020204" pitchFamily="34" charset="0"/>
              <a:buChar char="•"/>
            </a:pPr>
            <a:r>
              <a:rPr lang="en-US" kern="1200" dirty="0">
                <a:solidFill>
                  <a:schemeClr val="tx1"/>
                </a:solidFill>
                <a:latin typeface="Times New Roman" panose="02020603050405020304" pitchFamily="18" charset="0"/>
                <a:ea typeface="+mn-ea"/>
                <a:cs typeface="Times New Roman" panose="02020603050405020304" pitchFamily="18" charset="0"/>
              </a:rPr>
              <a:t>There is </a:t>
            </a:r>
            <a:r>
              <a:rPr lang="en-US" b="1" dirty="0">
                <a:latin typeface="Times New Roman" panose="02020603050405020304" pitchFamily="18" charset="0"/>
                <a:cs typeface="Times New Roman" panose="02020603050405020304" pitchFamily="18" charset="0"/>
              </a:rPr>
              <a:t>O</a:t>
            </a:r>
            <a:r>
              <a:rPr lang="en-US" b="1" kern="1200" dirty="0">
                <a:solidFill>
                  <a:schemeClr val="tx1"/>
                </a:solidFill>
                <a:latin typeface="Times New Roman" panose="02020603050405020304" pitchFamily="18" charset="0"/>
                <a:ea typeface="+mn-ea"/>
                <a:cs typeface="Times New Roman" panose="02020603050405020304" pitchFamily="18" charset="0"/>
              </a:rPr>
              <a:t>verfitting</a:t>
            </a:r>
            <a:r>
              <a:rPr lang="en-US" kern="1200" dirty="0">
                <a:solidFill>
                  <a:schemeClr val="tx1"/>
                </a:solidFill>
                <a:latin typeface="Times New Roman" panose="02020603050405020304" pitchFamily="18" charset="0"/>
                <a:ea typeface="+mn-ea"/>
                <a:cs typeface="Times New Roman" panose="02020603050405020304" pitchFamily="18" charset="0"/>
              </a:rPr>
              <a:t> in the </a:t>
            </a:r>
            <a:r>
              <a:rPr lang="en-US" b="1" kern="1200" dirty="0">
                <a:solidFill>
                  <a:schemeClr val="tx1"/>
                </a:solidFill>
                <a:latin typeface="Times New Roman" panose="02020603050405020304" pitchFamily="18" charset="0"/>
                <a:ea typeface="+mn-ea"/>
                <a:cs typeface="Times New Roman" panose="02020603050405020304" pitchFamily="18" charset="0"/>
              </a:rPr>
              <a:t>KNN</a:t>
            </a:r>
            <a:r>
              <a:rPr lang="en-US" kern="1200" dirty="0">
                <a:solidFill>
                  <a:schemeClr val="tx1"/>
                </a:solidFill>
                <a:latin typeface="Times New Roman" panose="02020603050405020304" pitchFamily="18" charset="0"/>
                <a:ea typeface="+mn-ea"/>
                <a:cs typeface="Times New Roman" panose="02020603050405020304" pitchFamily="18" charset="0"/>
              </a:rPr>
              <a:t> model, and all other models doesn't show overfitted or an underfit nature.</a:t>
            </a:r>
          </a:p>
          <a:p>
            <a:pPr marL="178994" indent="-178994" algn="just" defTabSz="334122">
              <a:spcBef>
                <a:spcPct val="0"/>
              </a:spcBef>
              <a:spcAft>
                <a:spcPct val="35000"/>
              </a:spcAft>
              <a:buFont typeface="Arial" panose="020B0604020202020204" pitchFamily="34" charset="0"/>
              <a:buChar char="•"/>
            </a:pPr>
            <a:r>
              <a:rPr lang="en-IN" kern="1200" dirty="0">
                <a:solidFill>
                  <a:schemeClr val="tx1"/>
                </a:solidFill>
                <a:latin typeface="Times New Roman" panose="02020603050405020304" pitchFamily="18" charset="0"/>
                <a:ea typeface="+mn-ea"/>
                <a:cs typeface="Times New Roman" panose="02020603050405020304" pitchFamily="18" charset="0"/>
              </a:rPr>
              <a:t>The Recall, </a:t>
            </a:r>
            <a:r>
              <a:rPr lang="en-IN" dirty="0">
                <a:latin typeface="Times New Roman" panose="02020603050405020304" pitchFamily="18" charset="0"/>
                <a:cs typeface="Times New Roman" panose="02020603050405020304" pitchFamily="18" charset="0"/>
              </a:rPr>
              <a:t>P</a:t>
            </a:r>
            <a:r>
              <a:rPr lang="en-IN" kern="1200" dirty="0">
                <a:solidFill>
                  <a:schemeClr val="tx1"/>
                </a:solidFill>
                <a:latin typeface="Times New Roman" panose="02020603050405020304" pitchFamily="18" charset="0"/>
                <a:ea typeface="+mn-ea"/>
                <a:cs typeface="Times New Roman" panose="02020603050405020304" pitchFamily="18" charset="0"/>
              </a:rPr>
              <a:t>recision, Accuracy of the </a:t>
            </a:r>
            <a:r>
              <a:rPr lang="en-IN" b="1" kern="1200" dirty="0">
                <a:solidFill>
                  <a:schemeClr val="tx1"/>
                </a:solidFill>
                <a:latin typeface="Times New Roman" panose="02020603050405020304" pitchFamily="18" charset="0"/>
                <a:ea typeface="+mn-ea"/>
                <a:cs typeface="Times New Roman" panose="02020603050405020304" pitchFamily="18" charset="0"/>
              </a:rPr>
              <a:t>Gradient Boosting model </a:t>
            </a:r>
            <a:r>
              <a:rPr lang="en-IN" kern="1200" dirty="0">
                <a:solidFill>
                  <a:schemeClr val="tx1"/>
                </a:solidFill>
                <a:latin typeface="Times New Roman" panose="02020603050405020304" pitchFamily="18" charset="0"/>
                <a:ea typeface="+mn-ea"/>
                <a:cs typeface="Times New Roman" panose="02020603050405020304" pitchFamily="18" charset="0"/>
              </a:rPr>
              <a:t>is better than the </a:t>
            </a:r>
            <a:r>
              <a:rPr lang="en-IN" b="1" kern="1200" dirty="0">
                <a:solidFill>
                  <a:schemeClr val="tx1"/>
                </a:solidFill>
                <a:latin typeface="Times New Roman" panose="02020603050405020304" pitchFamily="18" charset="0"/>
                <a:ea typeface="+mn-ea"/>
                <a:cs typeface="Times New Roman" panose="02020603050405020304" pitchFamily="18" charset="0"/>
              </a:rPr>
              <a:t>Ada Boosting, Random </a:t>
            </a:r>
            <a:r>
              <a:rPr lang="en-IN" b="1" dirty="0">
                <a:latin typeface="Times New Roman" panose="02020603050405020304" pitchFamily="18" charset="0"/>
                <a:cs typeface="Times New Roman" panose="02020603050405020304" pitchFamily="18" charset="0"/>
              </a:rPr>
              <a:t>F</a:t>
            </a:r>
            <a:r>
              <a:rPr lang="en-IN" b="1" kern="1200" dirty="0">
                <a:solidFill>
                  <a:schemeClr val="tx1"/>
                </a:solidFill>
                <a:latin typeface="Times New Roman" panose="02020603050405020304" pitchFamily="18" charset="0"/>
                <a:ea typeface="+mn-ea"/>
                <a:cs typeface="Times New Roman" panose="02020603050405020304" pitchFamily="18" charset="0"/>
              </a:rPr>
              <a:t>orest , CART, Logistic regression </a:t>
            </a:r>
            <a:r>
              <a:rPr lang="en-US" b="1" kern="1200" dirty="0">
                <a:solidFill>
                  <a:schemeClr val="tx1"/>
                </a:solidFill>
                <a:latin typeface="Times New Roman" panose="02020603050405020304" pitchFamily="18" charset="0"/>
                <a:ea typeface="+mn-ea"/>
                <a:cs typeface="Times New Roman" panose="02020603050405020304" pitchFamily="18" charset="0"/>
              </a:rPr>
              <a:t>models.</a:t>
            </a:r>
          </a:p>
          <a:p>
            <a:pPr marL="178994" indent="-178994" algn="just" defTabSz="334122">
              <a:spcBef>
                <a:spcPct val="0"/>
              </a:spcBef>
              <a:spcAft>
                <a:spcPct val="35000"/>
              </a:spcAft>
              <a:buFont typeface="Arial" panose="020B0604020202020204" pitchFamily="34" charset="0"/>
              <a:buChar char="•"/>
            </a:pPr>
            <a:r>
              <a:rPr lang="en-US" kern="1200" dirty="0">
                <a:solidFill>
                  <a:schemeClr val="tx1"/>
                </a:solidFill>
                <a:latin typeface="Times New Roman" panose="02020603050405020304" pitchFamily="18" charset="0"/>
                <a:ea typeface="+mn-ea"/>
                <a:cs typeface="Times New Roman" panose="02020603050405020304" pitchFamily="18" charset="0"/>
              </a:rPr>
              <a:t>The ‘Untuned’ </a:t>
            </a:r>
            <a:r>
              <a:rPr lang="en-US" b="1" dirty="0">
                <a:latin typeface="Times New Roman" panose="02020603050405020304" pitchFamily="18" charset="0"/>
                <a:cs typeface="Times New Roman" panose="02020603050405020304" pitchFamily="18" charset="0"/>
              </a:rPr>
              <a:t>R</a:t>
            </a:r>
            <a:r>
              <a:rPr lang="en-US" b="1" kern="1200" dirty="0">
                <a:solidFill>
                  <a:schemeClr val="tx1"/>
                </a:solidFill>
                <a:latin typeface="Times New Roman" panose="02020603050405020304" pitchFamily="18" charset="0"/>
                <a:ea typeface="+mn-ea"/>
                <a:cs typeface="Times New Roman" panose="02020603050405020304" pitchFamily="18" charset="0"/>
              </a:rPr>
              <a:t>andom </a:t>
            </a:r>
            <a:r>
              <a:rPr lang="en-US" b="1" dirty="0">
                <a:latin typeface="Times New Roman" panose="02020603050405020304" pitchFamily="18" charset="0"/>
                <a:cs typeface="Times New Roman" panose="02020603050405020304" pitchFamily="18" charset="0"/>
              </a:rPr>
              <a:t>F</a:t>
            </a:r>
            <a:r>
              <a:rPr lang="en-US" b="1" kern="1200" dirty="0">
                <a:solidFill>
                  <a:schemeClr val="tx1"/>
                </a:solidFill>
                <a:latin typeface="Times New Roman" panose="02020603050405020304" pitchFamily="18" charset="0"/>
                <a:ea typeface="+mn-ea"/>
                <a:cs typeface="Times New Roman" panose="02020603050405020304" pitchFamily="18" charset="0"/>
              </a:rPr>
              <a:t>orest </a:t>
            </a:r>
            <a:r>
              <a:rPr lang="en-US" kern="1200" dirty="0">
                <a:solidFill>
                  <a:schemeClr val="tx1"/>
                </a:solidFill>
                <a:latin typeface="Times New Roman" panose="02020603050405020304" pitchFamily="18" charset="0"/>
                <a:ea typeface="+mn-ea"/>
                <a:cs typeface="Times New Roman" panose="02020603050405020304" pitchFamily="18" charset="0"/>
              </a:rPr>
              <a:t>model is having the best performance metrics for identifying both the churned and non-churn customers.</a:t>
            </a:r>
          </a:p>
          <a:p>
            <a:pPr marL="178994" indent="-178994" algn="just" defTabSz="334122">
              <a:spcBef>
                <a:spcPct val="0"/>
              </a:spcBef>
              <a:spcAft>
                <a:spcPct val="35000"/>
              </a:spcAft>
              <a:buFont typeface="Arial" panose="020B0604020202020204" pitchFamily="34" charset="0"/>
              <a:buChar char="•"/>
            </a:pPr>
            <a:r>
              <a:rPr lang="en-US" kern="1200" dirty="0">
                <a:solidFill>
                  <a:schemeClr val="tx1"/>
                </a:solidFill>
                <a:latin typeface="Times New Roman" panose="02020603050405020304" pitchFamily="18" charset="0"/>
                <a:ea typeface="+mn-ea"/>
                <a:cs typeface="Times New Roman" panose="02020603050405020304" pitchFamily="18" charset="0"/>
              </a:rPr>
              <a:t>After tuning also Logistic regression is having the least performance in comparison with other models.</a:t>
            </a:r>
          </a:p>
          <a:p>
            <a:pPr marL="178994" indent="-178994" algn="just" defTabSz="334122">
              <a:spcBef>
                <a:spcPct val="0"/>
              </a:spcBef>
              <a:spcAft>
                <a:spcPct val="350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a:solidFill>
                  <a:srgbClr val="00B050"/>
                </a:solidFill>
                <a:latin typeface="Times New Roman" panose="02020603050405020304" pitchFamily="18" charset="0"/>
                <a:cs typeface="Times New Roman" panose="02020603050405020304" pitchFamily="18" charset="0"/>
              </a:rPr>
              <a:t>U</a:t>
            </a:r>
            <a:r>
              <a:rPr lang="en-US" kern="1200" dirty="0">
                <a:solidFill>
                  <a:srgbClr val="00B050"/>
                </a:solidFill>
                <a:latin typeface="Times New Roman" panose="02020603050405020304" pitchFamily="18" charset="0"/>
                <a:ea typeface="+mn-ea"/>
                <a:cs typeface="Times New Roman" panose="02020603050405020304" pitchFamily="18" charset="0"/>
              </a:rPr>
              <a:t>ntuned </a:t>
            </a:r>
            <a:r>
              <a:rPr lang="en-US" dirty="0">
                <a:solidFill>
                  <a:srgbClr val="00B050"/>
                </a:solidFill>
                <a:latin typeface="Times New Roman" panose="02020603050405020304" pitchFamily="18" charset="0"/>
                <a:cs typeface="Times New Roman" panose="02020603050405020304" pitchFamily="18" charset="0"/>
              </a:rPr>
              <a:t>R</a:t>
            </a:r>
            <a:r>
              <a:rPr lang="en-US" kern="1200" dirty="0">
                <a:solidFill>
                  <a:srgbClr val="00B050"/>
                </a:solidFill>
                <a:latin typeface="Times New Roman" panose="02020603050405020304" pitchFamily="18" charset="0"/>
                <a:ea typeface="+mn-ea"/>
                <a:cs typeface="Times New Roman" panose="02020603050405020304" pitchFamily="18" charset="0"/>
              </a:rPr>
              <a:t>andom </a:t>
            </a:r>
            <a:r>
              <a:rPr lang="en-US" dirty="0">
                <a:solidFill>
                  <a:srgbClr val="00B050"/>
                </a:solidFill>
                <a:latin typeface="Times New Roman" panose="02020603050405020304" pitchFamily="18" charset="0"/>
                <a:cs typeface="Times New Roman" panose="02020603050405020304" pitchFamily="18" charset="0"/>
              </a:rPr>
              <a:t>F</a:t>
            </a:r>
            <a:r>
              <a:rPr lang="en-US" kern="1200" dirty="0">
                <a:solidFill>
                  <a:srgbClr val="00B050"/>
                </a:solidFill>
                <a:latin typeface="Times New Roman" panose="02020603050405020304" pitchFamily="18" charset="0"/>
                <a:ea typeface="+mn-ea"/>
                <a:cs typeface="Times New Roman" panose="02020603050405020304" pitchFamily="18" charset="0"/>
              </a:rPr>
              <a:t>orest </a:t>
            </a:r>
            <a:r>
              <a:rPr lang="en-US" kern="1200" dirty="0">
                <a:solidFill>
                  <a:schemeClr val="tx1"/>
                </a:solidFill>
                <a:latin typeface="Times New Roman" panose="02020603050405020304" pitchFamily="18" charset="0"/>
                <a:ea typeface="+mn-ea"/>
                <a:cs typeface="Times New Roman" panose="02020603050405020304" pitchFamily="18" charset="0"/>
              </a:rPr>
              <a:t>model is selected for churn prediction. This is because of its higher Recall-86%, Precision-87% and Accuracy-87% in predicting the test dataset.</a:t>
            </a:r>
          </a:p>
          <a:p>
            <a:pPr marL="205740" indent="-205740" algn="just" defTabSz="384048">
              <a:spcBef>
                <a:spcPct val="0"/>
              </a:spcBef>
              <a:spcAft>
                <a:spcPct val="35000"/>
              </a:spcAft>
              <a:buFont typeface="Arial" panose="020B0604020202020204" pitchFamily="34" charset="0"/>
              <a:buChar char="•"/>
            </a:pPr>
            <a:endParaRPr lang="en-IN" kern="1200"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57CE18F-1141-81F8-AABD-7EF172233233}"/>
              </a:ext>
            </a:extLst>
          </p:cNvPr>
          <p:cNvSpPr txBox="1"/>
          <p:nvPr/>
        </p:nvSpPr>
        <p:spPr>
          <a:xfrm>
            <a:off x="725675" y="87416"/>
            <a:ext cx="10583331" cy="1154162"/>
          </a:xfrm>
          <a:prstGeom prst="rect">
            <a:avLst/>
          </a:prstGeom>
          <a:noFill/>
        </p:spPr>
        <p:txBody>
          <a:bodyPr wrap="square">
            <a:spAutoFit/>
          </a:bodyPr>
          <a:lstStyle/>
          <a:p>
            <a:pPr marL="248603" indent="-248603" algn="just" defTabSz="397764">
              <a:spcAft>
                <a:spcPts val="600"/>
              </a:spcAft>
              <a:buFont typeface="Arial" panose="020B0604020202020204" pitchFamily="34" charset="0"/>
              <a:buChar char="•"/>
            </a:pPr>
            <a:r>
              <a:rPr lang="en-US" sz="1600" kern="1200" dirty="0" err="1">
                <a:latin typeface="Times New Roman" panose="02020603050405020304" pitchFamily="18" charset="0"/>
                <a:ea typeface="+mn-ea"/>
                <a:cs typeface="Times New Roman" panose="02020603050405020304" pitchFamily="18" charset="0"/>
              </a:rPr>
              <a:t>GridSearchCV</a:t>
            </a:r>
            <a:r>
              <a:rPr lang="en-US" sz="1600" kern="1200" dirty="0">
                <a:latin typeface="Times New Roman" panose="02020603050405020304" pitchFamily="18" charset="0"/>
                <a:ea typeface="+mn-ea"/>
                <a:cs typeface="Times New Roman" panose="02020603050405020304" pitchFamily="18" charset="0"/>
              </a:rPr>
              <a:t> is a method in machine learning used for hyperparameter tuning, which involves selecting the best combination of hyperparameters for a particular model. </a:t>
            </a:r>
          </a:p>
          <a:p>
            <a:pPr marL="248603" indent="-248603" algn="just" defTabSz="397764">
              <a:spcAft>
                <a:spcPts val="600"/>
              </a:spcAft>
              <a:buFont typeface="Arial" panose="020B0604020202020204" pitchFamily="34" charset="0"/>
              <a:buChar char="•"/>
            </a:pPr>
            <a:r>
              <a:rPr lang="en-US" sz="1600" kern="1200" dirty="0">
                <a:latin typeface="Times New Roman" panose="02020603050405020304" pitchFamily="18" charset="0"/>
                <a:ea typeface="+mn-ea"/>
                <a:cs typeface="Times New Roman" panose="02020603050405020304" pitchFamily="18" charset="0"/>
              </a:rPr>
              <a:t>The process involves defining a range of values for each hyperparameter and exhaustively searching all possible combinations of these hyperparameters in order to find the combination that gives the best performance.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383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BC36-8988-3D10-5289-8D535F56DB26}"/>
              </a:ext>
            </a:extLst>
          </p:cNvPr>
          <p:cNvSpPr>
            <a:spLocks noGrp="1"/>
          </p:cNvSpPr>
          <p:nvPr>
            <p:ph type="title"/>
          </p:nvPr>
        </p:nvSpPr>
        <p:spPr>
          <a:xfrm>
            <a:off x="1024127" y="875071"/>
            <a:ext cx="9720072" cy="816078"/>
          </a:xfrm>
        </p:spPr>
        <p:txBody>
          <a:bodyPr>
            <a:normAutofit/>
          </a:bodyPr>
          <a:lstStyle/>
          <a:p>
            <a:r>
              <a:rPr lang="en-US" sz="4000" u="sng" dirty="0">
                <a:solidFill>
                  <a:schemeClr val="accent1"/>
                </a:solidFill>
              </a:rPr>
              <a:t>Model selected- random forest</a:t>
            </a:r>
            <a:endParaRPr lang="en-IN" sz="4000" u="sng" dirty="0">
              <a:solidFill>
                <a:schemeClr val="accent1"/>
              </a:solidFill>
            </a:endParaRPr>
          </a:p>
        </p:txBody>
      </p:sp>
      <p:pic>
        <p:nvPicPr>
          <p:cNvPr id="6" name="Content Placeholder 5">
            <a:extLst>
              <a:ext uri="{FF2B5EF4-FFF2-40B4-BE49-F238E27FC236}">
                <a16:creationId xmlns:a16="http://schemas.microsoft.com/office/drawing/2014/main" id="{347B48F1-837D-C11B-B0D9-35BF91385A7C}"/>
              </a:ext>
            </a:extLst>
          </p:cNvPr>
          <p:cNvPicPr>
            <a:picLocks noGrp="1" noChangeAspect="1"/>
          </p:cNvPicPr>
          <p:nvPr>
            <p:ph sz="half" idx="1"/>
          </p:nvPr>
        </p:nvPicPr>
        <p:blipFill>
          <a:blip r:embed="rId2"/>
          <a:stretch>
            <a:fillRect/>
          </a:stretch>
        </p:blipFill>
        <p:spPr>
          <a:xfrm>
            <a:off x="1024127" y="2225040"/>
            <a:ext cx="3497580" cy="4145280"/>
          </a:xfrm>
          <a:prstGeom prst="rect">
            <a:avLst/>
          </a:prstGeom>
        </p:spPr>
      </p:pic>
      <p:sp>
        <p:nvSpPr>
          <p:cNvPr id="4" name="Content Placeholder 3">
            <a:extLst>
              <a:ext uri="{FF2B5EF4-FFF2-40B4-BE49-F238E27FC236}">
                <a16:creationId xmlns:a16="http://schemas.microsoft.com/office/drawing/2014/main" id="{23BBCE8E-D2FA-AFF2-7AE5-32FA633EFDAE}"/>
              </a:ext>
            </a:extLst>
          </p:cNvPr>
          <p:cNvSpPr>
            <a:spLocks noGrp="1"/>
          </p:cNvSpPr>
          <p:nvPr>
            <p:ph sz="half" idx="2"/>
          </p:nvPr>
        </p:nvSpPr>
        <p:spPr>
          <a:xfrm>
            <a:off x="4729315" y="2225039"/>
            <a:ext cx="7256207" cy="4145279"/>
          </a:xfrm>
        </p:spPr>
        <p:txBody>
          <a:bodyPr>
            <a:normAutofit/>
          </a:bodyPr>
          <a:lstStyle/>
          <a:p>
            <a:pPr algn="just">
              <a:buFont typeface="Wingdings" panose="05000000000000000000" pitchFamily="2" charset="2"/>
              <a:buChar char="§"/>
            </a:pPr>
            <a:r>
              <a:rPr lang="en-US" sz="1800" b="0" i="0" dirty="0">
                <a:effectLst/>
                <a:latin typeface="Times New Roman" panose="02020603050405020304" pitchFamily="18" charset="0"/>
                <a:cs typeface="Times New Roman" panose="02020603050405020304" pitchFamily="18" charset="0"/>
              </a:rPr>
              <a:t>Variable importance refers to the degree to which these input variables contributes to the output or “Churn” variable in our machine learning model.</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 high feature importance score indicate that a variable has a strong positive relationship with the Churn, while a low feature importance score indicate a negative relationship.</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Top 5 Important variables,</a:t>
            </a:r>
          </a:p>
          <a:p>
            <a:pPr marL="342900" indent="-342900" algn="just">
              <a:buFont typeface="+mj-lt"/>
              <a:buAutoNum type="arabicPeriod"/>
            </a:pPr>
            <a:r>
              <a:rPr lang="en-IN" sz="1800" dirty="0">
                <a:latin typeface="Times New Roman" panose="02020603050405020304" pitchFamily="18" charset="0"/>
                <a:cs typeface="Times New Roman" panose="02020603050405020304" pitchFamily="18" charset="0"/>
              </a:rPr>
              <a:t>Marital Status</a:t>
            </a:r>
          </a:p>
          <a:p>
            <a:pPr marL="342900" indent="-342900" algn="just">
              <a:buFont typeface="+mj-lt"/>
              <a:buAutoNum type="arabicPeriod"/>
            </a:pPr>
            <a:r>
              <a:rPr lang="en-IN" sz="1800" dirty="0">
                <a:latin typeface="Times New Roman" panose="02020603050405020304" pitchFamily="18" charset="0"/>
                <a:cs typeface="Times New Roman" panose="02020603050405020304" pitchFamily="18" charset="0"/>
              </a:rPr>
              <a:t>Account segment</a:t>
            </a:r>
          </a:p>
          <a:p>
            <a:pPr marL="342900" indent="-342900" algn="just">
              <a:buFont typeface="+mj-lt"/>
              <a:buAutoNum type="arabicPeriod"/>
            </a:pPr>
            <a:r>
              <a:rPr lang="en-IN" sz="1800" dirty="0">
                <a:latin typeface="Times New Roman" panose="02020603050405020304" pitchFamily="18" charset="0"/>
                <a:cs typeface="Times New Roman" panose="02020603050405020304" pitchFamily="18" charset="0"/>
              </a:rPr>
              <a:t>Account user count</a:t>
            </a:r>
          </a:p>
          <a:p>
            <a:pPr marL="342900" indent="-342900" algn="just">
              <a:buFont typeface="+mj-lt"/>
              <a:buAutoNum type="arabicPeriod"/>
            </a:pPr>
            <a:r>
              <a:rPr lang="en-IN" sz="1800" dirty="0">
                <a:latin typeface="Times New Roman" panose="02020603050405020304" pitchFamily="18" charset="0"/>
                <a:cs typeface="Times New Roman" panose="02020603050405020304" pitchFamily="18" charset="0"/>
              </a:rPr>
              <a:t>Payment</a:t>
            </a:r>
          </a:p>
          <a:p>
            <a:pPr marL="342900" indent="-342900" algn="just">
              <a:buFont typeface="+mj-lt"/>
              <a:buAutoNum type="arabicPeriod"/>
            </a:pPr>
            <a:r>
              <a:rPr lang="en-IN" sz="1800" dirty="0">
                <a:latin typeface="Times New Roman" panose="02020603050405020304" pitchFamily="18" charset="0"/>
                <a:cs typeface="Times New Roman" panose="02020603050405020304" pitchFamily="18" charset="0"/>
              </a:rPr>
              <a:t>Coupon used for Payment</a:t>
            </a:r>
          </a:p>
        </p:txBody>
      </p:sp>
      <p:sp>
        <p:nvSpPr>
          <p:cNvPr id="7" name="TextBox 6">
            <a:extLst>
              <a:ext uri="{FF2B5EF4-FFF2-40B4-BE49-F238E27FC236}">
                <a16:creationId xmlns:a16="http://schemas.microsoft.com/office/drawing/2014/main" id="{89B15223-9A11-3350-40AD-C5A8E770EC7C}"/>
              </a:ext>
            </a:extLst>
          </p:cNvPr>
          <p:cNvSpPr txBox="1"/>
          <p:nvPr/>
        </p:nvSpPr>
        <p:spPr>
          <a:xfrm>
            <a:off x="962232" y="1691149"/>
            <a:ext cx="4921931"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Variable Importance of Random Forest model</a:t>
            </a: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773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2DFDA6-B4A0-E648-89BC-BA77121AC75C}"/>
              </a:ext>
            </a:extLst>
          </p:cNvPr>
          <p:cNvSpPr txBox="1"/>
          <p:nvPr/>
        </p:nvSpPr>
        <p:spPr>
          <a:xfrm>
            <a:off x="875071" y="1022556"/>
            <a:ext cx="10894141" cy="5463034"/>
          </a:xfrm>
          <a:prstGeom prst="rect">
            <a:avLst/>
          </a:prstGeom>
          <a:noFill/>
        </p:spPr>
        <p:txBody>
          <a:bodyPr wrap="square" rtlCol="0">
            <a:spAutoFit/>
          </a:bodyPr>
          <a:lstStyle/>
          <a:p>
            <a:pPr defTabSz="914400">
              <a:spcAft>
                <a:spcPts val="600"/>
              </a:spcAft>
            </a:pPr>
            <a:r>
              <a:rPr lang="en-US" sz="4000" u="sng" spc="-100" dirty="0">
                <a:solidFill>
                  <a:schemeClr val="accent1"/>
                </a:solidFill>
              </a:rPr>
              <a:t>INSIGHTS</a:t>
            </a:r>
          </a:p>
          <a:p>
            <a:pPr marL="285750" indent="-285750" algn="just" defTabSz="914400">
              <a:spcAft>
                <a:spcPts val="600"/>
              </a:spcAft>
              <a:buFont typeface="Arial" panose="020B0604020202020204" pitchFamily="34" charset="0"/>
              <a:buChar char="•"/>
            </a:pPr>
            <a:r>
              <a:rPr lang="en-US" spc="-100" dirty="0">
                <a:latin typeface="Times New Roman" panose="02020603050405020304" pitchFamily="18" charset="0"/>
                <a:cs typeface="Times New Roman" panose="02020603050405020304" pitchFamily="18" charset="0"/>
              </a:rPr>
              <a:t>27% of  Single customers have churned from the company followed by (14.6%) of Divorced customers, Married customers have the lowest churn rate (11.5% have churned). 53.3% of our customers are married.</a:t>
            </a:r>
          </a:p>
          <a:p>
            <a:pPr marL="285750" indent="-285750" algn="just" defTabSz="914400">
              <a:spcAft>
                <a:spcPts val="600"/>
              </a:spcAft>
              <a:buFont typeface="Arial" panose="020B0604020202020204" pitchFamily="34" charset="0"/>
              <a:buChar char="•"/>
            </a:pPr>
            <a:r>
              <a:rPr lang="en-US" spc="-100" dirty="0">
                <a:latin typeface="Times New Roman" panose="02020603050405020304" pitchFamily="18" charset="0"/>
                <a:cs typeface="Times New Roman" panose="02020603050405020304" pitchFamily="18" charset="0"/>
              </a:rPr>
              <a:t>27% of  Regular plus account segment have churned from the company, this segment has the maximum customer churn in the company. Super plus segment has the minimum percentage of churn in the company (4.6%).</a:t>
            </a:r>
          </a:p>
          <a:p>
            <a:pPr marL="285750" indent="-285750" algn="just" defTabSz="914400">
              <a:spcAft>
                <a:spcPts val="600"/>
              </a:spcAft>
              <a:buFont typeface="Arial" panose="020B0604020202020204" pitchFamily="34" charset="0"/>
              <a:buChar char="•"/>
            </a:pPr>
            <a:r>
              <a:rPr lang="en-US" spc="-100" dirty="0">
                <a:latin typeface="Times New Roman" panose="02020603050405020304" pitchFamily="18" charset="0"/>
                <a:cs typeface="Times New Roman" panose="02020603050405020304" pitchFamily="18" charset="0"/>
              </a:rPr>
              <a:t>Accounts with user counts of (3 to 5 customers) have higher churn percentage (17.6% in this category),  12% of customers in the 6 user accounts category have churned from the company.</a:t>
            </a:r>
          </a:p>
          <a:p>
            <a:pPr marL="285750" indent="-285750" algn="just" defTabSz="914400">
              <a:spcAft>
                <a:spcPts val="600"/>
              </a:spcAft>
              <a:buFont typeface="Arial" panose="020B0604020202020204" pitchFamily="34" charset="0"/>
              <a:buChar char="•"/>
            </a:pPr>
            <a:r>
              <a:rPr lang="en-US" spc="-100" dirty="0">
                <a:latin typeface="Times New Roman" panose="02020603050405020304" pitchFamily="18" charset="0"/>
                <a:cs typeface="Times New Roman" panose="02020603050405020304" pitchFamily="18" charset="0"/>
              </a:rPr>
              <a:t>Customers who used (8% of total customers) Cash on Delivery mode of payment have higher churn rate (25% of COD used customers), Customers who used (31.3% of total customers) Credit card mode of payment have the lowest churn rate (14% of Credit card used customers).</a:t>
            </a:r>
          </a:p>
          <a:p>
            <a:pPr marL="285750" indent="-285750" algn="just" defTabSz="914400">
              <a:spcAft>
                <a:spcPts val="600"/>
              </a:spcAft>
              <a:buFont typeface="Arial" panose="020B0604020202020204" pitchFamily="34" charset="0"/>
              <a:buChar char="•"/>
            </a:pPr>
            <a:r>
              <a:rPr lang="en-US" spc="-100" dirty="0">
                <a:latin typeface="Times New Roman" panose="02020603050405020304" pitchFamily="18" charset="0"/>
                <a:cs typeface="Times New Roman" panose="02020603050405020304" pitchFamily="18" charset="0"/>
              </a:rPr>
              <a:t>Customers who have used the coupon (15 times) for making the payment in the last 12 months have higher churn rate (25% of the customers of this cluster have churned). </a:t>
            </a:r>
          </a:p>
          <a:p>
            <a:pPr marL="285750" indent="-285750" algn="just" defTabSz="914400">
              <a:spcAft>
                <a:spcPts val="600"/>
              </a:spcAft>
              <a:buFont typeface="Arial" panose="020B0604020202020204" pitchFamily="34" charset="0"/>
              <a:buChar char="•"/>
            </a:pPr>
            <a:r>
              <a:rPr lang="en-US" spc="-100" dirty="0">
                <a:latin typeface="Times New Roman" panose="02020603050405020304" pitchFamily="18" charset="0"/>
                <a:cs typeface="Times New Roman" panose="02020603050405020304" pitchFamily="18" charset="0"/>
              </a:rPr>
              <a:t>74% of the customers are using the mobile device, 26% of customers are using computers. 20% of computer users have churned from the company whereas only 15.7% of mobile users have churned from using our service.</a:t>
            </a:r>
            <a:endParaRPr lang="en-US" spc="-100" dirty="0"/>
          </a:p>
          <a:p>
            <a:endParaRPr lang="en-IN" sz="4000" dirty="0"/>
          </a:p>
        </p:txBody>
      </p:sp>
    </p:spTree>
    <p:extLst>
      <p:ext uri="{BB962C8B-B14F-4D97-AF65-F5344CB8AC3E}">
        <p14:creationId xmlns:p14="http://schemas.microsoft.com/office/powerpoint/2010/main" val="351548616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11036EAF-D82A-55C4-1165-B68D31149B8F}"/>
              </a:ext>
            </a:extLst>
          </p:cNvPr>
          <p:cNvSpPr txBox="1">
            <a:spLocks/>
          </p:cNvSpPr>
          <p:nvPr/>
        </p:nvSpPr>
        <p:spPr>
          <a:xfrm>
            <a:off x="651822" y="0"/>
            <a:ext cx="10888356" cy="64892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u="sng">
                <a:solidFill>
                  <a:schemeClr val="bg1"/>
                </a:solidFill>
              </a:rPr>
              <a:t>RECOMMENDATIONS</a:t>
            </a:r>
            <a:endParaRPr lang="en-IN" sz="3000" u="sng" dirty="0">
              <a:solidFill>
                <a:schemeClr val="bg1"/>
              </a:solidFill>
            </a:endParaRPr>
          </a:p>
        </p:txBody>
      </p:sp>
      <p:sp>
        <p:nvSpPr>
          <p:cNvPr id="3" name="TextBox 2">
            <a:extLst>
              <a:ext uri="{FF2B5EF4-FFF2-40B4-BE49-F238E27FC236}">
                <a16:creationId xmlns:a16="http://schemas.microsoft.com/office/drawing/2014/main" id="{03C65AA4-4137-A6DC-DFA3-83AC069C6856}"/>
              </a:ext>
            </a:extLst>
          </p:cNvPr>
          <p:cNvSpPr txBox="1"/>
          <p:nvPr/>
        </p:nvSpPr>
        <p:spPr>
          <a:xfrm>
            <a:off x="845574" y="682094"/>
            <a:ext cx="10894141" cy="6601807"/>
          </a:xfrm>
          <a:prstGeom prst="rect">
            <a:avLst/>
          </a:prstGeom>
          <a:noFill/>
        </p:spPr>
        <p:txBody>
          <a:bodyPr wrap="square" rtlCol="0">
            <a:spAutoFit/>
          </a:bodyPr>
          <a:lstStyle/>
          <a:p>
            <a:pPr defTabSz="914400">
              <a:spcAft>
                <a:spcPts val="600"/>
              </a:spcAft>
            </a:pPr>
            <a:r>
              <a:rPr lang="en-US" sz="4000" u="sng" spc="-100" dirty="0">
                <a:solidFill>
                  <a:schemeClr val="accent1"/>
                </a:solidFill>
              </a:rPr>
              <a:t>RECOMMENDATIONS</a:t>
            </a:r>
          </a:p>
          <a:p>
            <a:pPr marL="285750" indent="-285750" algn="just">
              <a:buClr>
                <a:schemeClr val="accent1"/>
              </a:buClr>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Focus is need in retaining the single and divorced customers: Since single and divorced customers have a higher </a:t>
            </a:r>
            <a:r>
              <a:rPr lang="en-US" dirty="0">
                <a:latin typeface="Times New Roman" panose="02020603050405020304" pitchFamily="18" charset="0"/>
                <a:cs typeface="Times New Roman" panose="02020603050405020304" pitchFamily="18" charset="0"/>
              </a:rPr>
              <a:t>churn rate than married customers, provide promotional offers to these customers.</a:t>
            </a:r>
          </a:p>
          <a:p>
            <a:pPr marL="285750" indent="-285750" algn="just">
              <a:buClr>
                <a:schemeClr val="accent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Consider offering incentives to married customers: While married customers have the lowest churn rate, it's still important to retain these customers since they make up the majority of the customer base.</a:t>
            </a:r>
          </a:p>
          <a:p>
            <a:pPr marL="285750" indent="-285750" algn="just">
              <a:buClr>
                <a:schemeClr val="accent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Consider adjusting pricing or services for Regular plus account segment: If pricing or service offerings are contributing to churn in the Regular plus account segment, it may be necessary to adjust these factors to better meet the needs of these customers. This could involve offering more competitive pricing or adding new services that are tailored to this segment's needs.</a:t>
            </a:r>
          </a:p>
          <a:p>
            <a:pPr marL="285750" indent="-285750" algn="just">
              <a:buClr>
                <a:schemeClr val="accent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Encourage customers to switch to credit card mode of payment: Since customers who used credit card mode of payment have the lowest churn rate, it may be worthwhile to incentivize customers to switch to this mode of payment. </a:t>
            </a:r>
          </a:p>
          <a:p>
            <a:pPr marL="285750" indent="-285750" algn="just">
              <a:buClr>
                <a:schemeClr val="accent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could involve offering exclusive discounts or rewards for customers who use credit card mode of payment or providing education on the benefits of using credit card mode of payment, such as improved security and faster processing times.</a:t>
            </a:r>
          </a:p>
          <a:p>
            <a:pPr marL="285750" indent="-285750" algn="just">
              <a:buClr>
                <a:schemeClr val="accent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COD payment modes could involve analyzing of customer feedback and conducting surveys to gain insights into customer satisfaction and preferences.</a:t>
            </a:r>
          </a:p>
          <a:p>
            <a:pPr marL="285750" indent="-285750" algn="just">
              <a:buClr>
                <a:schemeClr val="accent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Provide initial discounts or bundle packages to computer using customers and encourage them to switch to mobile devices. The mobile device users tend to stay longer with the company.</a:t>
            </a:r>
          </a:p>
          <a:p>
            <a:pPr marL="285750" indent="-285750">
              <a:buClr>
                <a:schemeClr val="accent1"/>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88439"/>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488</TotalTime>
  <Words>1330</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Times New Roman</vt:lpstr>
      <vt:lpstr>Tw Cen MT</vt:lpstr>
      <vt:lpstr>Tw Cen MT Condensed</vt:lpstr>
      <vt:lpstr>Wingdings</vt:lpstr>
      <vt:lpstr>Wingdings 3</vt:lpstr>
      <vt:lpstr>Integral</vt:lpstr>
      <vt:lpstr>E-COMMERCE CUSTOMER  CHURN</vt:lpstr>
      <vt:lpstr>PowerPoint Presentation</vt:lpstr>
      <vt:lpstr>PowerPoint Presentation</vt:lpstr>
      <vt:lpstr>Modelling approach used &amp; why</vt:lpstr>
      <vt:lpstr>PowerPoint Presentation</vt:lpstr>
      <vt:lpstr>PowerPoint Presentation</vt:lpstr>
      <vt:lpstr>Model selected- random forest</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CUSTOMER  CHURN</dc:title>
  <dc:creator>Balasubramaniyam, R.</dc:creator>
  <cp:lastModifiedBy>Balasubramaniyam, R.</cp:lastModifiedBy>
  <cp:revision>87</cp:revision>
  <dcterms:created xsi:type="dcterms:W3CDTF">2023-04-26T14:43:52Z</dcterms:created>
  <dcterms:modified xsi:type="dcterms:W3CDTF">2023-04-28T17:43:31Z</dcterms:modified>
</cp:coreProperties>
</file>