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6D2DA-F759-4224-ACEC-C64670B47BE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35647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6D2DA-F759-4224-ACEC-C64670B47BE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271315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6D2DA-F759-4224-ACEC-C64670B47BE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4BB0B7-ABE1-46FE-8028-7CD24D138F0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053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26D2DA-F759-4224-ACEC-C64670B47BEA}"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3600017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26D2DA-F759-4224-ACEC-C64670B47BEA}"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4BB0B7-ABE1-46FE-8028-7CD24D138F0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632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26D2DA-F759-4224-ACEC-C64670B47BEA}"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2293313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6D2DA-F759-4224-ACEC-C64670B47BE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3471256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6D2DA-F759-4224-ACEC-C64670B47BE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119581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6D2DA-F759-4224-ACEC-C64670B47BE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275101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6D2DA-F759-4224-ACEC-C64670B47BEA}"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292812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6D2DA-F759-4224-ACEC-C64670B47BEA}"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344789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6D2DA-F759-4224-ACEC-C64670B47BEA}"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181432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6D2DA-F759-4224-ACEC-C64670B47BEA}"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137541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6D2DA-F759-4224-ACEC-C64670B47BEA}"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74080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6D2DA-F759-4224-ACEC-C64670B47BEA}"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137822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6D2DA-F759-4224-ACEC-C64670B47BEA}"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4BB0B7-ABE1-46FE-8028-7CD24D138F09}" type="slidenum">
              <a:rPr lang="en-IN" smtClean="0"/>
              <a:t>‹#›</a:t>
            </a:fld>
            <a:endParaRPr lang="en-IN"/>
          </a:p>
        </p:txBody>
      </p:sp>
    </p:spTree>
    <p:extLst>
      <p:ext uri="{BB962C8B-B14F-4D97-AF65-F5344CB8AC3E}">
        <p14:creationId xmlns:p14="http://schemas.microsoft.com/office/powerpoint/2010/main" val="409464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26D2DA-F759-4224-ACEC-C64670B47BEA}" type="datetimeFigureOut">
              <a:rPr lang="en-IN" smtClean="0"/>
              <a:t>12-03-2023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4BB0B7-ABE1-46FE-8028-7CD24D138F09}" type="slidenum">
              <a:rPr lang="en-IN" smtClean="0"/>
              <a:t>‹#›</a:t>
            </a:fld>
            <a:endParaRPr lang="en-IN"/>
          </a:p>
        </p:txBody>
      </p:sp>
    </p:spTree>
    <p:extLst>
      <p:ext uri="{BB962C8B-B14F-4D97-AF65-F5344CB8AC3E}">
        <p14:creationId xmlns:p14="http://schemas.microsoft.com/office/powerpoint/2010/main" val="1563709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Background pattern&#10;&#10;Description automatically generated">
            <a:extLst>
              <a:ext uri="{FF2B5EF4-FFF2-40B4-BE49-F238E27FC236}">
                <a16:creationId xmlns:a16="http://schemas.microsoft.com/office/drawing/2014/main" id="{D9844ECD-A8C3-383F-131A-FD2E3B9E1643}"/>
              </a:ext>
            </a:extLst>
          </p:cNvPr>
          <p:cNvPicPr>
            <a:picLocks noChangeAspect="1"/>
          </p:cNvPicPr>
          <p:nvPr/>
        </p:nvPicPr>
        <p:blipFill rotWithShape="1">
          <a:blip r:embed="rId2">
            <a:duotone>
              <a:schemeClr val="bg2">
                <a:shade val="45000"/>
                <a:satMod val="135000"/>
              </a:schemeClr>
              <a:prstClr val="white"/>
            </a:duotone>
            <a:alphaModFix amt="40000"/>
          </a:blip>
          <a:srcRect r="177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5C0689E0-DED8-C581-F624-B6BF59322C7C}"/>
              </a:ext>
            </a:extLst>
          </p:cNvPr>
          <p:cNvSpPr>
            <a:spLocks noGrp="1"/>
          </p:cNvSpPr>
          <p:nvPr>
            <p:ph type="ctrTitle"/>
          </p:nvPr>
        </p:nvSpPr>
        <p:spPr>
          <a:xfrm>
            <a:off x="2589213" y="2514600"/>
            <a:ext cx="8915399" cy="2262781"/>
          </a:xfrm>
        </p:spPr>
        <p:txBody>
          <a:bodyPr>
            <a:normAutofit/>
          </a:bodyPr>
          <a:lstStyle/>
          <a:p>
            <a:r>
              <a:rPr lang="en-IN" b="0" i="0">
                <a:effectLst/>
                <a:latin typeface="lato" panose="020F0502020204030203" pitchFamily="34" charset="0"/>
              </a:rPr>
              <a:t>FRA Project(Milestone-1)</a:t>
            </a:r>
            <a:endParaRPr lang="en-IN"/>
          </a:p>
        </p:txBody>
      </p:sp>
      <p:sp>
        <p:nvSpPr>
          <p:cNvPr id="3" name="Subtitle 2">
            <a:extLst>
              <a:ext uri="{FF2B5EF4-FFF2-40B4-BE49-F238E27FC236}">
                <a16:creationId xmlns:a16="http://schemas.microsoft.com/office/drawing/2014/main" id="{31D4850D-85F5-F083-D468-A8572A2767EB}"/>
              </a:ext>
            </a:extLst>
          </p:cNvPr>
          <p:cNvSpPr>
            <a:spLocks noGrp="1"/>
          </p:cNvSpPr>
          <p:nvPr>
            <p:ph type="subTitle" idx="1"/>
          </p:nvPr>
        </p:nvSpPr>
        <p:spPr>
          <a:xfrm>
            <a:off x="2589213" y="4777379"/>
            <a:ext cx="8915399" cy="1126283"/>
          </a:xfrm>
        </p:spPr>
        <p:txBody>
          <a:bodyPr>
            <a:normAutofit/>
          </a:bodyPr>
          <a:lstStyle/>
          <a:p>
            <a:r>
              <a:rPr lang="en-US" dirty="0">
                <a:latin typeface="lato" panose="020F0502020204030203" pitchFamily="34" charset="0"/>
                <a:ea typeface="+mj-ea"/>
                <a:cs typeface="+mj-cs"/>
              </a:rPr>
              <a:t>By,</a:t>
            </a:r>
          </a:p>
          <a:p>
            <a:r>
              <a:rPr lang="en-US" dirty="0" err="1">
                <a:latin typeface="lato" panose="020F0502020204030203" pitchFamily="34" charset="0"/>
                <a:ea typeface="+mj-ea"/>
                <a:cs typeface="+mj-cs"/>
              </a:rPr>
              <a:t>Balasubramaniyam.R</a:t>
            </a:r>
            <a:endParaRPr lang="en-IN" dirty="0">
              <a:latin typeface="lato" panose="020F0502020204030203" pitchFamily="34" charset="0"/>
              <a:ea typeface="+mj-ea"/>
              <a:cs typeface="+mj-cs"/>
            </a:endParaRPr>
          </a:p>
        </p:txBody>
      </p:sp>
      <p:grpSp>
        <p:nvGrpSpPr>
          <p:cNvPr id="34" name="Group 33">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5"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6"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7"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8"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9"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0"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1"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2"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3"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4"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5"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6"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8" name="Rectangle 47">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495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A37C-648F-4B51-65A9-662E8A03961B}"/>
              </a:ext>
            </a:extLst>
          </p:cNvPr>
          <p:cNvSpPr>
            <a:spLocks noGrp="1"/>
          </p:cNvSpPr>
          <p:nvPr>
            <p:ph type="title"/>
          </p:nvPr>
        </p:nvSpPr>
        <p:spPr>
          <a:xfrm>
            <a:off x="203685" y="132497"/>
            <a:ext cx="8911687" cy="555761"/>
          </a:xfrm>
        </p:spPr>
        <p:txBody>
          <a:bodyPr>
            <a:normAutofit/>
          </a:bodyPr>
          <a:lstStyle/>
          <a:p>
            <a:r>
              <a:rPr lang="en-US" sz="2800" b="1" u="sng" dirty="0"/>
              <a:t>Data summary</a:t>
            </a:r>
            <a:endParaRPr lang="en-IN" sz="2800" b="1" u="sng" dirty="0"/>
          </a:p>
        </p:txBody>
      </p:sp>
      <p:sp>
        <p:nvSpPr>
          <p:cNvPr id="5" name="Title 1">
            <a:extLst>
              <a:ext uri="{FF2B5EF4-FFF2-40B4-BE49-F238E27FC236}">
                <a16:creationId xmlns:a16="http://schemas.microsoft.com/office/drawing/2014/main" id="{8124938C-A0D2-60C5-3724-B9FBBEA9D7B9}"/>
              </a:ext>
            </a:extLst>
          </p:cNvPr>
          <p:cNvSpPr txBox="1">
            <a:spLocks/>
          </p:cNvSpPr>
          <p:nvPr/>
        </p:nvSpPr>
        <p:spPr>
          <a:xfrm>
            <a:off x="203685" y="1277955"/>
            <a:ext cx="11477038" cy="173071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US" sz="2600" dirty="0"/>
              <a:t>The dataset contains 63 variables of float64 datatype, 3 variables of int64 datatype, and 1 variables of object datatype.</a:t>
            </a:r>
          </a:p>
          <a:p>
            <a:pPr marL="457200" indent="-457200">
              <a:buFont typeface="Wingdings" panose="05000000000000000000" pitchFamily="2" charset="2"/>
              <a:buChar char="Ø"/>
            </a:pPr>
            <a:r>
              <a:rPr lang="en-US" sz="2600" dirty="0"/>
              <a:t>The number of rows (observations) is 3586 </a:t>
            </a:r>
          </a:p>
          <a:p>
            <a:pPr marL="457200" indent="-457200">
              <a:buFont typeface="Wingdings" panose="05000000000000000000" pitchFamily="2" charset="2"/>
              <a:buChar char="Ø"/>
            </a:pPr>
            <a:r>
              <a:rPr lang="en-US" sz="2600" dirty="0"/>
              <a:t>The number of columns (variables) is 67</a:t>
            </a:r>
          </a:p>
          <a:p>
            <a:pPr marL="457200" indent="-457200">
              <a:buFont typeface="Wingdings" panose="05000000000000000000" pitchFamily="2" charset="2"/>
              <a:buChar char="Ø"/>
            </a:pPr>
            <a:r>
              <a:rPr lang="en-US" sz="2600" dirty="0"/>
              <a:t>There are no duplicate rows in our dataset.</a:t>
            </a:r>
          </a:p>
          <a:p>
            <a:pPr marL="457200" indent="-457200">
              <a:buFont typeface="Wingdings" panose="05000000000000000000" pitchFamily="2" charset="2"/>
              <a:buChar char="Ø"/>
            </a:pPr>
            <a:endParaRPr lang="en-IN" sz="2600" dirty="0"/>
          </a:p>
        </p:txBody>
      </p:sp>
      <p:pic>
        <p:nvPicPr>
          <p:cNvPr id="9" name="Picture 8">
            <a:extLst>
              <a:ext uri="{FF2B5EF4-FFF2-40B4-BE49-F238E27FC236}">
                <a16:creationId xmlns:a16="http://schemas.microsoft.com/office/drawing/2014/main" id="{B36A1769-6B58-68E9-DFEE-AD2FD7946400}"/>
              </a:ext>
            </a:extLst>
          </p:cNvPr>
          <p:cNvPicPr>
            <a:picLocks noChangeAspect="1"/>
          </p:cNvPicPr>
          <p:nvPr/>
        </p:nvPicPr>
        <p:blipFill>
          <a:blip r:embed="rId2"/>
          <a:stretch>
            <a:fillRect/>
          </a:stretch>
        </p:blipFill>
        <p:spPr>
          <a:xfrm>
            <a:off x="829322" y="3849330"/>
            <a:ext cx="10778585" cy="2480373"/>
          </a:xfrm>
          <a:prstGeom prst="rect">
            <a:avLst/>
          </a:prstGeom>
        </p:spPr>
      </p:pic>
    </p:spTree>
    <p:extLst>
      <p:ext uri="{BB962C8B-B14F-4D97-AF65-F5344CB8AC3E}">
        <p14:creationId xmlns:p14="http://schemas.microsoft.com/office/powerpoint/2010/main" val="227907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A51D-1172-E493-D457-443070228B1E}"/>
              </a:ext>
            </a:extLst>
          </p:cNvPr>
          <p:cNvSpPr>
            <a:spLocks noGrp="1"/>
          </p:cNvSpPr>
          <p:nvPr>
            <p:ph type="title"/>
          </p:nvPr>
        </p:nvSpPr>
        <p:spPr>
          <a:xfrm>
            <a:off x="6096000" y="720451"/>
            <a:ext cx="6096000" cy="5727529"/>
          </a:xfrm>
        </p:spPr>
        <p:txBody>
          <a:bodyPr>
            <a:noAutofit/>
          </a:bodyPr>
          <a:lstStyle/>
          <a:p>
            <a:pPr marL="457200" indent="-457200">
              <a:buFont typeface="Arial" panose="020B0604020202020204" pitchFamily="34" charset="0"/>
              <a:buChar char="•"/>
            </a:pPr>
            <a:r>
              <a:rPr lang="en-US" sz="2600" dirty="0"/>
              <a:t>From the plot 11% of the companies are expected to have more liabilities and are having a possibility to default.</a:t>
            </a:r>
            <a:br>
              <a:rPr lang="en-US" sz="2600" dirty="0"/>
            </a:br>
            <a:br>
              <a:rPr lang="en-US" sz="2600" dirty="0"/>
            </a:br>
            <a:r>
              <a:rPr lang="en-US" sz="2600" dirty="0"/>
              <a:t>More number of companies lies between 50% to 75% of the net worth in 2016.</a:t>
            </a:r>
            <a:br>
              <a:rPr lang="en-US" sz="2600" dirty="0"/>
            </a:br>
            <a:br>
              <a:rPr lang="en-US" sz="2600" dirty="0"/>
            </a:br>
            <a:endParaRPr lang="en-IN" sz="2600" dirty="0"/>
          </a:p>
        </p:txBody>
      </p:sp>
      <p:pic>
        <p:nvPicPr>
          <p:cNvPr id="8194" name="Picture 2">
            <a:extLst>
              <a:ext uri="{FF2B5EF4-FFF2-40B4-BE49-F238E27FC236}">
                <a16:creationId xmlns:a16="http://schemas.microsoft.com/office/drawing/2014/main" id="{A066C55F-214B-CB7F-9C5B-9C214C13B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68" y="720451"/>
            <a:ext cx="5877232" cy="5877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44DA24-C924-3604-089B-49E33683E282}"/>
              </a:ext>
            </a:extLst>
          </p:cNvPr>
          <p:cNvSpPr txBox="1"/>
          <p:nvPr/>
        </p:nvSpPr>
        <p:spPr>
          <a:xfrm>
            <a:off x="109384" y="53838"/>
            <a:ext cx="6096000" cy="523220"/>
          </a:xfrm>
          <a:prstGeom prst="rect">
            <a:avLst/>
          </a:prstGeom>
          <a:noFill/>
        </p:spPr>
        <p:txBody>
          <a:bodyPr wrap="square">
            <a:spAutoFit/>
          </a:bodyPr>
          <a:lstStyle/>
          <a:p>
            <a:r>
              <a:rPr lang="en-US" sz="2800" b="1" u="sng" dirty="0"/>
              <a:t>Net worth next year box Plot</a:t>
            </a:r>
            <a:endParaRPr lang="en-IN" sz="2800" dirty="0"/>
          </a:p>
        </p:txBody>
      </p:sp>
    </p:spTree>
    <p:extLst>
      <p:ext uri="{BB962C8B-B14F-4D97-AF65-F5344CB8AC3E}">
        <p14:creationId xmlns:p14="http://schemas.microsoft.com/office/powerpoint/2010/main" val="3466523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3441F66-AA3E-82F5-D813-01D0D5572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00" y="326920"/>
            <a:ext cx="5717834" cy="571254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C212DB5-E210-881B-F109-54659686D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553" y="326920"/>
            <a:ext cx="5717834" cy="57178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DF463B-EAEA-F9AA-375A-D315A4ABBD2B}"/>
              </a:ext>
            </a:extLst>
          </p:cNvPr>
          <p:cNvSpPr txBox="1"/>
          <p:nvPr/>
        </p:nvSpPr>
        <p:spPr>
          <a:xfrm>
            <a:off x="692188" y="326920"/>
            <a:ext cx="6096000" cy="523220"/>
          </a:xfrm>
          <a:prstGeom prst="rect">
            <a:avLst/>
          </a:prstGeom>
          <a:noFill/>
        </p:spPr>
        <p:txBody>
          <a:bodyPr wrap="square">
            <a:spAutoFit/>
          </a:bodyPr>
          <a:lstStyle/>
          <a:p>
            <a:r>
              <a:rPr lang="en-US" sz="2800" b="1" u="sng" dirty="0"/>
              <a:t>Net worth box Plot</a:t>
            </a:r>
            <a:endParaRPr lang="en-IN" sz="2800" dirty="0"/>
          </a:p>
        </p:txBody>
      </p:sp>
      <p:sp>
        <p:nvSpPr>
          <p:cNvPr id="4" name="TextBox 3">
            <a:extLst>
              <a:ext uri="{FF2B5EF4-FFF2-40B4-BE49-F238E27FC236}">
                <a16:creationId xmlns:a16="http://schemas.microsoft.com/office/drawing/2014/main" id="{AA96B33D-DA74-7937-73D7-E714DB06808D}"/>
              </a:ext>
            </a:extLst>
          </p:cNvPr>
          <p:cNvSpPr txBox="1"/>
          <p:nvPr/>
        </p:nvSpPr>
        <p:spPr>
          <a:xfrm>
            <a:off x="6641782" y="326920"/>
            <a:ext cx="6096000" cy="523220"/>
          </a:xfrm>
          <a:prstGeom prst="rect">
            <a:avLst/>
          </a:prstGeom>
          <a:noFill/>
        </p:spPr>
        <p:txBody>
          <a:bodyPr wrap="square">
            <a:spAutoFit/>
          </a:bodyPr>
          <a:lstStyle/>
          <a:p>
            <a:r>
              <a:rPr lang="en-US" sz="2800" b="1" u="sng" dirty="0"/>
              <a:t>Total debt box Plot</a:t>
            </a:r>
            <a:endParaRPr lang="en-IN" sz="2800" dirty="0"/>
          </a:p>
        </p:txBody>
      </p:sp>
      <p:sp>
        <p:nvSpPr>
          <p:cNvPr id="6" name="TextBox 5">
            <a:extLst>
              <a:ext uri="{FF2B5EF4-FFF2-40B4-BE49-F238E27FC236}">
                <a16:creationId xmlns:a16="http://schemas.microsoft.com/office/drawing/2014/main" id="{1FACE5D1-CA17-1601-DAC2-FA49951CCA6E}"/>
              </a:ext>
            </a:extLst>
          </p:cNvPr>
          <p:cNvSpPr txBox="1"/>
          <p:nvPr/>
        </p:nvSpPr>
        <p:spPr>
          <a:xfrm>
            <a:off x="6367128" y="6061586"/>
            <a:ext cx="6370654" cy="646331"/>
          </a:xfrm>
          <a:prstGeom prst="rect">
            <a:avLst/>
          </a:prstGeom>
          <a:noFill/>
        </p:spPr>
        <p:txBody>
          <a:bodyPr wrap="square">
            <a:spAutoFit/>
          </a:bodyPr>
          <a:lstStyle/>
          <a:p>
            <a:r>
              <a:rPr lang="en-IN" dirty="0"/>
              <a:t>75% of the companies have borrowed more than Rs.70,000</a:t>
            </a:r>
          </a:p>
        </p:txBody>
      </p:sp>
      <p:sp>
        <p:nvSpPr>
          <p:cNvPr id="8" name="TextBox 7">
            <a:extLst>
              <a:ext uri="{FF2B5EF4-FFF2-40B4-BE49-F238E27FC236}">
                <a16:creationId xmlns:a16="http://schemas.microsoft.com/office/drawing/2014/main" id="{7A4B3078-1C23-F63C-BFD1-473C807CBA67}"/>
              </a:ext>
            </a:extLst>
          </p:cNvPr>
          <p:cNvSpPr txBox="1"/>
          <p:nvPr/>
        </p:nvSpPr>
        <p:spPr>
          <a:xfrm>
            <a:off x="692188" y="6039464"/>
            <a:ext cx="6371302" cy="646331"/>
          </a:xfrm>
          <a:prstGeom prst="rect">
            <a:avLst/>
          </a:prstGeom>
          <a:noFill/>
        </p:spPr>
        <p:txBody>
          <a:bodyPr wrap="square">
            <a:spAutoFit/>
          </a:bodyPr>
          <a:lstStyle/>
          <a:p>
            <a:r>
              <a:rPr lang="en-IN" dirty="0"/>
              <a:t>75% of the companies are valued at more than </a:t>
            </a:r>
          </a:p>
          <a:p>
            <a:r>
              <a:rPr lang="en-IN" dirty="0"/>
              <a:t>Rs.1,20,000 as on 2015.</a:t>
            </a:r>
          </a:p>
        </p:txBody>
      </p:sp>
    </p:spTree>
    <p:extLst>
      <p:ext uri="{BB962C8B-B14F-4D97-AF65-F5344CB8AC3E}">
        <p14:creationId xmlns:p14="http://schemas.microsoft.com/office/powerpoint/2010/main" val="291625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B5F89F6-2642-D6E4-C127-F3F2D8B15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74" y="122904"/>
            <a:ext cx="5579806" cy="557980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A75D721-7D59-5424-040E-A0513F28C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516" y="122904"/>
            <a:ext cx="5579806" cy="55798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91CCCF-8817-679C-568F-144D848ADEEA}"/>
              </a:ext>
            </a:extLst>
          </p:cNvPr>
          <p:cNvSpPr txBox="1"/>
          <p:nvPr/>
        </p:nvSpPr>
        <p:spPr>
          <a:xfrm>
            <a:off x="613530" y="122904"/>
            <a:ext cx="6096000" cy="523220"/>
          </a:xfrm>
          <a:prstGeom prst="rect">
            <a:avLst/>
          </a:prstGeom>
          <a:noFill/>
        </p:spPr>
        <p:txBody>
          <a:bodyPr wrap="square">
            <a:spAutoFit/>
          </a:bodyPr>
          <a:lstStyle/>
          <a:p>
            <a:r>
              <a:rPr lang="en-US" sz="2800" b="1" u="sng" dirty="0" err="1"/>
              <a:t>Cost_of_Prod</a:t>
            </a:r>
            <a:r>
              <a:rPr lang="en-US" sz="2800" b="1" u="sng" dirty="0"/>
              <a:t> box Plot</a:t>
            </a:r>
            <a:endParaRPr lang="en-IN" sz="2800" dirty="0"/>
          </a:p>
        </p:txBody>
      </p:sp>
      <p:sp>
        <p:nvSpPr>
          <p:cNvPr id="4" name="TextBox 3">
            <a:extLst>
              <a:ext uri="{FF2B5EF4-FFF2-40B4-BE49-F238E27FC236}">
                <a16:creationId xmlns:a16="http://schemas.microsoft.com/office/drawing/2014/main" id="{27BB6C63-B018-A4D9-13F2-8889B0C09E11}"/>
              </a:ext>
            </a:extLst>
          </p:cNvPr>
          <p:cNvSpPr txBox="1"/>
          <p:nvPr/>
        </p:nvSpPr>
        <p:spPr>
          <a:xfrm>
            <a:off x="6329516" y="122904"/>
            <a:ext cx="6096000" cy="523220"/>
          </a:xfrm>
          <a:prstGeom prst="rect">
            <a:avLst/>
          </a:prstGeom>
          <a:noFill/>
        </p:spPr>
        <p:txBody>
          <a:bodyPr wrap="square">
            <a:spAutoFit/>
          </a:bodyPr>
          <a:lstStyle/>
          <a:p>
            <a:r>
              <a:rPr lang="en-US" sz="2800" b="1" u="sng" dirty="0" err="1"/>
              <a:t>Selling_Costbox</a:t>
            </a:r>
            <a:r>
              <a:rPr lang="en-US" sz="2800" b="1" u="sng" dirty="0"/>
              <a:t> Plot</a:t>
            </a:r>
            <a:endParaRPr lang="en-IN" sz="2800" dirty="0"/>
          </a:p>
        </p:txBody>
      </p:sp>
      <p:sp>
        <p:nvSpPr>
          <p:cNvPr id="5" name="TextBox 4">
            <a:extLst>
              <a:ext uri="{FF2B5EF4-FFF2-40B4-BE49-F238E27FC236}">
                <a16:creationId xmlns:a16="http://schemas.microsoft.com/office/drawing/2014/main" id="{C57F64B8-29CA-6E84-1449-3D8F12581A59}"/>
              </a:ext>
            </a:extLst>
          </p:cNvPr>
          <p:cNvSpPr txBox="1"/>
          <p:nvPr/>
        </p:nvSpPr>
        <p:spPr>
          <a:xfrm>
            <a:off x="6288470" y="6012425"/>
            <a:ext cx="6370654" cy="646331"/>
          </a:xfrm>
          <a:prstGeom prst="rect">
            <a:avLst/>
          </a:prstGeom>
          <a:noFill/>
        </p:spPr>
        <p:txBody>
          <a:bodyPr wrap="square">
            <a:spAutoFit/>
          </a:bodyPr>
          <a:lstStyle/>
          <a:p>
            <a:r>
              <a:rPr lang="en-IN" dirty="0"/>
              <a:t>75% of the companies products are having a selling cost less than Rs.400</a:t>
            </a:r>
          </a:p>
        </p:txBody>
      </p:sp>
      <p:sp>
        <p:nvSpPr>
          <p:cNvPr id="6" name="TextBox 5">
            <a:extLst>
              <a:ext uri="{FF2B5EF4-FFF2-40B4-BE49-F238E27FC236}">
                <a16:creationId xmlns:a16="http://schemas.microsoft.com/office/drawing/2014/main" id="{8848A8C7-DBDD-807D-D527-CE7ACE6DEF00}"/>
              </a:ext>
            </a:extLst>
          </p:cNvPr>
          <p:cNvSpPr txBox="1"/>
          <p:nvPr/>
        </p:nvSpPr>
        <p:spPr>
          <a:xfrm>
            <a:off x="613530" y="5990303"/>
            <a:ext cx="6371302" cy="646331"/>
          </a:xfrm>
          <a:prstGeom prst="rect">
            <a:avLst/>
          </a:prstGeom>
          <a:noFill/>
        </p:spPr>
        <p:txBody>
          <a:bodyPr wrap="square">
            <a:spAutoFit/>
          </a:bodyPr>
          <a:lstStyle/>
          <a:p>
            <a:r>
              <a:rPr lang="en-IN" dirty="0"/>
              <a:t>75% of the companies products are costing</a:t>
            </a:r>
          </a:p>
          <a:p>
            <a:r>
              <a:rPr lang="en-IN" dirty="0"/>
              <a:t>Less than Rs.20,000</a:t>
            </a:r>
          </a:p>
        </p:txBody>
      </p:sp>
    </p:spTree>
    <p:extLst>
      <p:ext uri="{BB962C8B-B14F-4D97-AF65-F5344CB8AC3E}">
        <p14:creationId xmlns:p14="http://schemas.microsoft.com/office/powerpoint/2010/main" val="339255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A678-3043-51B4-B2CF-132EB030738F}"/>
              </a:ext>
            </a:extLst>
          </p:cNvPr>
          <p:cNvSpPr>
            <a:spLocks noGrp="1"/>
          </p:cNvSpPr>
          <p:nvPr>
            <p:ph type="title"/>
          </p:nvPr>
        </p:nvSpPr>
        <p:spPr>
          <a:xfrm>
            <a:off x="223351" y="161993"/>
            <a:ext cx="5340530" cy="526265"/>
          </a:xfrm>
        </p:spPr>
        <p:txBody>
          <a:bodyPr>
            <a:normAutofit/>
          </a:bodyPr>
          <a:lstStyle/>
          <a:p>
            <a:r>
              <a:rPr lang="en-US" sz="2800" b="1" u="sng" dirty="0"/>
              <a:t>Heat map</a:t>
            </a:r>
            <a:endParaRPr lang="en-IN" sz="2800" b="1" u="sng" dirty="0"/>
          </a:p>
        </p:txBody>
      </p:sp>
      <p:sp>
        <p:nvSpPr>
          <p:cNvPr id="3" name="Title 1">
            <a:extLst>
              <a:ext uri="{FF2B5EF4-FFF2-40B4-BE49-F238E27FC236}">
                <a16:creationId xmlns:a16="http://schemas.microsoft.com/office/drawing/2014/main" id="{69F304F0-2954-2EAC-266D-0C9042D0F11F}"/>
              </a:ext>
            </a:extLst>
          </p:cNvPr>
          <p:cNvSpPr txBox="1">
            <a:spLocks/>
          </p:cNvSpPr>
          <p:nvPr/>
        </p:nvSpPr>
        <p:spPr>
          <a:xfrm>
            <a:off x="0" y="1270699"/>
            <a:ext cx="5340530" cy="50048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US" sz="2600" dirty="0"/>
              <a:t>The dataset features are highly corelated to each other.</a:t>
            </a:r>
          </a:p>
          <a:p>
            <a:pPr marL="457200" indent="-457200">
              <a:buFont typeface="Arial" panose="020B0604020202020204" pitchFamily="34" charset="0"/>
              <a:buChar char="•"/>
            </a:pPr>
            <a:r>
              <a:rPr lang="en-US" sz="2600" dirty="0"/>
              <a:t>A change in anyone of the independent variable could have an impact on the other independent variable.</a:t>
            </a:r>
          </a:p>
          <a:p>
            <a:pPr marL="457200" indent="-457200">
              <a:buFont typeface="Arial" panose="020B0604020202020204" pitchFamily="34" charset="0"/>
              <a:buChar char="•"/>
            </a:pPr>
            <a:r>
              <a:rPr lang="en-US" sz="2600" dirty="0"/>
              <a:t>Dimension reduction techniques are required for building an optimized model.</a:t>
            </a:r>
          </a:p>
          <a:p>
            <a:endParaRPr lang="en-IN" sz="2600" dirty="0"/>
          </a:p>
        </p:txBody>
      </p:sp>
      <p:pic>
        <p:nvPicPr>
          <p:cNvPr id="11268" name="Picture 4">
            <a:extLst>
              <a:ext uri="{FF2B5EF4-FFF2-40B4-BE49-F238E27FC236}">
                <a16:creationId xmlns:a16="http://schemas.microsoft.com/office/drawing/2014/main" id="{38EE2790-6EFC-8F42-E0CF-109DFF52D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25" y="0"/>
            <a:ext cx="7064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76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451F4AA7-B4F1-F44F-FB79-F8BDDD8FB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42" y="336755"/>
            <a:ext cx="5507385" cy="535612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E56D4804-526C-E7E3-9F46-02980311D9FC}"/>
              </a:ext>
            </a:extLst>
          </p:cNvPr>
          <p:cNvSpPr>
            <a:spLocks noGrp="1"/>
          </p:cNvSpPr>
          <p:nvPr>
            <p:ph type="title"/>
          </p:nvPr>
        </p:nvSpPr>
        <p:spPr>
          <a:xfrm>
            <a:off x="6346375" y="336755"/>
            <a:ext cx="5340530" cy="526265"/>
          </a:xfrm>
        </p:spPr>
        <p:txBody>
          <a:bodyPr>
            <a:normAutofit/>
          </a:bodyPr>
          <a:lstStyle/>
          <a:p>
            <a:r>
              <a:rPr lang="en-US" sz="2800" b="1" u="sng" dirty="0"/>
              <a:t>Cost of prod vs selling cost</a:t>
            </a:r>
            <a:endParaRPr lang="en-IN" sz="2800" b="1" u="sng" dirty="0"/>
          </a:p>
        </p:txBody>
      </p:sp>
      <p:sp>
        <p:nvSpPr>
          <p:cNvPr id="4" name="Title 1">
            <a:extLst>
              <a:ext uri="{FF2B5EF4-FFF2-40B4-BE49-F238E27FC236}">
                <a16:creationId xmlns:a16="http://schemas.microsoft.com/office/drawing/2014/main" id="{DE975EC6-D7C1-475B-0905-F8051EF666DF}"/>
              </a:ext>
            </a:extLst>
          </p:cNvPr>
          <p:cNvSpPr txBox="1">
            <a:spLocks/>
          </p:cNvSpPr>
          <p:nvPr/>
        </p:nvSpPr>
        <p:spPr>
          <a:xfrm>
            <a:off x="6346375" y="1167581"/>
            <a:ext cx="5340530" cy="52626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No significant relationships are found.</a:t>
            </a:r>
            <a:endParaRPr lang="en-IN" sz="2600" dirty="0"/>
          </a:p>
        </p:txBody>
      </p:sp>
    </p:spTree>
    <p:extLst>
      <p:ext uri="{BB962C8B-B14F-4D97-AF65-F5344CB8AC3E}">
        <p14:creationId xmlns:p14="http://schemas.microsoft.com/office/powerpoint/2010/main" val="395289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3549A1D6-A385-8F37-B60A-D659D42CE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07" y="442698"/>
            <a:ext cx="6210402" cy="597260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55F053E-440B-D2AE-D8B3-963521F8B145}"/>
              </a:ext>
            </a:extLst>
          </p:cNvPr>
          <p:cNvSpPr>
            <a:spLocks noGrp="1"/>
          </p:cNvSpPr>
          <p:nvPr>
            <p:ph type="title"/>
          </p:nvPr>
        </p:nvSpPr>
        <p:spPr>
          <a:xfrm>
            <a:off x="6605663" y="326923"/>
            <a:ext cx="5340530" cy="526265"/>
          </a:xfrm>
        </p:spPr>
        <p:txBody>
          <a:bodyPr>
            <a:normAutofit fontScale="90000"/>
          </a:bodyPr>
          <a:lstStyle/>
          <a:p>
            <a:r>
              <a:rPr lang="en-US" sz="2800" b="1" u="sng" dirty="0" err="1"/>
              <a:t>Capital_Employed</a:t>
            </a:r>
            <a:r>
              <a:rPr lang="en-US" sz="2800" b="1" u="sng" dirty="0"/>
              <a:t> vs </a:t>
            </a:r>
            <a:r>
              <a:rPr lang="en-US" sz="2800" b="1" u="sng" dirty="0" err="1"/>
              <a:t>Networth</a:t>
            </a:r>
            <a:endParaRPr lang="en-IN" sz="2800" b="1" u="sng" dirty="0"/>
          </a:p>
        </p:txBody>
      </p:sp>
      <p:sp>
        <p:nvSpPr>
          <p:cNvPr id="4" name="Title 1">
            <a:extLst>
              <a:ext uri="{FF2B5EF4-FFF2-40B4-BE49-F238E27FC236}">
                <a16:creationId xmlns:a16="http://schemas.microsoft.com/office/drawing/2014/main" id="{5902B100-003E-7785-C3B6-8A76CE08476E}"/>
              </a:ext>
            </a:extLst>
          </p:cNvPr>
          <p:cNvSpPr txBox="1">
            <a:spLocks/>
          </p:cNvSpPr>
          <p:nvPr/>
        </p:nvSpPr>
        <p:spPr>
          <a:xfrm>
            <a:off x="6482759" y="1226576"/>
            <a:ext cx="5709241" cy="477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US" sz="2600" dirty="0"/>
              <a:t>As the Total amount of capital used for the acquisition of profits by a company increases the current Value of company also increases.</a:t>
            </a:r>
            <a:endParaRPr lang="en-IN" sz="2600" dirty="0"/>
          </a:p>
        </p:txBody>
      </p:sp>
    </p:spTree>
    <p:extLst>
      <p:ext uri="{BB962C8B-B14F-4D97-AF65-F5344CB8AC3E}">
        <p14:creationId xmlns:p14="http://schemas.microsoft.com/office/powerpoint/2010/main" val="110348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B859DE26-EAEA-81E5-C483-37451A02A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2" y="326923"/>
            <a:ext cx="5889523" cy="566401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9AE753A-061B-C091-5978-89029944DDDB}"/>
              </a:ext>
            </a:extLst>
          </p:cNvPr>
          <p:cNvSpPr>
            <a:spLocks noGrp="1"/>
          </p:cNvSpPr>
          <p:nvPr>
            <p:ph type="title"/>
          </p:nvPr>
        </p:nvSpPr>
        <p:spPr>
          <a:xfrm>
            <a:off x="6605663" y="326923"/>
            <a:ext cx="5340530" cy="526265"/>
          </a:xfrm>
        </p:spPr>
        <p:txBody>
          <a:bodyPr>
            <a:normAutofit/>
          </a:bodyPr>
          <a:lstStyle/>
          <a:p>
            <a:r>
              <a:rPr lang="en-US" sz="2800" b="1" u="sng" dirty="0" err="1"/>
              <a:t>Total_Debt</a:t>
            </a:r>
            <a:r>
              <a:rPr lang="en-US" sz="2800" b="1" u="sng" dirty="0"/>
              <a:t> vs </a:t>
            </a:r>
            <a:r>
              <a:rPr lang="en-US" sz="2800" b="1" u="sng" dirty="0" err="1"/>
              <a:t>Networth</a:t>
            </a:r>
            <a:endParaRPr lang="en-IN" sz="2800" b="1" u="sng" dirty="0"/>
          </a:p>
        </p:txBody>
      </p:sp>
      <p:sp>
        <p:nvSpPr>
          <p:cNvPr id="4" name="Title 1">
            <a:extLst>
              <a:ext uri="{FF2B5EF4-FFF2-40B4-BE49-F238E27FC236}">
                <a16:creationId xmlns:a16="http://schemas.microsoft.com/office/drawing/2014/main" id="{2B7E4D71-4908-1C76-9188-25D599302152}"/>
              </a:ext>
            </a:extLst>
          </p:cNvPr>
          <p:cNvSpPr txBox="1">
            <a:spLocks/>
          </p:cNvSpPr>
          <p:nvPr/>
        </p:nvSpPr>
        <p:spPr>
          <a:xfrm>
            <a:off x="6204157" y="1219833"/>
            <a:ext cx="5709241" cy="477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US" sz="2600" dirty="0"/>
              <a:t>Most companies with higher net worth are having lower debt and is less than Rs.75,000.</a:t>
            </a:r>
            <a:endParaRPr lang="en-IN" sz="2600" dirty="0"/>
          </a:p>
        </p:txBody>
      </p:sp>
    </p:spTree>
    <p:extLst>
      <p:ext uri="{BB962C8B-B14F-4D97-AF65-F5344CB8AC3E}">
        <p14:creationId xmlns:p14="http://schemas.microsoft.com/office/powerpoint/2010/main" val="237935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C2B8A1-C47E-7778-F7F5-F2F5896068C0}"/>
              </a:ext>
            </a:extLst>
          </p:cNvPr>
          <p:cNvSpPr txBox="1">
            <a:spLocks/>
          </p:cNvSpPr>
          <p:nvPr/>
        </p:nvSpPr>
        <p:spPr>
          <a:xfrm>
            <a:off x="325132" y="0"/>
            <a:ext cx="6822919" cy="6489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u="sng" dirty="0">
                <a:solidFill>
                  <a:schemeClr val="tx1"/>
                </a:solidFill>
              </a:rPr>
              <a:t>Train Test Split</a:t>
            </a:r>
            <a:endParaRPr lang="en-US" sz="3200" b="1" u="sng" dirty="0">
              <a:solidFill>
                <a:schemeClr val="tx1"/>
              </a:solidFill>
            </a:endParaRPr>
          </a:p>
        </p:txBody>
      </p:sp>
      <p:sp>
        <p:nvSpPr>
          <p:cNvPr id="4" name="Title 1">
            <a:extLst>
              <a:ext uri="{FF2B5EF4-FFF2-40B4-BE49-F238E27FC236}">
                <a16:creationId xmlns:a16="http://schemas.microsoft.com/office/drawing/2014/main" id="{76D5498C-2031-0F4F-67CB-7BBB678EAE56}"/>
              </a:ext>
            </a:extLst>
          </p:cNvPr>
          <p:cNvSpPr txBox="1">
            <a:spLocks/>
          </p:cNvSpPr>
          <p:nvPr/>
        </p:nvSpPr>
        <p:spPr>
          <a:xfrm>
            <a:off x="448034" y="1165122"/>
            <a:ext cx="11507991" cy="26301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IN" sz="2600" dirty="0">
                <a:solidFill>
                  <a:schemeClr val="tx1"/>
                </a:solidFill>
              </a:rPr>
              <a:t>The dataset is split into 67% training data and 33% for testing data.</a:t>
            </a:r>
          </a:p>
          <a:p>
            <a:pPr marL="457200" indent="-457200">
              <a:buFont typeface="Arial" panose="020B0604020202020204" pitchFamily="34" charset="0"/>
              <a:buChar char="•"/>
            </a:pPr>
            <a:r>
              <a:rPr lang="en-IN" sz="2600" dirty="0">
                <a:solidFill>
                  <a:schemeClr val="tx1"/>
                </a:solidFill>
              </a:rPr>
              <a:t>Independent variables Training data shape (2402, 65), Testing data shape (1184, 65).</a:t>
            </a:r>
          </a:p>
          <a:p>
            <a:pPr marL="457200" indent="-457200">
              <a:buFont typeface="Arial" panose="020B0604020202020204" pitchFamily="34" charset="0"/>
              <a:buChar char="•"/>
            </a:pPr>
            <a:r>
              <a:rPr lang="en-IN" sz="2600" dirty="0">
                <a:solidFill>
                  <a:schemeClr val="tx1"/>
                </a:solidFill>
              </a:rPr>
              <a:t>Dependent variables Training data shape(2402,) Testing data shape (1184,)</a:t>
            </a:r>
          </a:p>
          <a:p>
            <a:endParaRPr lang="en-US" sz="2600" dirty="0">
              <a:solidFill>
                <a:schemeClr val="tx1"/>
              </a:solidFill>
            </a:endParaRPr>
          </a:p>
        </p:txBody>
      </p:sp>
      <p:sp>
        <p:nvSpPr>
          <p:cNvPr id="7" name="Title 1">
            <a:extLst>
              <a:ext uri="{FF2B5EF4-FFF2-40B4-BE49-F238E27FC236}">
                <a16:creationId xmlns:a16="http://schemas.microsoft.com/office/drawing/2014/main" id="{CAD2E2BD-E694-99E6-0A2E-51D373B137FC}"/>
              </a:ext>
            </a:extLst>
          </p:cNvPr>
          <p:cNvSpPr txBox="1">
            <a:spLocks/>
          </p:cNvSpPr>
          <p:nvPr/>
        </p:nvSpPr>
        <p:spPr>
          <a:xfrm>
            <a:off x="235975" y="3298722"/>
            <a:ext cx="6822919" cy="6489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tx1"/>
                </a:solidFill>
              </a:rPr>
              <a:t>Model</a:t>
            </a:r>
          </a:p>
        </p:txBody>
      </p:sp>
      <p:sp>
        <p:nvSpPr>
          <p:cNvPr id="8" name="Title 1">
            <a:extLst>
              <a:ext uri="{FF2B5EF4-FFF2-40B4-BE49-F238E27FC236}">
                <a16:creationId xmlns:a16="http://schemas.microsoft.com/office/drawing/2014/main" id="{54034972-47D8-E7C6-6E80-E3D208A6F3C4}"/>
              </a:ext>
            </a:extLst>
          </p:cNvPr>
          <p:cNvSpPr txBox="1">
            <a:spLocks/>
          </p:cNvSpPr>
          <p:nvPr/>
        </p:nvSpPr>
        <p:spPr>
          <a:xfrm>
            <a:off x="448034" y="4060722"/>
            <a:ext cx="11507991" cy="26301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rPr>
              <a:t>The Logistic regression model is build after performing PCA to reduce the dimensionality in the dataset.</a:t>
            </a:r>
          </a:p>
          <a:p>
            <a:r>
              <a:rPr lang="en-US" sz="2600" dirty="0" err="1">
                <a:solidFill>
                  <a:schemeClr val="tx1"/>
                </a:solidFill>
              </a:rPr>
              <a:t>optimal_threshold</a:t>
            </a:r>
            <a:r>
              <a:rPr lang="en-US" sz="2600" dirty="0">
                <a:solidFill>
                  <a:schemeClr val="tx1"/>
                </a:solidFill>
              </a:rPr>
              <a:t>=0.15919105078869886</a:t>
            </a:r>
          </a:p>
        </p:txBody>
      </p:sp>
    </p:spTree>
    <p:extLst>
      <p:ext uri="{BB962C8B-B14F-4D97-AF65-F5344CB8AC3E}">
        <p14:creationId xmlns:p14="http://schemas.microsoft.com/office/powerpoint/2010/main" val="235172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BC10-3160-8758-64AC-DA479080E4A1}"/>
              </a:ext>
            </a:extLst>
          </p:cNvPr>
          <p:cNvSpPr>
            <a:spLocks noGrp="1"/>
          </p:cNvSpPr>
          <p:nvPr>
            <p:ph type="title"/>
          </p:nvPr>
        </p:nvSpPr>
        <p:spPr>
          <a:xfrm>
            <a:off x="213517" y="73503"/>
            <a:ext cx="8911687" cy="693413"/>
          </a:xfrm>
        </p:spPr>
        <p:txBody>
          <a:bodyPr/>
          <a:lstStyle/>
          <a:p>
            <a:r>
              <a:rPr lang="en-US" dirty="0"/>
              <a:t>Training data performance</a:t>
            </a:r>
            <a:endParaRPr lang="en-IN" dirty="0"/>
          </a:p>
        </p:txBody>
      </p:sp>
      <p:pic>
        <p:nvPicPr>
          <p:cNvPr id="16386" name="Picture 2">
            <a:extLst>
              <a:ext uri="{FF2B5EF4-FFF2-40B4-BE49-F238E27FC236}">
                <a16:creationId xmlns:a16="http://schemas.microsoft.com/office/drawing/2014/main" id="{7D54AB88-D28A-08EB-411B-9D25D6CBA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75" y="1262061"/>
            <a:ext cx="36290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580A887-2EB6-C1E9-13F0-64B70A7170F3}"/>
              </a:ext>
            </a:extLst>
          </p:cNvPr>
          <p:cNvPicPr>
            <a:picLocks noChangeAspect="1"/>
          </p:cNvPicPr>
          <p:nvPr/>
        </p:nvPicPr>
        <p:blipFill>
          <a:blip r:embed="rId3"/>
          <a:stretch>
            <a:fillRect/>
          </a:stretch>
        </p:blipFill>
        <p:spPr>
          <a:xfrm>
            <a:off x="5630986" y="1453034"/>
            <a:ext cx="6270800" cy="1972267"/>
          </a:xfrm>
          <a:prstGeom prst="rect">
            <a:avLst/>
          </a:prstGeom>
        </p:spPr>
      </p:pic>
      <p:sp>
        <p:nvSpPr>
          <p:cNvPr id="5" name="Title 1">
            <a:extLst>
              <a:ext uri="{FF2B5EF4-FFF2-40B4-BE49-F238E27FC236}">
                <a16:creationId xmlns:a16="http://schemas.microsoft.com/office/drawing/2014/main" id="{948B439E-EF01-F97B-F7EA-78E2A2CA9EBD}"/>
              </a:ext>
            </a:extLst>
          </p:cNvPr>
          <p:cNvSpPr txBox="1">
            <a:spLocks/>
          </p:cNvSpPr>
          <p:nvPr/>
        </p:nvSpPr>
        <p:spPr>
          <a:xfrm>
            <a:off x="213517" y="3757611"/>
            <a:ext cx="8911687" cy="6934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Test data performance</a:t>
            </a:r>
            <a:endParaRPr lang="en-IN" dirty="0"/>
          </a:p>
        </p:txBody>
      </p:sp>
      <p:pic>
        <p:nvPicPr>
          <p:cNvPr id="16388" name="Picture 4">
            <a:extLst>
              <a:ext uri="{FF2B5EF4-FFF2-40B4-BE49-F238E27FC236}">
                <a16:creationId xmlns:a16="http://schemas.microsoft.com/office/drawing/2014/main" id="{8AF0910A-FE70-4C4B-5C5F-5E7B50140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449" y="4348164"/>
            <a:ext cx="35718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647A397-AC69-52D0-4735-C6EE9D2A4DF9}"/>
              </a:ext>
            </a:extLst>
          </p:cNvPr>
          <p:cNvPicPr>
            <a:picLocks noChangeAspect="1"/>
          </p:cNvPicPr>
          <p:nvPr/>
        </p:nvPicPr>
        <p:blipFill>
          <a:blip r:embed="rId5"/>
          <a:stretch>
            <a:fillRect/>
          </a:stretch>
        </p:blipFill>
        <p:spPr>
          <a:xfrm>
            <a:off x="6305526" y="4369660"/>
            <a:ext cx="5596260" cy="1830413"/>
          </a:xfrm>
          <a:prstGeom prst="rect">
            <a:avLst/>
          </a:prstGeom>
        </p:spPr>
      </p:pic>
    </p:spTree>
    <p:extLst>
      <p:ext uri="{BB962C8B-B14F-4D97-AF65-F5344CB8AC3E}">
        <p14:creationId xmlns:p14="http://schemas.microsoft.com/office/powerpoint/2010/main" val="163787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02005-5221-227D-7A2D-13D249697106}"/>
              </a:ext>
            </a:extLst>
          </p:cNvPr>
          <p:cNvSpPr>
            <a:spLocks noGrp="1"/>
          </p:cNvSpPr>
          <p:nvPr>
            <p:ph type="title"/>
          </p:nvPr>
        </p:nvSpPr>
        <p:spPr>
          <a:xfrm>
            <a:off x="3373062" y="624110"/>
            <a:ext cx="8131550" cy="1280890"/>
          </a:xfrm>
        </p:spPr>
        <p:txBody>
          <a:bodyPr>
            <a:normAutofit/>
          </a:bodyPr>
          <a:lstStyle/>
          <a:p>
            <a:pPr marL="0" indent="0">
              <a:buNone/>
            </a:pPr>
            <a:r>
              <a:rPr lang="en-IN" b="1" i="0" u="sng">
                <a:effectLst/>
                <a:latin typeface="lato" panose="020F0502020204030203" pitchFamily="34" charset="0"/>
              </a:rPr>
              <a:t>Contents of the presentation</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056E144-3A2F-F5CB-7A49-773E1DFEE5A6}"/>
              </a:ext>
            </a:extLst>
          </p:cNvPr>
          <p:cNvSpPr>
            <a:spLocks noGrp="1"/>
          </p:cNvSpPr>
          <p:nvPr>
            <p:ph idx="1"/>
          </p:nvPr>
        </p:nvSpPr>
        <p:spPr>
          <a:xfrm>
            <a:off x="3042062" y="1779674"/>
            <a:ext cx="8462550" cy="3777622"/>
          </a:xfrm>
        </p:spPr>
        <p:txBody>
          <a:bodyPr>
            <a:normAutofit lnSpcReduction="10000"/>
          </a:bodyPr>
          <a:lstStyle/>
          <a:p>
            <a:r>
              <a:rPr lang="en-US" dirty="0"/>
              <a:t>Problem Statement</a:t>
            </a:r>
          </a:p>
          <a:p>
            <a:r>
              <a:rPr lang="en-US" dirty="0"/>
              <a:t>Outlier Treatment </a:t>
            </a:r>
          </a:p>
          <a:p>
            <a:r>
              <a:rPr lang="en-US" dirty="0"/>
              <a:t>Missing Value Treatment</a:t>
            </a:r>
          </a:p>
          <a:p>
            <a:r>
              <a:rPr lang="en-US" dirty="0"/>
              <a:t>Transform Target variable into 0 and 1 </a:t>
            </a:r>
          </a:p>
          <a:p>
            <a:r>
              <a:rPr lang="en-US" dirty="0"/>
              <a:t>Univariate &amp; Bivariate analysis with proper interpretation. </a:t>
            </a:r>
          </a:p>
          <a:p>
            <a:r>
              <a:rPr lang="en-US" dirty="0"/>
              <a:t>Train Test Split </a:t>
            </a:r>
          </a:p>
          <a:p>
            <a:r>
              <a:rPr lang="en-US" dirty="0"/>
              <a:t>Building a Logistic Regression Model (using </a:t>
            </a:r>
            <a:r>
              <a:rPr lang="en-US" dirty="0" err="1"/>
              <a:t>statsmodel</a:t>
            </a:r>
            <a:r>
              <a:rPr lang="en-US" dirty="0"/>
              <a:t> library) on most important variables on Train Dataset and choose the optimum cutoff. Also showcased the model building approach </a:t>
            </a:r>
          </a:p>
          <a:p>
            <a:r>
              <a:rPr lang="en-US" dirty="0"/>
              <a:t>Validation of the Model on Test Dataset and the performance matrices. Interpretation from the model</a:t>
            </a:r>
            <a:endParaRPr lang="en-IN" dirty="0"/>
          </a:p>
        </p:txBody>
      </p:sp>
    </p:spTree>
    <p:extLst>
      <p:ext uri="{BB962C8B-B14F-4D97-AF65-F5344CB8AC3E}">
        <p14:creationId xmlns:p14="http://schemas.microsoft.com/office/powerpoint/2010/main" val="302100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87F3-9856-53C6-B68B-9FDB8ED23502}"/>
              </a:ext>
            </a:extLst>
          </p:cNvPr>
          <p:cNvSpPr>
            <a:spLocks noGrp="1"/>
          </p:cNvSpPr>
          <p:nvPr>
            <p:ph type="title"/>
          </p:nvPr>
        </p:nvSpPr>
        <p:spPr>
          <a:xfrm>
            <a:off x="324466" y="1381194"/>
            <a:ext cx="11101488" cy="1280890"/>
          </a:xfrm>
        </p:spPr>
        <p:txBody>
          <a:bodyPr>
            <a:normAutofit fontScale="90000"/>
          </a:bodyPr>
          <a:lstStyle/>
          <a:p>
            <a:pPr marL="571500" indent="-571500">
              <a:buFont typeface="Arial" panose="020B0604020202020204" pitchFamily="34" charset="0"/>
              <a:buChar char="•"/>
            </a:pPr>
            <a:r>
              <a:rPr lang="en-US" dirty="0"/>
              <a:t>model has an accuracy of 92% and 90% in training and test datasets.</a:t>
            </a:r>
            <a:br>
              <a:rPr lang="en-US" dirty="0"/>
            </a:br>
            <a:r>
              <a:rPr lang="en-US" dirty="0"/>
              <a:t>model has an precision of 59% and 59% in training and test datasets.</a:t>
            </a:r>
            <a:br>
              <a:rPr lang="en-US" dirty="0"/>
            </a:br>
            <a:r>
              <a:rPr lang="en-US" dirty="0"/>
              <a:t>model has an recall of 78% and 66% in training and test datasets.</a:t>
            </a:r>
            <a:br>
              <a:rPr lang="en-US" dirty="0"/>
            </a:br>
            <a:br>
              <a:rPr lang="en-US" dirty="0"/>
            </a:br>
            <a:endParaRPr lang="en-IN" dirty="0"/>
          </a:p>
        </p:txBody>
      </p:sp>
      <p:sp>
        <p:nvSpPr>
          <p:cNvPr id="3" name="Title 1">
            <a:extLst>
              <a:ext uri="{FF2B5EF4-FFF2-40B4-BE49-F238E27FC236}">
                <a16:creationId xmlns:a16="http://schemas.microsoft.com/office/drawing/2014/main" id="{BB7B1AB2-0B66-1C67-9137-69A7CE72B36B}"/>
              </a:ext>
            </a:extLst>
          </p:cNvPr>
          <p:cNvSpPr txBox="1">
            <a:spLocks/>
          </p:cNvSpPr>
          <p:nvPr/>
        </p:nvSpPr>
        <p:spPr>
          <a:xfrm>
            <a:off x="476430" y="4561057"/>
            <a:ext cx="11101488" cy="128089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dirty="0"/>
              <a:t>As the model is having good accuracy and recall values we can say the performance is satisfactory in testing data.</a:t>
            </a:r>
            <a:endParaRPr lang="en-IN" dirty="0"/>
          </a:p>
        </p:txBody>
      </p:sp>
    </p:spTree>
    <p:extLst>
      <p:ext uri="{BB962C8B-B14F-4D97-AF65-F5344CB8AC3E}">
        <p14:creationId xmlns:p14="http://schemas.microsoft.com/office/powerpoint/2010/main" val="802362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F340-9C2A-9A35-54E5-056E73454F9C}"/>
              </a:ext>
            </a:extLst>
          </p:cNvPr>
          <p:cNvSpPr>
            <a:spLocks noGrp="1"/>
          </p:cNvSpPr>
          <p:nvPr>
            <p:ph type="title"/>
          </p:nvPr>
        </p:nvSpPr>
        <p:spPr>
          <a:xfrm>
            <a:off x="3428666" y="5314097"/>
            <a:ext cx="8911687" cy="1280890"/>
          </a:xfrm>
        </p:spPr>
        <p:txBody>
          <a:bodyPr/>
          <a:lstStyle/>
          <a:p>
            <a:r>
              <a:rPr lang="en-US" dirty="0"/>
              <a:t>Thank you!</a:t>
            </a:r>
            <a:br>
              <a:rPr lang="en-US" dirty="0"/>
            </a:br>
            <a:endParaRPr lang="en-IN" dirty="0"/>
          </a:p>
        </p:txBody>
      </p:sp>
      <p:sp>
        <p:nvSpPr>
          <p:cNvPr id="3" name="Title 1">
            <a:extLst>
              <a:ext uri="{FF2B5EF4-FFF2-40B4-BE49-F238E27FC236}">
                <a16:creationId xmlns:a16="http://schemas.microsoft.com/office/drawing/2014/main" id="{C79BC60F-3B9F-0203-E8B8-ADD19B9C9A7E}"/>
              </a:ext>
            </a:extLst>
          </p:cNvPr>
          <p:cNvSpPr txBox="1">
            <a:spLocks/>
          </p:cNvSpPr>
          <p:nvPr/>
        </p:nvSpPr>
        <p:spPr>
          <a:xfrm>
            <a:off x="1514168" y="589697"/>
            <a:ext cx="10107561"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Model is built by performing missing value treatment, outlier treatment, PCA treatment.</a:t>
            </a:r>
          </a:p>
        </p:txBody>
      </p:sp>
    </p:spTree>
    <p:extLst>
      <p:ext uri="{BB962C8B-B14F-4D97-AF65-F5344CB8AC3E}">
        <p14:creationId xmlns:p14="http://schemas.microsoft.com/office/powerpoint/2010/main" val="111608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0FBE4-6745-D03E-B2C1-B879EF53054C}"/>
              </a:ext>
            </a:extLst>
          </p:cNvPr>
          <p:cNvSpPr>
            <a:spLocks noGrp="1"/>
          </p:cNvSpPr>
          <p:nvPr>
            <p:ph type="title"/>
          </p:nvPr>
        </p:nvSpPr>
        <p:spPr>
          <a:xfrm>
            <a:off x="746585" y="577288"/>
            <a:ext cx="10471689" cy="3758418"/>
          </a:xfrm>
        </p:spPr>
        <p:txBody>
          <a:bodyPr vert="horz" lIns="91440" tIns="45720" rIns="91440" bIns="45720" rtlCol="0" anchor="ctr">
            <a:noAutofit/>
          </a:bodyPr>
          <a:lstStyle/>
          <a:p>
            <a:pPr>
              <a:lnSpc>
                <a:spcPct val="90000"/>
              </a:lnSpc>
            </a:pPr>
            <a:r>
              <a:rPr lang="en-US" sz="1800" b="1" i="0" u="sng" dirty="0">
                <a:effectLst/>
              </a:rPr>
              <a:t>Problem Statement:</a:t>
            </a:r>
            <a:br>
              <a:rPr lang="en-US" sz="1800" b="0" i="0" dirty="0">
                <a:effectLst/>
              </a:rPr>
            </a:br>
            <a:r>
              <a:rPr lang="en-US" sz="1800" b="0" i="0" dirty="0">
                <a:effectLst/>
              </a:rPr>
              <a:t>Businesses or companies can fall prey to default if they are not able to keep up their debt obligations. Defaults will lead to a lower credit rating for the company which in turn reduces its chances of getting credit in the future and may have to pay higher interests on existing debts as well as any new obligations. From an investor's point of view, he would want to invest in a company if it is capable of handling its financial obligations, can grow quickly, and is able to manage the growth scale.</a:t>
            </a:r>
            <a:br>
              <a:rPr lang="en-US" sz="1800" b="0" i="0" dirty="0">
                <a:effectLst/>
              </a:rPr>
            </a:br>
            <a:br>
              <a:rPr lang="en-US" sz="1800" b="0" i="0" dirty="0">
                <a:effectLst/>
              </a:rPr>
            </a:br>
            <a:r>
              <a:rPr lang="en-US" sz="1800" b="0" i="0" dirty="0">
                <a:effectLst/>
              </a:rPr>
              <a:t>A balance sheet is a financial statement of a company that provides a snapshot of what a company owns, owes, and the amount invested by the shareholders. Thus, it is an important tool that helps evaluate the performance of a business.</a:t>
            </a:r>
            <a:br>
              <a:rPr lang="en-US" sz="1800" b="0" i="0" dirty="0">
                <a:effectLst/>
              </a:rPr>
            </a:br>
            <a:br>
              <a:rPr lang="en-US" sz="1800" b="0" i="0" dirty="0">
                <a:effectLst/>
              </a:rPr>
            </a:br>
            <a:r>
              <a:rPr lang="en-US" sz="1800" b="0" i="0" dirty="0">
                <a:effectLst/>
              </a:rPr>
              <a:t>Data that is available includes information from the financial statement of the companies for the previous year (2015). Also, information about the </a:t>
            </a:r>
            <a:r>
              <a:rPr lang="en-US" sz="1800" b="0" i="0" dirty="0" err="1">
                <a:effectLst/>
              </a:rPr>
              <a:t>Networth</a:t>
            </a:r>
            <a:r>
              <a:rPr lang="en-US" sz="1800" b="0" i="0" dirty="0">
                <a:effectLst/>
              </a:rPr>
              <a:t> of the company in the following year (2016) is provided which can be used to drive the labeled field.</a:t>
            </a:r>
            <a:br>
              <a:rPr lang="en-US" sz="1800" b="0" i="0" dirty="0">
                <a:effectLst/>
              </a:rPr>
            </a:br>
            <a:br>
              <a:rPr lang="en-US" sz="1800" b="0" i="0" dirty="0">
                <a:effectLst/>
              </a:rPr>
            </a:br>
            <a:r>
              <a:rPr lang="en-US" sz="1800" b="0" i="0" dirty="0">
                <a:effectLst/>
              </a:rPr>
              <a:t>Explanation of data fields available in Data Dictionary, 'Credit Default Data Dictionary.xlsx'</a:t>
            </a:r>
            <a:br>
              <a:rPr lang="en-US" sz="1800" b="0" i="0" dirty="0">
                <a:effectLst/>
              </a:rPr>
            </a:br>
            <a:endParaRPr lang="en-US" sz="1800" dirty="0"/>
          </a:p>
        </p:txBody>
      </p:sp>
      <p:sp>
        <p:nvSpPr>
          <p:cNvPr id="41" name="Rectangle 40">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7418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1792-E9BC-BB58-FE4B-152714580DD6}"/>
              </a:ext>
            </a:extLst>
          </p:cNvPr>
          <p:cNvSpPr>
            <a:spLocks noGrp="1"/>
          </p:cNvSpPr>
          <p:nvPr>
            <p:ph type="title"/>
          </p:nvPr>
        </p:nvSpPr>
        <p:spPr/>
        <p:txBody>
          <a:bodyPr>
            <a:normAutofit/>
          </a:bodyPr>
          <a:lstStyle/>
          <a:p>
            <a:br>
              <a:rPr lang="en-US"/>
            </a:br>
            <a:endParaRPr lang="en-IN" dirty="0"/>
          </a:p>
        </p:txBody>
      </p:sp>
      <p:sp>
        <p:nvSpPr>
          <p:cNvPr id="5" name="TextBox 4">
            <a:extLst>
              <a:ext uri="{FF2B5EF4-FFF2-40B4-BE49-F238E27FC236}">
                <a16:creationId xmlns:a16="http://schemas.microsoft.com/office/drawing/2014/main" id="{AD6B0484-4077-D0F1-2064-6BDE3F846622}"/>
              </a:ext>
            </a:extLst>
          </p:cNvPr>
          <p:cNvSpPr txBox="1"/>
          <p:nvPr/>
        </p:nvSpPr>
        <p:spPr>
          <a:xfrm>
            <a:off x="331478" y="147056"/>
            <a:ext cx="6096000" cy="477054"/>
          </a:xfrm>
          <a:prstGeom prst="rect">
            <a:avLst/>
          </a:prstGeom>
          <a:noFill/>
        </p:spPr>
        <p:txBody>
          <a:bodyPr wrap="square">
            <a:spAutoFit/>
          </a:bodyPr>
          <a:lstStyle/>
          <a:p>
            <a:r>
              <a:rPr lang="en-US" sz="2500" b="1" u="sng" dirty="0"/>
              <a:t>Outlier Treatment</a:t>
            </a:r>
            <a:endParaRPr lang="en-IN" sz="2500" b="1" u="sng" dirty="0"/>
          </a:p>
        </p:txBody>
      </p:sp>
      <p:pic>
        <p:nvPicPr>
          <p:cNvPr id="2050" name="Picture 2">
            <a:extLst>
              <a:ext uri="{FF2B5EF4-FFF2-40B4-BE49-F238E27FC236}">
                <a16:creationId xmlns:a16="http://schemas.microsoft.com/office/drawing/2014/main" id="{795977DF-FB51-15C1-D171-DC8F0586B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578" y="0"/>
            <a:ext cx="6591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73B4E5-9881-A2E6-BD3C-FA814894C95B}"/>
              </a:ext>
            </a:extLst>
          </p:cNvPr>
          <p:cNvSpPr txBox="1"/>
          <p:nvPr/>
        </p:nvSpPr>
        <p:spPr>
          <a:xfrm>
            <a:off x="331478" y="1334512"/>
            <a:ext cx="4581833" cy="3046988"/>
          </a:xfrm>
          <a:prstGeom prst="rect">
            <a:avLst/>
          </a:prstGeom>
          <a:noFill/>
        </p:spPr>
        <p:txBody>
          <a:bodyPr wrap="square">
            <a:spAutoFit/>
          </a:bodyPr>
          <a:lstStyle/>
          <a:p>
            <a:pPr marL="342900" indent="-342900">
              <a:buFont typeface="Wingdings" panose="05000000000000000000" pitchFamily="2" charset="2"/>
              <a:buChar char="Ø"/>
            </a:pPr>
            <a:r>
              <a:rPr lang="en-US" sz="2400" dirty="0"/>
              <a:t>There are 65 features in our dataset apart from Company name and Company Code.</a:t>
            </a:r>
          </a:p>
          <a:p>
            <a:pPr marL="342900" indent="-342900">
              <a:buFont typeface="Wingdings" panose="05000000000000000000" pitchFamily="2" charset="2"/>
              <a:buChar char="Ø"/>
            </a:pPr>
            <a:r>
              <a:rPr lang="en-US" sz="2400" dirty="0"/>
              <a:t>All these features are having outliers present in them.</a:t>
            </a:r>
          </a:p>
          <a:p>
            <a:pPr marL="342900" indent="-342900">
              <a:buFont typeface="Wingdings" panose="05000000000000000000" pitchFamily="2" charset="2"/>
              <a:buChar char="Ø"/>
            </a:pPr>
            <a:endParaRPr lang="en-IN" sz="2400" dirty="0"/>
          </a:p>
        </p:txBody>
      </p:sp>
    </p:spTree>
    <p:extLst>
      <p:ext uri="{BB962C8B-B14F-4D97-AF65-F5344CB8AC3E}">
        <p14:creationId xmlns:p14="http://schemas.microsoft.com/office/powerpoint/2010/main" val="264556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DA8-294F-32D0-8DB1-74D43DEF293C}"/>
              </a:ext>
            </a:extLst>
          </p:cNvPr>
          <p:cNvSpPr>
            <a:spLocks noGrp="1"/>
          </p:cNvSpPr>
          <p:nvPr>
            <p:ph type="title"/>
          </p:nvPr>
        </p:nvSpPr>
        <p:spPr>
          <a:xfrm>
            <a:off x="193854" y="1223877"/>
            <a:ext cx="4663281" cy="2010936"/>
          </a:xfrm>
        </p:spPr>
        <p:txBody>
          <a:bodyPr>
            <a:normAutofit fontScale="90000"/>
          </a:bodyPr>
          <a:lstStyle/>
          <a:p>
            <a:pPr marL="342900" indent="-342900">
              <a:buFont typeface="Wingdings" panose="05000000000000000000" pitchFamily="2" charset="2"/>
              <a:buChar char="Ø"/>
            </a:pPr>
            <a:r>
              <a:rPr lang="en-US" sz="2400" dirty="0"/>
              <a:t>The outliers of our dataset are treated with upper limit values for extreme values more than upper limit, lower limit values used for extreme values less than lower limit.</a:t>
            </a:r>
            <a:br>
              <a:rPr lang="en-US" sz="2400" dirty="0"/>
            </a:br>
            <a:br>
              <a:rPr lang="en-US" sz="2400" dirty="0"/>
            </a:br>
            <a:r>
              <a:rPr lang="en-US" sz="2400" dirty="0"/>
              <a:t> </a:t>
            </a:r>
            <a:endParaRPr lang="en-IN" sz="2400" dirty="0"/>
          </a:p>
        </p:txBody>
      </p:sp>
      <p:pic>
        <p:nvPicPr>
          <p:cNvPr id="3076" name="Picture 4">
            <a:extLst>
              <a:ext uri="{FF2B5EF4-FFF2-40B4-BE49-F238E27FC236}">
                <a16:creationId xmlns:a16="http://schemas.microsoft.com/office/drawing/2014/main" id="{167B579F-273A-D571-5F98-9B1DDB2D6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371" y="0"/>
            <a:ext cx="65817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10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0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10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10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0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10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11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11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11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11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11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11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117" name="Group 411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11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411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412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12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12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12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12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12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12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12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12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12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31" name="Rectangle 413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3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35" name="Rectangle 4134">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How to Deal with Missing Values in Cluster Analysis | Displayr.com">
            <a:extLst>
              <a:ext uri="{FF2B5EF4-FFF2-40B4-BE49-F238E27FC236}">
                <a16:creationId xmlns:a16="http://schemas.microsoft.com/office/drawing/2014/main" id="{BEB893A4-FB83-E0C1-FFE5-58E817E151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075"/>
          <a:stretch/>
        </p:blipFill>
        <p:spPr bwMode="auto">
          <a:xfrm>
            <a:off x="1" y="10"/>
            <a:ext cx="757444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37"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2110DCF-D01C-93E3-5D72-B87778CC0E5D}"/>
              </a:ext>
            </a:extLst>
          </p:cNvPr>
          <p:cNvSpPr>
            <a:spLocks noGrp="1"/>
          </p:cNvSpPr>
          <p:nvPr>
            <p:ph type="title"/>
          </p:nvPr>
        </p:nvSpPr>
        <p:spPr>
          <a:xfrm>
            <a:off x="541867" y="787400"/>
            <a:ext cx="7145866" cy="778933"/>
          </a:xfrm>
        </p:spPr>
        <p:txBody>
          <a:bodyPr vert="horz" lIns="91440" tIns="45720" rIns="91440" bIns="45720" rtlCol="0" anchor="ctr">
            <a:normAutofit/>
          </a:bodyPr>
          <a:lstStyle/>
          <a:p>
            <a:pPr>
              <a:lnSpc>
                <a:spcPct val="90000"/>
              </a:lnSpc>
            </a:pPr>
            <a:r>
              <a:rPr lang="en-US" sz="2500" b="1" u="sng" dirty="0">
                <a:solidFill>
                  <a:srgbClr val="FEFFFF"/>
                </a:solidFill>
              </a:rPr>
              <a:t>Missing Value Treatment</a:t>
            </a:r>
            <a:br>
              <a:rPr lang="en-US" sz="2500" u="sng" dirty="0">
                <a:solidFill>
                  <a:srgbClr val="FEFFFF"/>
                </a:solidFill>
              </a:rPr>
            </a:br>
            <a:endParaRPr lang="en-US" sz="2500" u="sng" dirty="0">
              <a:solidFill>
                <a:srgbClr val="FEFFFF"/>
              </a:solidFill>
            </a:endParaRPr>
          </a:p>
        </p:txBody>
      </p:sp>
      <p:sp>
        <p:nvSpPr>
          <p:cNvPr id="4" name="TextBox 3">
            <a:extLst>
              <a:ext uri="{FF2B5EF4-FFF2-40B4-BE49-F238E27FC236}">
                <a16:creationId xmlns:a16="http://schemas.microsoft.com/office/drawing/2014/main" id="{166B7A17-D3F0-E637-4A56-7EE46609BF6A}"/>
              </a:ext>
            </a:extLst>
          </p:cNvPr>
          <p:cNvSpPr txBox="1"/>
          <p:nvPr/>
        </p:nvSpPr>
        <p:spPr>
          <a:xfrm>
            <a:off x="7895187" y="1196859"/>
            <a:ext cx="4202622" cy="5161109"/>
          </a:xfrm>
          <a:prstGeom prst="rect">
            <a:avLst/>
          </a:prstGeom>
        </p:spPr>
        <p:txBody>
          <a:bodyPr vert="horz" lIns="91440" tIns="45720" rIns="91440" bIns="45720" rtlCol="0">
            <a:noAutofit/>
          </a:bodyPr>
          <a:lstStyle/>
          <a:p>
            <a:pPr>
              <a:spcBef>
                <a:spcPts val="1000"/>
              </a:spcBef>
              <a:buClr>
                <a:schemeClr val="accent1"/>
              </a:buClr>
            </a:pPr>
            <a:r>
              <a:rPr lang="en-US" dirty="0">
                <a:solidFill>
                  <a:schemeClr val="tx1">
                    <a:lumMod val="95000"/>
                    <a:lumOff val="5000"/>
                  </a:schemeClr>
                </a:solidFill>
              </a:rPr>
              <a:t>The data set has missing values in </a:t>
            </a:r>
          </a:p>
          <a:p>
            <a:pPr>
              <a:spcBef>
                <a:spcPts val="1000"/>
              </a:spcBef>
              <a:buClr>
                <a:schemeClr val="accent1"/>
              </a:buClr>
              <a:buFont typeface="Wingdings 3" charset="2"/>
              <a:buChar char=""/>
            </a:pPr>
            <a:r>
              <a:rPr lang="en-US" dirty="0" err="1">
                <a:solidFill>
                  <a:schemeClr val="tx1">
                    <a:lumMod val="95000"/>
                    <a:lumOff val="5000"/>
                  </a:schemeClr>
                </a:solidFill>
              </a:rPr>
              <a:t>Book_Value_Adj_Unit_Curr</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a:solidFill>
                  <a:schemeClr val="tx1">
                    <a:lumMod val="95000"/>
                    <a:lumOff val="5000"/>
                  </a:schemeClr>
                </a:solidFill>
              </a:rPr>
              <a:t> </a:t>
            </a:r>
            <a:r>
              <a:rPr lang="en-US" dirty="0" err="1">
                <a:solidFill>
                  <a:schemeClr val="tx1">
                    <a:lumMod val="95000"/>
                    <a:lumOff val="5000"/>
                  </a:schemeClr>
                </a:solidFill>
              </a:rPr>
              <a:t>Current_Ratio_Latest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err="1">
                <a:solidFill>
                  <a:schemeClr val="tx1">
                    <a:lumMod val="95000"/>
                    <a:lumOff val="5000"/>
                  </a:schemeClr>
                </a:solidFill>
              </a:rPr>
              <a:t>Fixed_Assets_Ratio_Latest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err="1">
                <a:solidFill>
                  <a:schemeClr val="tx1">
                    <a:lumMod val="95000"/>
                    <a:lumOff val="5000"/>
                  </a:schemeClr>
                </a:solidFill>
              </a:rPr>
              <a:t>Inventory_Ratio_Latest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err="1">
                <a:solidFill>
                  <a:schemeClr val="tx1">
                    <a:lumMod val="95000"/>
                    <a:lumOff val="5000"/>
                  </a:schemeClr>
                </a:solidFill>
              </a:rPr>
              <a:t>Debtors_Ratio_Latest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err="1">
                <a:solidFill>
                  <a:schemeClr val="tx1">
                    <a:lumMod val="95000"/>
                    <a:lumOff val="5000"/>
                  </a:schemeClr>
                </a:solidFill>
              </a:rPr>
              <a:t>Total_Asset_Turnover_Ratio_Latest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a:solidFill>
                  <a:schemeClr val="tx1">
                    <a:lumMod val="95000"/>
                    <a:lumOff val="5000"/>
                  </a:schemeClr>
                </a:solidFill>
              </a:rPr>
              <a:t> </a:t>
            </a:r>
            <a:r>
              <a:rPr lang="en-US" dirty="0" err="1">
                <a:solidFill>
                  <a:schemeClr val="tx1">
                    <a:lumMod val="95000"/>
                    <a:lumOff val="5000"/>
                  </a:schemeClr>
                </a:solidFill>
              </a:rPr>
              <a:t>Interest_Cover_Ratio_Latest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err="1">
                <a:solidFill>
                  <a:schemeClr val="tx1">
                    <a:lumMod val="95000"/>
                    <a:lumOff val="5000"/>
                  </a:schemeClr>
                </a:solidFill>
              </a:rPr>
              <a:t>PBIDTM_perc_Latest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err="1">
                <a:solidFill>
                  <a:schemeClr val="tx1">
                    <a:lumMod val="95000"/>
                    <a:lumOff val="5000"/>
                  </a:schemeClr>
                </a:solidFill>
              </a:rPr>
              <a:t>PBITM_perc_Latest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a:solidFill>
                  <a:schemeClr val="tx1">
                    <a:lumMod val="95000"/>
                    <a:lumOff val="5000"/>
                  </a:schemeClr>
                </a:solidFill>
              </a:rPr>
              <a:t> </a:t>
            </a:r>
            <a:r>
              <a:rPr lang="en-US" dirty="0" err="1">
                <a:solidFill>
                  <a:schemeClr val="tx1">
                    <a:lumMod val="95000"/>
                    <a:lumOff val="5000"/>
                  </a:schemeClr>
                </a:solidFill>
              </a:rPr>
              <a:t>PBDTM_perc_Latest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a:solidFill>
                  <a:schemeClr val="tx1">
                    <a:lumMod val="95000"/>
                    <a:lumOff val="5000"/>
                  </a:schemeClr>
                </a:solidFill>
              </a:rPr>
              <a:t> </a:t>
            </a:r>
            <a:r>
              <a:rPr lang="en-US" dirty="0" err="1">
                <a:solidFill>
                  <a:schemeClr val="tx1">
                    <a:lumMod val="95000"/>
                    <a:lumOff val="5000"/>
                  </a:schemeClr>
                </a:solidFill>
              </a:rPr>
              <a:t>CPM_perc_Latest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a:solidFill>
                  <a:schemeClr val="tx1">
                    <a:lumMod val="95000"/>
                    <a:lumOff val="5000"/>
                  </a:schemeClr>
                </a:solidFill>
              </a:rPr>
              <a:t> </a:t>
            </a:r>
            <a:r>
              <a:rPr lang="en-US" dirty="0" err="1">
                <a:solidFill>
                  <a:schemeClr val="tx1">
                    <a:lumMod val="95000"/>
                    <a:lumOff val="5000"/>
                  </a:schemeClr>
                </a:solidFill>
              </a:rPr>
              <a:t>APATM_perc_Latest</a:t>
            </a:r>
            <a:endParaRPr lang="en-US" dirty="0">
              <a:solidFill>
                <a:schemeClr val="tx1">
                  <a:lumMod val="95000"/>
                  <a:lumOff val="5000"/>
                </a:schemeClr>
              </a:solidFill>
            </a:endParaRPr>
          </a:p>
          <a:p>
            <a:pPr>
              <a:spcBef>
                <a:spcPts val="1000"/>
              </a:spcBef>
              <a:buClr>
                <a:schemeClr val="accent1"/>
              </a:buClr>
              <a:buFont typeface="Wingdings 3" charset="2"/>
              <a:buChar char=""/>
            </a:pPr>
            <a:r>
              <a:rPr lang="en-US" dirty="0" err="1">
                <a:solidFill>
                  <a:schemeClr val="tx1">
                    <a:lumMod val="95000"/>
                    <a:lumOff val="5000"/>
                  </a:schemeClr>
                </a:solidFill>
              </a:rPr>
              <a:t>Inventory_Velocity_Days</a:t>
            </a:r>
            <a:r>
              <a:rPr lang="en-US" dirty="0">
                <a:solidFill>
                  <a:schemeClr val="tx1">
                    <a:lumMod val="95000"/>
                    <a:lumOff val="5000"/>
                  </a:schemeClr>
                </a:solidFill>
              </a:rPr>
              <a:t>.</a:t>
            </a:r>
          </a:p>
        </p:txBody>
      </p:sp>
    </p:spTree>
    <p:extLst>
      <p:ext uri="{BB962C8B-B14F-4D97-AF65-F5344CB8AC3E}">
        <p14:creationId xmlns:p14="http://schemas.microsoft.com/office/powerpoint/2010/main" val="385128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sasters and Jigsaw Puzzles? – One Donation">
            <a:extLst>
              <a:ext uri="{FF2B5EF4-FFF2-40B4-BE49-F238E27FC236}">
                <a16:creationId xmlns:a16="http://schemas.microsoft.com/office/drawing/2014/main" id="{1A130CB0-985C-A5A3-B997-F92C227CE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44591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8B7F1D-10AE-454E-E0D4-6D75B49F4886}"/>
              </a:ext>
            </a:extLst>
          </p:cNvPr>
          <p:cNvSpPr txBox="1"/>
          <p:nvPr/>
        </p:nvSpPr>
        <p:spPr>
          <a:xfrm>
            <a:off x="8445910" y="3018504"/>
            <a:ext cx="3972232" cy="5001116"/>
          </a:xfrm>
          <a:prstGeom prst="rect">
            <a:avLst/>
          </a:prstGeom>
        </p:spPr>
        <p:txBody>
          <a:bodyPr vert="horz" lIns="91440" tIns="45720" rIns="91440" bIns="45720" rtlCol="0">
            <a:noAutofit/>
          </a:bodyPr>
          <a:lstStyle/>
          <a:p>
            <a:pPr>
              <a:spcBef>
                <a:spcPts val="1000"/>
              </a:spcBef>
              <a:buClr>
                <a:schemeClr val="accent1"/>
              </a:buClr>
            </a:pPr>
            <a:r>
              <a:rPr lang="en-US" dirty="0">
                <a:solidFill>
                  <a:schemeClr val="tx1">
                    <a:lumMod val="95000"/>
                    <a:lumOff val="5000"/>
                  </a:schemeClr>
                </a:solidFill>
              </a:rPr>
              <a:t>The missing values in the features are replaced with the median values of the respective features.</a:t>
            </a:r>
          </a:p>
        </p:txBody>
      </p:sp>
      <p:pic>
        <p:nvPicPr>
          <p:cNvPr id="5" name="Picture 4">
            <a:extLst>
              <a:ext uri="{FF2B5EF4-FFF2-40B4-BE49-F238E27FC236}">
                <a16:creationId xmlns:a16="http://schemas.microsoft.com/office/drawing/2014/main" id="{DA107465-CA72-6AEE-51C6-F087668ED11C}"/>
              </a:ext>
            </a:extLst>
          </p:cNvPr>
          <p:cNvPicPr>
            <a:picLocks noChangeAspect="1"/>
          </p:cNvPicPr>
          <p:nvPr/>
        </p:nvPicPr>
        <p:blipFill rotWithShape="1">
          <a:blip r:embed="rId3"/>
          <a:srcRect l="12710" r="15083"/>
          <a:stretch/>
        </p:blipFill>
        <p:spPr>
          <a:xfrm rot="18981335">
            <a:off x="3144105" y="2368736"/>
            <a:ext cx="2413843" cy="1582338"/>
          </a:xfrm>
          <a:prstGeom prst="rect">
            <a:avLst/>
          </a:prstGeom>
        </p:spPr>
      </p:pic>
    </p:spTree>
    <p:extLst>
      <p:ext uri="{BB962C8B-B14F-4D97-AF65-F5344CB8AC3E}">
        <p14:creationId xmlns:p14="http://schemas.microsoft.com/office/powerpoint/2010/main" val="296950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671907CE-C854-4190-9727-A5BA9ACD6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16C34-E973-E8F1-8333-5CA1668C97FF}"/>
              </a:ext>
            </a:extLst>
          </p:cNvPr>
          <p:cNvSpPr>
            <a:spLocks noGrp="1"/>
          </p:cNvSpPr>
          <p:nvPr>
            <p:ph type="title"/>
          </p:nvPr>
        </p:nvSpPr>
        <p:spPr>
          <a:xfrm>
            <a:off x="502392" y="645106"/>
            <a:ext cx="3797112" cy="1042699"/>
          </a:xfrm>
        </p:spPr>
        <p:txBody>
          <a:bodyPr vert="horz" lIns="91440" tIns="45720" rIns="91440" bIns="45720" rtlCol="0" anchor="t">
            <a:normAutofit/>
          </a:bodyPr>
          <a:lstStyle/>
          <a:p>
            <a:pPr>
              <a:lnSpc>
                <a:spcPct val="90000"/>
              </a:lnSpc>
            </a:pPr>
            <a:r>
              <a:rPr lang="en-US" sz="2800" b="1" i="0" u="sng" dirty="0">
                <a:effectLst/>
              </a:rPr>
              <a:t>Transform Target variable into 0 and 1</a:t>
            </a:r>
            <a:endParaRPr lang="en-US" sz="2800" u="sng" dirty="0"/>
          </a:p>
        </p:txBody>
      </p:sp>
      <p:sp>
        <p:nvSpPr>
          <p:cNvPr id="46" name="Rectangle 45">
            <a:extLst>
              <a:ext uri="{FF2B5EF4-FFF2-40B4-BE49-F238E27FC236}">
                <a16:creationId xmlns:a16="http://schemas.microsoft.com/office/drawing/2014/main" id="{5A0C5A08-447D-4E23-AC6B-794597272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itle 1">
            <a:extLst>
              <a:ext uri="{FF2B5EF4-FFF2-40B4-BE49-F238E27FC236}">
                <a16:creationId xmlns:a16="http://schemas.microsoft.com/office/drawing/2014/main" id="{EBC4D2C8-0487-0A0C-827C-4DFEFEBC363B}"/>
              </a:ext>
            </a:extLst>
          </p:cNvPr>
          <p:cNvSpPr txBox="1">
            <a:spLocks/>
          </p:cNvSpPr>
          <p:nvPr/>
        </p:nvSpPr>
        <p:spPr>
          <a:xfrm>
            <a:off x="201302" y="1936885"/>
            <a:ext cx="4392393" cy="3759253"/>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90000"/>
              </a:lnSpc>
              <a:spcBef>
                <a:spcPts val="1000"/>
              </a:spcBef>
              <a:buClr>
                <a:schemeClr val="accent1"/>
              </a:buClr>
              <a:buFont typeface="Wingdings 3" charset="2"/>
              <a:buChar char=""/>
            </a:pPr>
            <a:r>
              <a:rPr lang="en-US" sz="2000" dirty="0">
                <a:solidFill>
                  <a:schemeClr val="tx1">
                    <a:lumMod val="75000"/>
                    <a:lumOff val="25000"/>
                  </a:schemeClr>
                </a:solidFill>
                <a:latin typeface="+mn-lt"/>
                <a:ea typeface="+mn-ea"/>
                <a:cs typeface="+mn-cs"/>
              </a:rPr>
              <a:t>A new default feature is created by coding the negative and positive values of the  net worth next year feature .</a:t>
            </a:r>
          </a:p>
          <a:p>
            <a:pPr>
              <a:lnSpc>
                <a:spcPct val="90000"/>
              </a:lnSpc>
              <a:spcBef>
                <a:spcPts val="1000"/>
              </a:spcBef>
              <a:buClr>
                <a:schemeClr val="accent1"/>
              </a:buClr>
              <a:buFont typeface="Wingdings 3" charset="2"/>
              <a:buChar char=""/>
            </a:pPr>
            <a:endParaRPr lang="en-US" sz="2000" dirty="0">
              <a:solidFill>
                <a:schemeClr val="tx1">
                  <a:lumMod val="75000"/>
                  <a:lumOff val="25000"/>
                </a:schemeClr>
              </a:solidFill>
              <a:latin typeface="+mn-lt"/>
              <a:ea typeface="+mn-ea"/>
              <a:cs typeface="+mn-cs"/>
            </a:endParaRPr>
          </a:p>
          <a:p>
            <a:pPr marL="342900" indent="-342900">
              <a:lnSpc>
                <a:spcPct val="90000"/>
              </a:lnSpc>
              <a:spcBef>
                <a:spcPts val="1000"/>
              </a:spcBef>
              <a:buClr>
                <a:schemeClr val="accent1"/>
              </a:buClr>
              <a:buFont typeface="Wingdings 3" charset="2"/>
              <a:buChar char=""/>
            </a:pPr>
            <a:r>
              <a:rPr lang="en-US" sz="2000" dirty="0">
                <a:solidFill>
                  <a:schemeClr val="tx1">
                    <a:lumMod val="75000"/>
                    <a:lumOff val="25000"/>
                  </a:schemeClr>
                </a:solidFill>
                <a:latin typeface="+mn-lt"/>
                <a:ea typeface="+mn-ea"/>
                <a:cs typeface="+mn-cs"/>
              </a:rPr>
              <a:t>The default variable is coded as 1 when net worth next year is negative &amp; 0 when net worth next year is positive.</a:t>
            </a:r>
          </a:p>
        </p:txBody>
      </p:sp>
      <p:sp>
        <p:nvSpPr>
          <p:cNvPr id="48" name="Rectangle 47">
            <a:extLst>
              <a:ext uri="{FF2B5EF4-FFF2-40B4-BE49-F238E27FC236}">
                <a16:creationId xmlns:a16="http://schemas.microsoft.com/office/drawing/2014/main" id="{1F08992A-39FB-4DC1-A09F-C56F38904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9543" y="645106"/>
            <a:ext cx="695357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with low confidence">
            <a:extLst>
              <a:ext uri="{FF2B5EF4-FFF2-40B4-BE49-F238E27FC236}">
                <a16:creationId xmlns:a16="http://schemas.microsoft.com/office/drawing/2014/main" id="{F4743D8A-9433-0495-B6F0-DBD7364C1CD9}"/>
              </a:ext>
            </a:extLst>
          </p:cNvPr>
          <p:cNvPicPr>
            <a:picLocks noChangeAspect="1"/>
          </p:cNvPicPr>
          <p:nvPr/>
        </p:nvPicPr>
        <p:blipFill>
          <a:blip r:embed="rId2"/>
          <a:stretch>
            <a:fillRect/>
          </a:stretch>
        </p:blipFill>
        <p:spPr>
          <a:xfrm>
            <a:off x="4724277" y="1091808"/>
            <a:ext cx="3231199" cy="4354343"/>
          </a:xfrm>
          <a:prstGeom prst="rect">
            <a:avLst/>
          </a:prstGeom>
          <a:ln>
            <a:solidFill>
              <a:schemeClr val="tx1"/>
            </a:solidFill>
          </a:ln>
        </p:spPr>
      </p:pic>
      <p:pic>
        <p:nvPicPr>
          <p:cNvPr id="7" name="Picture 6" descr="Table&#10;&#10;Description automatically generated">
            <a:extLst>
              <a:ext uri="{FF2B5EF4-FFF2-40B4-BE49-F238E27FC236}">
                <a16:creationId xmlns:a16="http://schemas.microsoft.com/office/drawing/2014/main" id="{CD72FE0B-D85E-58D3-CFC7-422D2C85EA92}"/>
              </a:ext>
            </a:extLst>
          </p:cNvPr>
          <p:cNvPicPr>
            <a:picLocks noChangeAspect="1"/>
          </p:cNvPicPr>
          <p:nvPr/>
        </p:nvPicPr>
        <p:blipFill>
          <a:blip r:embed="rId3"/>
          <a:stretch>
            <a:fillRect/>
          </a:stretch>
        </p:blipFill>
        <p:spPr>
          <a:xfrm>
            <a:off x="8086058" y="1091809"/>
            <a:ext cx="3372496" cy="4354342"/>
          </a:xfrm>
          <a:prstGeom prst="rect">
            <a:avLst/>
          </a:prstGeom>
          <a:ln>
            <a:solidFill>
              <a:schemeClr val="tx1"/>
            </a:solidFill>
          </a:ln>
        </p:spPr>
      </p:pic>
      <p:sp>
        <p:nvSpPr>
          <p:cNvPr id="50" name="Freeform 11">
            <a:extLst>
              <a:ext uri="{FF2B5EF4-FFF2-40B4-BE49-F238E27FC236}">
                <a16:creationId xmlns:a16="http://schemas.microsoft.com/office/drawing/2014/main" id="{05E23455-2212-4BE9-9C96-AAEFE4467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3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51" name="Group 6150">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152"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153"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154"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155"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156"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157"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158"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159"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160"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61"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62"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63"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165" name="Group 6164">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66"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167"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168"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69"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170"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171"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172"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173"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174"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175"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176"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77"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179" name="Rectangle 6178">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181"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183" name="Rectangle 6182">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AC248-E890-7132-9B30-5AEA59F81F7E}"/>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b="1" u="sng" dirty="0">
                <a:solidFill>
                  <a:schemeClr val="bg1"/>
                </a:solidFill>
              </a:rPr>
              <a:t>Default variable Plot</a:t>
            </a:r>
          </a:p>
        </p:txBody>
      </p:sp>
      <p:sp>
        <p:nvSpPr>
          <p:cNvPr id="6185"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6187" name="Rectangle 6186">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B46A149B-C755-9B33-2CEF-24E77BB31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46" y="639097"/>
            <a:ext cx="4742704" cy="53615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77A0F6-1BE4-5287-92CE-C62AC47E3E88}"/>
              </a:ext>
            </a:extLst>
          </p:cNvPr>
          <p:cNvSpPr txBox="1"/>
          <p:nvPr/>
        </p:nvSpPr>
        <p:spPr>
          <a:xfrm>
            <a:off x="8934849" y="2916827"/>
            <a:ext cx="3355473" cy="1323439"/>
          </a:xfrm>
          <a:prstGeom prst="rect">
            <a:avLst/>
          </a:prstGeom>
          <a:noFill/>
        </p:spPr>
        <p:txBody>
          <a:bodyPr wrap="square">
            <a:spAutoFit/>
          </a:bodyPr>
          <a:lstStyle/>
          <a:p>
            <a:pPr defTabSz="301752">
              <a:spcAft>
                <a:spcPts val="600"/>
              </a:spcAft>
            </a:pPr>
            <a:r>
              <a:rPr lang="en-IN" sz="1500" dirty="0"/>
              <a:t>There is a total of 3586 companies in our dataset and in that </a:t>
            </a:r>
            <a:r>
              <a:rPr lang="en-IN" sz="1500" kern="1200" dirty="0">
                <a:solidFill>
                  <a:schemeClr val="tx1"/>
                </a:solidFill>
                <a:latin typeface="+mn-lt"/>
                <a:ea typeface="+mn-ea"/>
                <a:cs typeface="+mn-cs"/>
              </a:rPr>
              <a:t>3198 are non-defaulters and 388 are defaulters.</a:t>
            </a:r>
          </a:p>
          <a:p>
            <a:pPr defTabSz="301752">
              <a:spcAft>
                <a:spcPts val="600"/>
              </a:spcAft>
            </a:pPr>
            <a:endParaRPr lang="en-IN" sz="1500" dirty="0"/>
          </a:p>
        </p:txBody>
      </p:sp>
      <p:sp>
        <p:nvSpPr>
          <p:cNvPr id="8" name="Title 1">
            <a:extLst>
              <a:ext uri="{FF2B5EF4-FFF2-40B4-BE49-F238E27FC236}">
                <a16:creationId xmlns:a16="http://schemas.microsoft.com/office/drawing/2014/main" id="{7470215D-9C83-AD74-1AD9-0B258FE3599D}"/>
              </a:ext>
            </a:extLst>
          </p:cNvPr>
          <p:cNvSpPr txBox="1">
            <a:spLocks/>
          </p:cNvSpPr>
          <p:nvPr/>
        </p:nvSpPr>
        <p:spPr>
          <a:xfrm>
            <a:off x="256308" y="274105"/>
            <a:ext cx="3706092" cy="115270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bg1"/>
                </a:solidFill>
              </a:rPr>
              <a:t>Univariate&amp; Bivariate analysis </a:t>
            </a:r>
          </a:p>
        </p:txBody>
      </p:sp>
    </p:spTree>
    <p:extLst>
      <p:ext uri="{BB962C8B-B14F-4D97-AF65-F5344CB8AC3E}">
        <p14:creationId xmlns:p14="http://schemas.microsoft.com/office/powerpoint/2010/main" val="9895386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252</TotalTime>
  <Words>1011</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Lato</vt:lpstr>
      <vt:lpstr>Wingdings</vt:lpstr>
      <vt:lpstr>Wingdings 3</vt:lpstr>
      <vt:lpstr>Wisp</vt:lpstr>
      <vt:lpstr>FRA Project(Milestone-1)</vt:lpstr>
      <vt:lpstr>Contents of the presentation</vt:lpstr>
      <vt:lpstr>Problem Statement: Businesses or companies can fall prey to default if they are not able to keep up their debt obligations. Defaults will lead to a lower credit rating for the company which in turn reduces its chances of getting credit in the future and may have to pay higher interests on existing debts as well as any new obligations. From an investor's point of view, he would want to invest in a company if it is capable of handling its financial obligations, can grow quickly, and is able to manage the growth scale.  A balance sheet is a financial statement of a company that provides a snapshot of what a company owns, owes, and the amount invested by the shareholders. Thus, it is an important tool that helps evaluate the performance of a business.  Data that is available includes information from the financial statement of the companies for the previous year (2015). Also, information about the Networth of the company in the following year (2016) is provided which can be used to drive the labeled field.  Explanation of data fields available in Data Dictionary, 'Credit Default Data Dictionary.xlsx' </vt:lpstr>
      <vt:lpstr> </vt:lpstr>
      <vt:lpstr>The outliers of our dataset are treated with upper limit values for extreme values more than upper limit, lower limit values used for extreme values less than lower limit.   </vt:lpstr>
      <vt:lpstr>Missing Value Treatment </vt:lpstr>
      <vt:lpstr>PowerPoint Presentation</vt:lpstr>
      <vt:lpstr>Transform Target variable into 0 and 1</vt:lpstr>
      <vt:lpstr>Default variable Plot</vt:lpstr>
      <vt:lpstr>Data summary</vt:lpstr>
      <vt:lpstr>From the plot 11% of the companies are expected to have more liabilities and are having a possibility to default.  More number of companies lies between 50% to 75% of the net worth in 2016.  </vt:lpstr>
      <vt:lpstr>PowerPoint Presentation</vt:lpstr>
      <vt:lpstr>PowerPoint Presentation</vt:lpstr>
      <vt:lpstr>Heat map</vt:lpstr>
      <vt:lpstr>Cost of prod vs selling cost</vt:lpstr>
      <vt:lpstr>Capital_Employed vs Networth</vt:lpstr>
      <vt:lpstr>Total_Debt vs Networth</vt:lpstr>
      <vt:lpstr>PowerPoint Presentation</vt:lpstr>
      <vt:lpstr>Training data performance</vt:lpstr>
      <vt:lpstr>model has an accuracy of 92% and 90% in training and test datasets. model has an precision of 59% and 59% in training and test datasets. model has an recall of 78% and 66% in training and test datasets.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 Project(Milestone-1)</dc:title>
  <dc:creator>Balasubramaniyam, R.</dc:creator>
  <cp:lastModifiedBy>Balasubramaniyam, R.</cp:lastModifiedBy>
  <cp:revision>40</cp:revision>
  <dcterms:created xsi:type="dcterms:W3CDTF">2023-03-12T14:14:28Z</dcterms:created>
  <dcterms:modified xsi:type="dcterms:W3CDTF">2023-03-12T18:26:47Z</dcterms:modified>
</cp:coreProperties>
</file>