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92" r:id="rId21"/>
    <p:sldId id="280" r:id="rId22"/>
    <p:sldId id="281" r:id="rId23"/>
    <p:sldId id="282" r:id="rId24"/>
    <p:sldId id="284" r:id="rId25"/>
    <p:sldId id="286" r:id="rId26"/>
    <p:sldId id="287" r:id="rId27"/>
    <p:sldId id="288" r:id="rId28"/>
    <p:sldId id="289" r:id="rId29"/>
    <p:sldId id="290" r:id="rId30"/>
    <p:sldId id="291" r:id="rId31"/>
    <p:sldId id="29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128CA-FBF4-4731-B6FA-E9BA533EE5B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05EA14-5718-4D1A-93EE-FD85218B6204}">
      <dgm:prSet/>
      <dgm:spPr/>
      <dgm:t>
        <a:bodyPr/>
        <a:lstStyle/>
        <a:p>
          <a:pPr>
            <a:defRPr cap="all"/>
          </a:pPr>
          <a:r>
            <a:rPr lang="en-US"/>
            <a:t>Best customers</a:t>
          </a:r>
        </a:p>
      </dgm:t>
    </dgm:pt>
    <dgm:pt modelId="{56D56902-4AAA-4397-AEA0-841BA180C0C8}" type="parTrans" cxnId="{B4B9D9CA-0A38-4F2C-93F9-48F4B7B5C3CC}">
      <dgm:prSet/>
      <dgm:spPr/>
      <dgm:t>
        <a:bodyPr/>
        <a:lstStyle/>
        <a:p>
          <a:endParaRPr lang="en-US"/>
        </a:p>
      </dgm:t>
    </dgm:pt>
    <dgm:pt modelId="{BE682045-6465-4AAF-98A4-09CF78C7EB24}" type="sibTrans" cxnId="{B4B9D9CA-0A38-4F2C-93F9-48F4B7B5C3CC}">
      <dgm:prSet/>
      <dgm:spPr/>
      <dgm:t>
        <a:bodyPr/>
        <a:lstStyle/>
        <a:p>
          <a:endParaRPr lang="en-US"/>
        </a:p>
      </dgm:t>
    </dgm:pt>
    <dgm:pt modelId="{D566352D-0030-418A-808E-1567612FC79A}">
      <dgm:prSet/>
      <dgm:spPr/>
      <dgm:t>
        <a:bodyPr/>
        <a:lstStyle/>
        <a:p>
          <a:pPr>
            <a:defRPr cap="all"/>
          </a:pPr>
          <a:r>
            <a:rPr lang="en-US"/>
            <a:t>Customers at risk (Churn possibility)</a:t>
          </a:r>
        </a:p>
      </dgm:t>
    </dgm:pt>
    <dgm:pt modelId="{C87973CC-553B-4472-871A-7C6599570C19}" type="parTrans" cxnId="{77CBA4DF-DFC1-4864-B314-6E78C6DC0385}">
      <dgm:prSet/>
      <dgm:spPr/>
      <dgm:t>
        <a:bodyPr/>
        <a:lstStyle/>
        <a:p>
          <a:endParaRPr lang="en-US"/>
        </a:p>
      </dgm:t>
    </dgm:pt>
    <dgm:pt modelId="{047B8E3B-80CE-45F5-B8ED-15C46DB0582F}" type="sibTrans" cxnId="{77CBA4DF-DFC1-4864-B314-6E78C6DC0385}">
      <dgm:prSet/>
      <dgm:spPr/>
      <dgm:t>
        <a:bodyPr/>
        <a:lstStyle/>
        <a:p>
          <a:endParaRPr lang="en-US"/>
        </a:p>
      </dgm:t>
    </dgm:pt>
    <dgm:pt modelId="{7B2C9FC2-E41C-4C91-8EB5-9E945469D39D}">
      <dgm:prSet/>
      <dgm:spPr/>
      <dgm:t>
        <a:bodyPr/>
        <a:lstStyle/>
        <a:p>
          <a:pPr>
            <a:defRPr cap="all"/>
          </a:pPr>
          <a:r>
            <a:rPr lang="en-US" dirty="0"/>
            <a:t>Lost customers</a:t>
          </a:r>
        </a:p>
      </dgm:t>
    </dgm:pt>
    <dgm:pt modelId="{A4C286F9-F0E3-4BF7-94BC-84A2CD295BF7}" type="parTrans" cxnId="{F750741B-33FF-44AF-95AB-EAD26141353D}">
      <dgm:prSet/>
      <dgm:spPr/>
      <dgm:t>
        <a:bodyPr/>
        <a:lstStyle/>
        <a:p>
          <a:endParaRPr lang="en-US"/>
        </a:p>
      </dgm:t>
    </dgm:pt>
    <dgm:pt modelId="{309CD916-C97B-487C-AD51-D6BFE552A3E5}" type="sibTrans" cxnId="{F750741B-33FF-44AF-95AB-EAD26141353D}">
      <dgm:prSet/>
      <dgm:spPr/>
      <dgm:t>
        <a:bodyPr/>
        <a:lstStyle/>
        <a:p>
          <a:endParaRPr lang="en-US"/>
        </a:p>
      </dgm:t>
    </dgm:pt>
    <dgm:pt modelId="{1693A5F3-B186-41A4-B44A-43D200014AFD}">
      <dgm:prSet/>
      <dgm:spPr/>
      <dgm:t>
        <a:bodyPr/>
        <a:lstStyle/>
        <a:p>
          <a:pPr>
            <a:defRPr cap="all"/>
          </a:pPr>
          <a:r>
            <a:rPr lang="en-US"/>
            <a:t>Loyal customers</a:t>
          </a:r>
        </a:p>
      </dgm:t>
    </dgm:pt>
    <dgm:pt modelId="{841E776A-88D3-47FA-91CF-FFBCC2E1337E}" type="parTrans" cxnId="{B8AD3C1D-265F-4D7C-A0D2-18F71424DADB}">
      <dgm:prSet/>
      <dgm:spPr/>
      <dgm:t>
        <a:bodyPr/>
        <a:lstStyle/>
        <a:p>
          <a:endParaRPr lang="en-US"/>
        </a:p>
      </dgm:t>
    </dgm:pt>
    <dgm:pt modelId="{292A0365-990F-47A6-A2FE-28F6BBF16E24}" type="sibTrans" cxnId="{B8AD3C1D-265F-4D7C-A0D2-18F71424DADB}">
      <dgm:prSet/>
      <dgm:spPr/>
      <dgm:t>
        <a:bodyPr/>
        <a:lstStyle/>
        <a:p>
          <a:endParaRPr lang="en-US"/>
        </a:p>
      </dgm:t>
    </dgm:pt>
    <dgm:pt modelId="{75DA6C2A-5823-4292-A51A-8A25FECE8BD0}" type="pres">
      <dgm:prSet presAssocID="{F83128CA-FBF4-4731-B6FA-E9BA533EE5BE}" presName="root" presStyleCnt="0">
        <dgm:presLayoutVars>
          <dgm:dir/>
          <dgm:resizeHandles val="exact"/>
        </dgm:presLayoutVars>
      </dgm:prSet>
      <dgm:spPr/>
    </dgm:pt>
    <dgm:pt modelId="{4EECCCDF-D0E2-4120-AB85-0D26F45AE055}" type="pres">
      <dgm:prSet presAssocID="{7005EA14-5718-4D1A-93EE-FD85218B6204}" presName="compNode" presStyleCnt="0"/>
      <dgm:spPr/>
    </dgm:pt>
    <dgm:pt modelId="{090F0123-DB0F-4504-86E9-DBA2703B94C8}" type="pres">
      <dgm:prSet presAssocID="{7005EA14-5718-4D1A-93EE-FD85218B6204}" presName="iconBgRect" presStyleLbl="bgShp" presStyleIdx="0" presStyleCnt="4"/>
      <dgm:spPr/>
    </dgm:pt>
    <dgm:pt modelId="{B938BA0C-EF53-494A-B989-FE1FF47C3CD2}" type="pres">
      <dgm:prSet presAssocID="{7005EA14-5718-4D1A-93EE-FD85218B62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B3422A1F-D406-421A-A35D-1D6327D68809}" type="pres">
      <dgm:prSet presAssocID="{7005EA14-5718-4D1A-93EE-FD85218B6204}" presName="spaceRect" presStyleCnt="0"/>
      <dgm:spPr/>
    </dgm:pt>
    <dgm:pt modelId="{40E03496-9C81-48AC-80FF-5DF21AA2D4C1}" type="pres">
      <dgm:prSet presAssocID="{7005EA14-5718-4D1A-93EE-FD85218B6204}" presName="textRect" presStyleLbl="revTx" presStyleIdx="0" presStyleCnt="4">
        <dgm:presLayoutVars>
          <dgm:chMax val="1"/>
          <dgm:chPref val="1"/>
        </dgm:presLayoutVars>
      </dgm:prSet>
      <dgm:spPr/>
    </dgm:pt>
    <dgm:pt modelId="{CD3D0909-9585-448C-A737-E71899EA5E9E}" type="pres">
      <dgm:prSet presAssocID="{BE682045-6465-4AAF-98A4-09CF78C7EB24}" presName="sibTrans" presStyleCnt="0"/>
      <dgm:spPr/>
    </dgm:pt>
    <dgm:pt modelId="{B84DCCD2-E40F-40B3-8E63-94F87ED87958}" type="pres">
      <dgm:prSet presAssocID="{D566352D-0030-418A-808E-1567612FC79A}" presName="compNode" presStyleCnt="0"/>
      <dgm:spPr/>
    </dgm:pt>
    <dgm:pt modelId="{166DDFDC-BEF2-4FA2-93DC-CE167576D63E}" type="pres">
      <dgm:prSet presAssocID="{D566352D-0030-418A-808E-1567612FC79A}" presName="iconBgRect" presStyleLbl="bgShp" presStyleIdx="1" presStyleCnt="4"/>
      <dgm:spPr/>
    </dgm:pt>
    <dgm:pt modelId="{A14B9F41-0E1D-4123-8B56-6E81A7897FB4}" type="pres">
      <dgm:prSet presAssocID="{D566352D-0030-418A-808E-1567612FC7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4D69799F-376F-4116-A29C-E718808E484C}" type="pres">
      <dgm:prSet presAssocID="{D566352D-0030-418A-808E-1567612FC79A}" presName="spaceRect" presStyleCnt="0"/>
      <dgm:spPr/>
    </dgm:pt>
    <dgm:pt modelId="{91C33278-AF33-4F3B-8C4F-E1511D8D1089}" type="pres">
      <dgm:prSet presAssocID="{D566352D-0030-418A-808E-1567612FC79A}" presName="textRect" presStyleLbl="revTx" presStyleIdx="1" presStyleCnt="4">
        <dgm:presLayoutVars>
          <dgm:chMax val="1"/>
          <dgm:chPref val="1"/>
        </dgm:presLayoutVars>
      </dgm:prSet>
      <dgm:spPr/>
    </dgm:pt>
    <dgm:pt modelId="{8E1B4657-12CE-47AF-92E5-775A12B15914}" type="pres">
      <dgm:prSet presAssocID="{047B8E3B-80CE-45F5-B8ED-15C46DB0582F}" presName="sibTrans" presStyleCnt="0"/>
      <dgm:spPr/>
    </dgm:pt>
    <dgm:pt modelId="{2F79B380-01B1-4426-889D-CB0FAED5A8D6}" type="pres">
      <dgm:prSet presAssocID="{7B2C9FC2-E41C-4C91-8EB5-9E945469D39D}" presName="compNode" presStyleCnt="0"/>
      <dgm:spPr/>
    </dgm:pt>
    <dgm:pt modelId="{209548F2-A68E-4E45-BF22-D703AF6033B8}" type="pres">
      <dgm:prSet presAssocID="{7B2C9FC2-E41C-4C91-8EB5-9E945469D39D}" presName="iconBgRect" presStyleLbl="bgShp" presStyleIdx="2" presStyleCnt="4"/>
      <dgm:spPr/>
    </dgm:pt>
    <dgm:pt modelId="{53F65819-140C-48CA-9333-FF1CF3232EE0}" type="pres">
      <dgm:prSet presAssocID="{7B2C9FC2-E41C-4C91-8EB5-9E945469D3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B339B2B0-6E5C-4950-920D-16F2823F22E9}" type="pres">
      <dgm:prSet presAssocID="{7B2C9FC2-E41C-4C91-8EB5-9E945469D39D}" presName="spaceRect" presStyleCnt="0"/>
      <dgm:spPr/>
    </dgm:pt>
    <dgm:pt modelId="{07ED10FB-D129-4B01-994E-14620D120969}" type="pres">
      <dgm:prSet presAssocID="{7B2C9FC2-E41C-4C91-8EB5-9E945469D39D}" presName="textRect" presStyleLbl="revTx" presStyleIdx="2" presStyleCnt="4">
        <dgm:presLayoutVars>
          <dgm:chMax val="1"/>
          <dgm:chPref val="1"/>
        </dgm:presLayoutVars>
      </dgm:prSet>
      <dgm:spPr/>
    </dgm:pt>
    <dgm:pt modelId="{C4EA6A6F-3E21-4907-B116-68F796F42F9B}" type="pres">
      <dgm:prSet presAssocID="{309CD916-C97B-487C-AD51-D6BFE552A3E5}" presName="sibTrans" presStyleCnt="0"/>
      <dgm:spPr/>
    </dgm:pt>
    <dgm:pt modelId="{27A71C30-11FB-4ADA-9012-9F29040B8DBB}" type="pres">
      <dgm:prSet presAssocID="{1693A5F3-B186-41A4-B44A-43D200014AFD}" presName="compNode" presStyleCnt="0"/>
      <dgm:spPr/>
    </dgm:pt>
    <dgm:pt modelId="{D6E71AC1-618B-49EF-94F6-438342116316}" type="pres">
      <dgm:prSet presAssocID="{1693A5F3-B186-41A4-B44A-43D200014AFD}" presName="iconBgRect" presStyleLbl="bgShp" presStyleIdx="3" presStyleCnt="4"/>
      <dgm:spPr/>
    </dgm:pt>
    <dgm:pt modelId="{9EF35D9B-B73F-49B0-BF50-0E51B256B0FF}" type="pres">
      <dgm:prSet presAssocID="{1693A5F3-B186-41A4-B44A-43D200014A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B5CA74FA-3791-454C-8618-F69DBBE9A007}" type="pres">
      <dgm:prSet presAssocID="{1693A5F3-B186-41A4-B44A-43D200014AFD}" presName="spaceRect" presStyleCnt="0"/>
      <dgm:spPr/>
    </dgm:pt>
    <dgm:pt modelId="{95D294C2-32BE-4266-AEF3-2B8DB7CC0926}" type="pres">
      <dgm:prSet presAssocID="{1693A5F3-B186-41A4-B44A-43D200014AFD}" presName="textRect" presStyleLbl="revTx" presStyleIdx="3" presStyleCnt="4">
        <dgm:presLayoutVars>
          <dgm:chMax val="1"/>
          <dgm:chPref val="1"/>
        </dgm:presLayoutVars>
      </dgm:prSet>
      <dgm:spPr/>
    </dgm:pt>
  </dgm:ptLst>
  <dgm:cxnLst>
    <dgm:cxn modelId="{F750741B-33FF-44AF-95AB-EAD26141353D}" srcId="{F83128CA-FBF4-4731-B6FA-E9BA533EE5BE}" destId="{7B2C9FC2-E41C-4C91-8EB5-9E945469D39D}" srcOrd="2" destOrd="0" parTransId="{A4C286F9-F0E3-4BF7-94BC-84A2CD295BF7}" sibTransId="{309CD916-C97B-487C-AD51-D6BFE552A3E5}"/>
    <dgm:cxn modelId="{B8AD3C1D-265F-4D7C-A0D2-18F71424DADB}" srcId="{F83128CA-FBF4-4731-B6FA-E9BA533EE5BE}" destId="{1693A5F3-B186-41A4-B44A-43D200014AFD}" srcOrd="3" destOrd="0" parTransId="{841E776A-88D3-47FA-91CF-FFBCC2E1337E}" sibTransId="{292A0365-990F-47A6-A2FE-28F6BBF16E24}"/>
    <dgm:cxn modelId="{7E239333-F14D-47F6-B5B4-F3F34B012FB5}" type="presOf" srcId="{D566352D-0030-418A-808E-1567612FC79A}" destId="{91C33278-AF33-4F3B-8C4F-E1511D8D1089}" srcOrd="0" destOrd="0" presId="urn:microsoft.com/office/officeart/2018/5/layout/IconCircleLabelList"/>
    <dgm:cxn modelId="{549A7E3D-D8C4-4999-8BF7-E5335C394457}" type="presOf" srcId="{7B2C9FC2-E41C-4C91-8EB5-9E945469D39D}" destId="{07ED10FB-D129-4B01-994E-14620D120969}" srcOrd="0" destOrd="0" presId="urn:microsoft.com/office/officeart/2018/5/layout/IconCircleLabelList"/>
    <dgm:cxn modelId="{0E4A8662-C9A6-411F-B450-B39983CF0747}" type="presOf" srcId="{1693A5F3-B186-41A4-B44A-43D200014AFD}" destId="{95D294C2-32BE-4266-AEF3-2B8DB7CC0926}" srcOrd="0" destOrd="0" presId="urn:microsoft.com/office/officeart/2018/5/layout/IconCircleLabelList"/>
    <dgm:cxn modelId="{B4B9D9CA-0A38-4F2C-93F9-48F4B7B5C3CC}" srcId="{F83128CA-FBF4-4731-B6FA-E9BA533EE5BE}" destId="{7005EA14-5718-4D1A-93EE-FD85218B6204}" srcOrd="0" destOrd="0" parTransId="{56D56902-4AAA-4397-AEA0-841BA180C0C8}" sibTransId="{BE682045-6465-4AAF-98A4-09CF78C7EB24}"/>
    <dgm:cxn modelId="{77CBA4DF-DFC1-4864-B314-6E78C6DC0385}" srcId="{F83128CA-FBF4-4731-B6FA-E9BA533EE5BE}" destId="{D566352D-0030-418A-808E-1567612FC79A}" srcOrd="1" destOrd="0" parTransId="{C87973CC-553B-4472-871A-7C6599570C19}" sibTransId="{047B8E3B-80CE-45F5-B8ED-15C46DB0582F}"/>
    <dgm:cxn modelId="{30672EE2-F9F5-49F8-AB33-86DCED9C197D}" type="presOf" srcId="{7005EA14-5718-4D1A-93EE-FD85218B6204}" destId="{40E03496-9C81-48AC-80FF-5DF21AA2D4C1}" srcOrd="0" destOrd="0" presId="urn:microsoft.com/office/officeart/2018/5/layout/IconCircleLabelList"/>
    <dgm:cxn modelId="{4497DCEB-4772-48E3-8054-EC43691B5B4C}" type="presOf" srcId="{F83128CA-FBF4-4731-B6FA-E9BA533EE5BE}" destId="{75DA6C2A-5823-4292-A51A-8A25FECE8BD0}" srcOrd="0" destOrd="0" presId="urn:microsoft.com/office/officeart/2018/5/layout/IconCircleLabelList"/>
    <dgm:cxn modelId="{CB68B8FB-CEAF-4881-9997-95CE034597F8}" type="presParOf" srcId="{75DA6C2A-5823-4292-A51A-8A25FECE8BD0}" destId="{4EECCCDF-D0E2-4120-AB85-0D26F45AE055}" srcOrd="0" destOrd="0" presId="urn:microsoft.com/office/officeart/2018/5/layout/IconCircleLabelList"/>
    <dgm:cxn modelId="{3950F685-43C9-4A0E-A964-FFA375E44F25}" type="presParOf" srcId="{4EECCCDF-D0E2-4120-AB85-0D26F45AE055}" destId="{090F0123-DB0F-4504-86E9-DBA2703B94C8}" srcOrd="0" destOrd="0" presId="urn:microsoft.com/office/officeart/2018/5/layout/IconCircleLabelList"/>
    <dgm:cxn modelId="{21FB8FFB-7D8E-4166-8484-70FBB0020DAA}" type="presParOf" srcId="{4EECCCDF-D0E2-4120-AB85-0D26F45AE055}" destId="{B938BA0C-EF53-494A-B989-FE1FF47C3CD2}" srcOrd="1" destOrd="0" presId="urn:microsoft.com/office/officeart/2018/5/layout/IconCircleLabelList"/>
    <dgm:cxn modelId="{8288FCF9-E353-4D5A-89A6-BD3FEB6A451D}" type="presParOf" srcId="{4EECCCDF-D0E2-4120-AB85-0D26F45AE055}" destId="{B3422A1F-D406-421A-A35D-1D6327D68809}" srcOrd="2" destOrd="0" presId="urn:microsoft.com/office/officeart/2018/5/layout/IconCircleLabelList"/>
    <dgm:cxn modelId="{2D37F0EF-7730-43CD-872B-EA6ED5AC0D06}" type="presParOf" srcId="{4EECCCDF-D0E2-4120-AB85-0D26F45AE055}" destId="{40E03496-9C81-48AC-80FF-5DF21AA2D4C1}" srcOrd="3" destOrd="0" presId="urn:microsoft.com/office/officeart/2018/5/layout/IconCircleLabelList"/>
    <dgm:cxn modelId="{281590D3-6A02-437F-B341-24C727B32333}" type="presParOf" srcId="{75DA6C2A-5823-4292-A51A-8A25FECE8BD0}" destId="{CD3D0909-9585-448C-A737-E71899EA5E9E}" srcOrd="1" destOrd="0" presId="urn:microsoft.com/office/officeart/2018/5/layout/IconCircleLabelList"/>
    <dgm:cxn modelId="{F10C1A91-A36D-4076-93E2-581BF753DC51}" type="presParOf" srcId="{75DA6C2A-5823-4292-A51A-8A25FECE8BD0}" destId="{B84DCCD2-E40F-40B3-8E63-94F87ED87958}" srcOrd="2" destOrd="0" presId="urn:microsoft.com/office/officeart/2018/5/layout/IconCircleLabelList"/>
    <dgm:cxn modelId="{330EB0B5-963A-4848-9460-B2FCE72B5AA9}" type="presParOf" srcId="{B84DCCD2-E40F-40B3-8E63-94F87ED87958}" destId="{166DDFDC-BEF2-4FA2-93DC-CE167576D63E}" srcOrd="0" destOrd="0" presId="urn:microsoft.com/office/officeart/2018/5/layout/IconCircleLabelList"/>
    <dgm:cxn modelId="{6B86468A-6524-4DFC-8479-A80B0B71A013}" type="presParOf" srcId="{B84DCCD2-E40F-40B3-8E63-94F87ED87958}" destId="{A14B9F41-0E1D-4123-8B56-6E81A7897FB4}" srcOrd="1" destOrd="0" presId="urn:microsoft.com/office/officeart/2018/5/layout/IconCircleLabelList"/>
    <dgm:cxn modelId="{7AD997C8-3E3B-40CF-B141-381BAB6FD492}" type="presParOf" srcId="{B84DCCD2-E40F-40B3-8E63-94F87ED87958}" destId="{4D69799F-376F-4116-A29C-E718808E484C}" srcOrd="2" destOrd="0" presId="urn:microsoft.com/office/officeart/2018/5/layout/IconCircleLabelList"/>
    <dgm:cxn modelId="{6853829C-3ABD-40B3-ACB1-1143B60666B9}" type="presParOf" srcId="{B84DCCD2-E40F-40B3-8E63-94F87ED87958}" destId="{91C33278-AF33-4F3B-8C4F-E1511D8D1089}" srcOrd="3" destOrd="0" presId="urn:microsoft.com/office/officeart/2018/5/layout/IconCircleLabelList"/>
    <dgm:cxn modelId="{E5F744DB-3D4B-4295-9051-476D15DDE312}" type="presParOf" srcId="{75DA6C2A-5823-4292-A51A-8A25FECE8BD0}" destId="{8E1B4657-12CE-47AF-92E5-775A12B15914}" srcOrd="3" destOrd="0" presId="urn:microsoft.com/office/officeart/2018/5/layout/IconCircleLabelList"/>
    <dgm:cxn modelId="{A8DCCD76-4CAA-46CA-B7E7-8E3664A76A34}" type="presParOf" srcId="{75DA6C2A-5823-4292-A51A-8A25FECE8BD0}" destId="{2F79B380-01B1-4426-889D-CB0FAED5A8D6}" srcOrd="4" destOrd="0" presId="urn:microsoft.com/office/officeart/2018/5/layout/IconCircleLabelList"/>
    <dgm:cxn modelId="{3D8EEC93-6496-48C2-BEF0-B5395A6698DE}" type="presParOf" srcId="{2F79B380-01B1-4426-889D-CB0FAED5A8D6}" destId="{209548F2-A68E-4E45-BF22-D703AF6033B8}" srcOrd="0" destOrd="0" presId="urn:microsoft.com/office/officeart/2018/5/layout/IconCircleLabelList"/>
    <dgm:cxn modelId="{B460F7CD-5D33-4EB5-9553-E0362C679C13}" type="presParOf" srcId="{2F79B380-01B1-4426-889D-CB0FAED5A8D6}" destId="{53F65819-140C-48CA-9333-FF1CF3232EE0}" srcOrd="1" destOrd="0" presId="urn:microsoft.com/office/officeart/2018/5/layout/IconCircleLabelList"/>
    <dgm:cxn modelId="{272EA9E9-A7A0-4548-95C3-73454EB6C071}" type="presParOf" srcId="{2F79B380-01B1-4426-889D-CB0FAED5A8D6}" destId="{B339B2B0-6E5C-4950-920D-16F2823F22E9}" srcOrd="2" destOrd="0" presId="urn:microsoft.com/office/officeart/2018/5/layout/IconCircleLabelList"/>
    <dgm:cxn modelId="{8F944460-3E02-4F3A-9D35-8291F70A7831}" type="presParOf" srcId="{2F79B380-01B1-4426-889D-CB0FAED5A8D6}" destId="{07ED10FB-D129-4B01-994E-14620D120969}" srcOrd="3" destOrd="0" presId="urn:microsoft.com/office/officeart/2018/5/layout/IconCircleLabelList"/>
    <dgm:cxn modelId="{236A4E1F-C477-4E76-BBD8-C1BAFCBA854C}" type="presParOf" srcId="{75DA6C2A-5823-4292-A51A-8A25FECE8BD0}" destId="{C4EA6A6F-3E21-4907-B116-68F796F42F9B}" srcOrd="5" destOrd="0" presId="urn:microsoft.com/office/officeart/2018/5/layout/IconCircleLabelList"/>
    <dgm:cxn modelId="{DEAD85C3-FE67-4928-AB3A-04A34C879401}" type="presParOf" srcId="{75DA6C2A-5823-4292-A51A-8A25FECE8BD0}" destId="{27A71C30-11FB-4ADA-9012-9F29040B8DBB}" srcOrd="6" destOrd="0" presId="urn:microsoft.com/office/officeart/2018/5/layout/IconCircleLabelList"/>
    <dgm:cxn modelId="{44A7FDC8-DB9E-4E39-9C40-C00BDC1AFB57}" type="presParOf" srcId="{27A71C30-11FB-4ADA-9012-9F29040B8DBB}" destId="{D6E71AC1-618B-49EF-94F6-438342116316}" srcOrd="0" destOrd="0" presId="urn:microsoft.com/office/officeart/2018/5/layout/IconCircleLabelList"/>
    <dgm:cxn modelId="{3AF7F4F9-CCC5-4593-AF35-21C319B43382}" type="presParOf" srcId="{27A71C30-11FB-4ADA-9012-9F29040B8DBB}" destId="{9EF35D9B-B73F-49B0-BF50-0E51B256B0FF}" srcOrd="1" destOrd="0" presId="urn:microsoft.com/office/officeart/2018/5/layout/IconCircleLabelList"/>
    <dgm:cxn modelId="{8E705733-977C-4C84-BAC8-17F086F30425}" type="presParOf" srcId="{27A71C30-11FB-4ADA-9012-9F29040B8DBB}" destId="{B5CA74FA-3791-454C-8618-F69DBBE9A007}" srcOrd="2" destOrd="0" presId="urn:microsoft.com/office/officeart/2018/5/layout/IconCircleLabelList"/>
    <dgm:cxn modelId="{82E9F563-9395-450E-A421-D289577BD9DD}" type="presParOf" srcId="{27A71C30-11FB-4ADA-9012-9F29040B8DBB}" destId="{95D294C2-32BE-4266-AEF3-2B8DB7CC092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F0123-DB0F-4504-86E9-DBA2703B94C8}">
      <dsp:nvSpPr>
        <dsp:cNvPr id="0" name=""/>
        <dsp:cNvSpPr/>
      </dsp:nvSpPr>
      <dsp:spPr>
        <a:xfrm>
          <a:off x="576451" y="684058"/>
          <a:ext cx="1246770" cy="12467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8BA0C-EF53-494A-B989-FE1FF47C3CD2}">
      <dsp:nvSpPr>
        <dsp:cNvPr id="0" name=""/>
        <dsp:cNvSpPr/>
      </dsp:nvSpPr>
      <dsp:spPr>
        <a:xfrm>
          <a:off x="842156" y="949764"/>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03496-9C81-48AC-80FF-5DF21AA2D4C1}">
      <dsp:nvSpPr>
        <dsp:cNvPr id="0" name=""/>
        <dsp:cNvSpPr/>
      </dsp:nvSpPr>
      <dsp:spPr>
        <a:xfrm>
          <a:off x="177893"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Best customers</a:t>
          </a:r>
        </a:p>
      </dsp:txBody>
      <dsp:txXfrm>
        <a:off x="177893" y="2319168"/>
        <a:ext cx="2043886" cy="720000"/>
      </dsp:txXfrm>
    </dsp:sp>
    <dsp:sp modelId="{166DDFDC-BEF2-4FA2-93DC-CE167576D63E}">
      <dsp:nvSpPr>
        <dsp:cNvPr id="0" name=""/>
        <dsp:cNvSpPr/>
      </dsp:nvSpPr>
      <dsp:spPr>
        <a:xfrm>
          <a:off x="2978018" y="684058"/>
          <a:ext cx="1246770" cy="12467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B9F41-0E1D-4123-8B56-6E81A7897FB4}">
      <dsp:nvSpPr>
        <dsp:cNvPr id="0" name=""/>
        <dsp:cNvSpPr/>
      </dsp:nvSpPr>
      <dsp:spPr>
        <a:xfrm>
          <a:off x="3243723" y="949764"/>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C33278-AF33-4F3B-8C4F-E1511D8D1089}">
      <dsp:nvSpPr>
        <dsp:cNvPr id="0" name=""/>
        <dsp:cNvSpPr/>
      </dsp:nvSpPr>
      <dsp:spPr>
        <a:xfrm>
          <a:off x="2579460"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Customers at risk (Churn possibility)</a:t>
          </a:r>
        </a:p>
      </dsp:txBody>
      <dsp:txXfrm>
        <a:off x="2579460" y="2319168"/>
        <a:ext cx="2043886" cy="720000"/>
      </dsp:txXfrm>
    </dsp:sp>
    <dsp:sp modelId="{209548F2-A68E-4E45-BF22-D703AF6033B8}">
      <dsp:nvSpPr>
        <dsp:cNvPr id="0" name=""/>
        <dsp:cNvSpPr/>
      </dsp:nvSpPr>
      <dsp:spPr>
        <a:xfrm>
          <a:off x="5379585" y="684058"/>
          <a:ext cx="1246770" cy="12467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65819-140C-48CA-9333-FF1CF3232EE0}">
      <dsp:nvSpPr>
        <dsp:cNvPr id="0" name=""/>
        <dsp:cNvSpPr/>
      </dsp:nvSpPr>
      <dsp:spPr>
        <a:xfrm>
          <a:off x="5645290" y="949764"/>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ED10FB-D129-4B01-994E-14620D120969}">
      <dsp:nvSpPr>
        <dsp:cNvPr id="0" name=""/>
        <dsp:cNvSpPr/>
      </dsp:nvSpPr>
      <dsp:spPr>
        <a:xfrm>
          <a:off x="4981027"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Lost customers</a:t>
          </a:r>
        </a:p>
      </dsp:txBody>
      <dsp:txXfrm>
        <a:off x="4981027" y="2319168"/>
        <a:ext cx="2043886" cy="720000"/>
      </dsp:txXfrm>
    </dsp:sp>
    <dsp:sp modelId="{D6E71AC1-618B-49EF-94F6-438342116316}">
      <dsp:nvSpPr>
        <dsp:cNvPr id="0" name=""/>
        <dsp:cNvSpPr/>
      </dsp:nvSpPr>
      <dsp:spPr>
        <a:xfrm>
          <a:off x="7781152" y="684058"/>
          <a:ext cx="1246770" cy="12467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35D9B-B73F-49B0-BF50-0E51B256B0FF}">
      <dsp:nvSpPr>
        <dsp:cNvPr id="0" name=""/>
        <dsp:cNvSpPr/>
      </dsp:nvSpPr>
      <dsp:spPr>
        <a:xfrm>
          <a:off x="8046857" y="949764"/>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D294C2-32BE-4266-AEF3-2B8DB7CC0926}">
      <dsp:nvSpPr>
        <dsp:cNvPr id="0" name=""/>
        <dsp:cNvSpPr/>
      </dsp:nvSpPr>
      <dsp:spPr>
        <a:xfrm>
          <a:off x="7382594" y="2319168"/>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Loyal customers</a:t>
          </a:r>
        </a:p>
      </dsp:txBody>
      <dsp:txXfrm>
        <a:off x="7382594" y="2319168"/>
        <a:ext cx="2043886"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9D6DC-E1CB-4874-BF52-C3407230D20E}" type="datetime1">
              <a:rPr lang="en-US" smtClean="0"/>
              <a:t>2/19/2023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3BAE12-D270-459D-897B-6833652BB16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16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24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53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13E51-B7F7-4C24-B8E3-5471755DC0E0}" type="datetime1">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37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1A59F-D956-4598-A3C1-AE72A5387751}" type="datetime1">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35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490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D77D9-239F-488B-9358-023C46BC7084}" type="datetime1">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35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0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5856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B429B-EE2A-486A-BDB9-0C848B4FAFDD}" type="datetime1">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11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A5FE4A-CB8D-40AB-BFFC-AAF37EA071CB}" type="datetime1">
              <a:rPr lang="en-US" smtClean="0"/>
              <a:t>2/19/2023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51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17C94-3B1E-4991-BED3-41F8B0158A00}" type="datetime1">
              <a:rPr lang="en-US" smtClean="0"/>
              <a:t>2/19/2023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3BAE12-D270-459D-897B-6833652BB167}"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3282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Excel_Worksheet5.xlsx"/><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package" Target="../embeddings/Microsoft_Excel_Worksheet6.xlsx"/><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Excel_Worksheet7.xlsx"/><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91AE2C5C-E19D-500E-7955-DB103E7CA67E}"/>
              </a:ext>
            </a:extLst>
          </p:cNvPr>
          <p:cNvSpPr>
            <a:spLocks noGrp="1"/>
          </p:cNvSpPr>
          <p:nvPr/>
        </p:nvSpPr>
        <p:spPr>
          <a:xfrm>
            <a:off x="7231370" y="1595063"/>
            <a:ext cx="4285658" cy="2396681"/>
          </a:xfrm>
          <a:prstGeom prst="rect">
            <a:avLst/>
          </a:prstGeom>
        </p:spPr>
        <p:txBody>
          <a:bodyPr vert="horz" lIns="91440" tIns="45720" rIns="91440" bIns="45720" rtlCol="0" anchor="b">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defTabSz="914400">
              <a:lnSpc>
                <a:spcPct val="90000"/>
              </a:lnSpc>
              <a:spcBef>
                <a:spcPct val="0"/>
              </a:spcBef>
            </a:pPr>
            <a:r>
              <a:rPr lang="en-US" sz="3200" b="1" dirty="0">
                <a:effectLst>
                  <a:outerShdw blurRad="50800" dist="63500" dir="2700000" algn="tl" rotWithShape="0">
                    <a:srgbClr val="000000">
                      <a:alpha val="48000"/>
                    </a:srgbClr>
                  </a:outerShdw>
                </a:effectLst>
                <a:latin typeface="+mj-lt"/>
                <a:ea typeface="+mj-ea"/>
                <a:cs typeface="+mj-cs"/>
              </a:rPr>
              <a:t>MRA Project ML 1</a:t>
            </a:r>
          </a:p>
          <a:p>
            <a:pPr algn="l" defTabSz="914400">
              <a:lnSpc>
                <a:spcPct val="90000"/>
              </a:lnSpc>
              <a:spcBef>
                <a:spcPct val="0"/>
              </a:spcBef>
            </a:pPr>
            <a:r>
              <a:rPr lang="en-US" sz="2400" b="1" dirty="0">
                <a:effectLst>
                  <a:outerShdw blurRad="50800" dist="63500" dir="2700000" algn="tl" rotWithShape="0">
                    <a:srgbClr val="000000">
                      <a:alpha val="48000"/>
                    </a:srgbClr>
                  </a:outerShdw>
                </a:effectLst>
                <a:latin typeface="+mj-lt"/>
                <a:ea typeface="+mj-ea"/>
                <a:cs typeface="+mj-cs"/>
              </a:rPr>
              <a:t>R.BALASUBRAMANIYAM</a:t>
            </a:r>
          </a:p>
        </p:txBody>
      </p:sp>
      <p:pic>
        <p:nvPicPr>
          <p:cNvPr id="23" name="Picture 3" descr="A colorful light bulb with business icons">
            <a:extLst>
              <a:ext uri="{FF2B5EF4-FFF2-40B4-BE49-F238E27FC236}">
                <a16:creationId xmlns:a16="http://schemas.microsoft.com/office/drawing/2014/main" id="{92F3F504-B805-A1EF-A25E-C8A9F2756F57}"/>
              </a:ext>
            </a:extLst>
          </p:cNvPr>
          <p:cNvPicPr>
            <a:picLocks noChangeAspect="1"/>
          </p:cNvPicPr>
          <p:nvPr/>
        </p:nvPicPr>
        <p:blipFill rotWithShape="1">
          <a:blip r:embed="rId3"/>
          <a:srcRect r="6521" b="-3"/>
          <a:stretch/>
        </p:blipFill>
        <p:spPr>
          <a:xfrm>
            <a:off x="1118988" y="1136606"/>
            <a:ext cx="6112382" cy="4577297"/>
          </a:xfrm>
          <a:prstGeom prst="rect">
            <a:avLst/>
          </a:prstGeom>
        </p:spPr>
      </p:pic>
      <p:sp>
        <p:nvSpPr>
          <p:cNvPr id="5" name="Title 1">
            <a:extLst>
              <a:ext uri="{FF2B5EF4-FFF2-40B4-BE49-F238E27FC236}">
                <a16:creationId xmlns:a16="http://schemas.microsoft.com/office/drawing/2014/main" id="{6115FB6D-5E36-399D-47F5-AD190D1F4569}"/>
              </a:ext>
            </a:extLst>
          </p:cNvPr>
          <p:cNvSpPr>
            <a:spLocks noGrp="1"/>
          </p:cNvSpPr>
          <p:nvPr/>
        </p:nvSpPr>
        <p:spPr>
          <a:xfrm>
            <a:off x="4727597" y="1716771"/>
            <a:ext cx="7197726" cy="2421464"/>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Tree>
    <p:extLst>
      <p:ext uri="{BB962C8B-B14F-4D97-AF65-F5344CB8AC3E}">
        <p14:creationId xmlns:p14="http://schemas.microsoft.com/office/powerpoint/2010/main" val="339099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C4A63E8-37DA-09C2-E7FC-00EE1EF04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24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6F5457-B62E-F5E5-6B50-9E46D4C6A75A}"/>
              </a:ext>
            </a:extLst>
          </p:cNvPr>
          <p:cNvSpPr txBox="1"/>
          <p:nvPr/>
        </p:nvSpPr>
        <p:spPr>
          <a:xfrm>
            <a:off x="8524875" y="422787"/>
            <a:ext cx="3324949" cy="400110"/>
          </a:xfrm>
          <a:prstGeom prst="rect">
            <a:avLst/>
          </a:prstGeom>
          <a:noFill/>
        </p:spPr>
        <p:txBody>
          <a:bodyPr wrap="none" rtlCol="0">
            <a:spAutoFit/>
          </a:bodyPr>
          <a:lstStyle/>
          <a:p>
            <a:r>
              <a:rPr lang="en-US" sz="2000" u="sng" dirty="0">
                <a:latin typeface="lato" panose="020F0502020204030203" pitchFamily="34" charset="0"/>
                <a:ea typeface="lato" panose="020F0502020204030203" pitchFamily="34" charset="0"/>
                <a:cs typeface="lato" panose="020F0502020204030203" pitchFamily="34" charset="0"/>
              </a:rPr>
              <a:t>OUTLIER IDENTIFICATION</a:t>
            </a:r>
            <a:endParaRPr lang="en-IN" sz="2000" u="sng"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4C2E9D53-9F90-B82F-96C6-6A0B5C8E7503}"/>
              </a:ext>
            </a:extLst>
          </p:cNvPr>
          <p:cNvSpPr txBox="1"/>
          <p:nvPr/>
        </p:nvSpPr>
        <p:spPr>
          <a:xfrm>
            <a:off x="8524875" y="1061018"/>
            <a:ext cx="366712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aho"/>
              </a:rPr>
              <a:t>Outliers are present in the Quantity ordered, Price each, Sales amount, MSRP.</a:t>
            </a:r>
          </a:p>
          <a:p>
            <a:pPr marL="285750" indent="-285750">
              <a:buFont typeface="Arial" panose="020B0604020202020204" pitchFamily="34" charset="0"/>
              <a:buChar char="•"/>
            </a:pPr>
            <a:r>
              <a:rPr lang="en-US" sz="2400" dirty="0">
                <a:latin typeface="laho"/>
              </a:rPr>
              <a:t>In order to capture the true customer behavior in our analysis, we are proceeding without treating these outliers. </a:t>
            </a:r>
            <a:endParaRPr lang="en-IN" sz="2400" dirty="0">
              <a:latin typeface="laho"/>
            </a:endParaRPr>
          </a:p>
        </p:txBody>
      </p:sp>
    </p:spTree>
    <p:extLst>
      <p:ext uri="{BB962C8B-B14F-4D97-AF65-F5344CB8AC3E}">
        <p14:creationId xmlns:p14="http://schemas.microsoft.com/office/powerpoint/2010/main" val="255888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B560FB7-CFB2-E95A-C183-03C3BCD48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4006"/>
            <a:ext cx="7881322" cy="52099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31249C-09ED-D1F2-2552-3F4D8613ED18}"/>
              </a:ext>
            </a:extLst>
          </p:cNvPr>
          <p:cNvSpPr txBox="1"/>
          <p:nvPr/>
        </p:nvSpPr>
        <p:spPr>
          <a:xfrm>
            <a:off x="304799" y="177225"/>
            <a:ext cx="5555227" cy="584775"/>
          </a:xfrm>
          <a:prstGeom prst="rect">
            <a:avLst/>
          </a:prstGeom>
          <a:noFill/>
        </p:spPr>
        <p:txBody>
          <a:bodyPr wrap="square" rtlCol="0">
            <a:spAutoFit/>
          </a:bodyPr>
          <a:lstStyle/>
          <a:p>
            <a:r>
              <a:rPr lang="en-US" sz="3200" dirty="0">
                <a:latin typeface="lato" panose="020F0502020204030203" pitchFamily="34" charset="0"/>
                <a:ea typeface="lato" panose="020F0502020204030203" pitchFamily="34" charset="0"/>
                <a:cs typeface="lato" panose="020F0502020204030203" pitchFamily="34" charset="0"/>
              </a:rPr>
              <a:t>BIVARIATE ANALYSIS:</a:t>
            </a:r>
            <a:endParaRPr lang="en-IN" sz="3200"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A00FBEBF-0497-4A07-2647-04B175A9E26B}"/>
              </a:ext>
            </a:extLst>
          </p:cNvPr>
          <p:cNvSpPr txBox="1"/>
          <p:nvPr/>
        </p:nvSpPr>
        <p:spPr>
          <a:xfrm>
            <a:off x="7881322" y="1905505"/>
            <a:ext cx="431067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As the unit value increases the sale amount also increases.</a:t>
            </a:r>
          </a:p>
          <a:p>
            <a:pPr marL="285750"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From the plot it is observed that more products sold are having unit price less than 150 and constitutes to majority of sales.</a:t>
            </a:r>
            <a:endParaRPr lang="en-IN" sz="2400" dirty="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39EA39C8-14B2-5FC3-B58D-AAF8E42CC544}"/>
              </a:ext>
            </a:extLst>
          </p:cNvPr>
          <p:cNvSpPr txBox="1"/>
          <p:nvPr/>
        </p:nvSpPr>
        <p:spPr>
          <a:xfrm>
            <a:off x="8524875" y="1133923"/>
            <a:ext cx="3667125" cy="461665"/>
          </a:xfrm>
          <a:prstGeom prst="rect">
            <a:avLst/>
          </a:prstGeom>
          <a:noFill/>
        </p:spPr>
        <p:txBody>
          <a:bodyPr wrap="square" rtlCol="0">
            <a:spAutoFit/>
          </a:bodyPr>
          <a:lstStyle/>
          <a:p>
            <a:r>
              <a:rPr lang="en-US" sz="2400" u="sng" dirty="0">
                <a:latin typeface="laho"/>
              </a:rPr>
              <a:t>SALES VS UNIT PRICE</a:t>
            </a:r>
            <a:endParaRPr lang="en-IN" sz="2400" u="sng" dirty="0">
              <a:latin typeface="laho"/>
            </a:endParaRPr>
          </a:p>
        </p:txBody>
      </p:sp>
    </p:spTree>
    <p:extLst>
      <p:ext uri="{BB962C8B-B14F-4D97-AF65-F5344CB8AC3E}">
        <p14:creationId xmlns:p14="http://schemas.microsoft.com/office/powerpoint/2010/main" val="164921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a:extLst>
              <a:ext uri="{FF2B5EF4-FFF2-40B4-BE49-F238E27FC236}">
                <a16:creationId xmlns:a16="http://schemas.microsoft.com/office/drawing/2014/main" id="{1E7E7E45-E66D-CD7E-4831-7218DABE2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7746"/>
            <a:ext cx="8610600" cy="5610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05269-793D-00EF-0716-E714F7F1B99B}"/>
              </a:ext>
            </a:extLst>
          </p:cNvPr>
          <p:cNvSpPr txBox="1"/>
          <p:nvPr/>
        </p:nvSpPr>
        <p:spPr>
          <a:xfrm>
            <a:off x="8534400" y="1460512"/>
            <a:ext cx="36576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Plot indicates the sales amount of certain products are higher when the quantity ordered is higher</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Products ordered in 50 quantity has good spread in the sales amount comparatively. </a:t>
            </a:r>
            <a:endParaRPr lang="en-IN" sz="2400"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B9453B54-C37F-0240-EE80-4409DFC31D32}"/>
              </a:ext>
            </a:extLst>
          </p:cNvPr>
          <p:cNvSpPr txBox="1"/>
          <p:nvPr/>
        </p:nvSpPr>
        <p:spPr>
          <a:xfrm>
            <a:off x="8770681" y="835948"/>
            <a:ext cx="3667125" cy="461665"/>
          </a:xfrm>
          <a:prstGeom prst="rect">
            <a:avLst/>
          </a:prstGeom>
          <a:noFill/>
        </p:spPr>
        <p:txBody>
          <a:bodyPr wrap="square" rtlCol="0">
            <a:spAutoFit/>
          </a:bodyPr>
          <a:lstStyle/>
          <a:p>
            <a:r>
              <a:rPr lang="en-US" sz="2400" u="sng" dirty="0">
                <a:latin typeface="laho"/>
              </a:rPr>
              <a:t>SALES VS QTY ORDERED</a:t>
            </a:r>
            <a:endParaRPr lang="en-IN" sz="2400" u="sng" dirty="0">
              <a:latin typeface="laho"/>
            </a:endParaRPr>
          </a:p>
        </p:txBody>
      </p:sp>
    </p:spTree>
    <p:extLst>
      <p:ext uri="{BB962C8B-B14F-4D97-AF65-F5344CB8AC3E}">
        <p14:creationId xmlns:p14="http://schemas.microsoft.com/office/powerpoint/2010/main" val="118070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F767DF33-5E4E-9F50-AEA0-3FF7A02FD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069"/>
            <a:ext cx="8486775" cy="5610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C134AE-DB23-77ED-CE56-3823AFEFE5F4}"/>
              </a:ext>
            </a:extLst>
          </p:cNvPr>
          <p:cNvSpPr txBox="1"/>
          <p:nvPr/>
        </p:nvSpPr>
        <p:spPr>
          <a:xfrm>
            <a:off x="8565433" y="2459504"/>
            <a:ext cx="34889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products with MSRP less than 150 are having good sales numbers and good sales values.</a:t>
            </a:r>
            <a:endParaRPr lang="en-IN" sz="2400"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737F45FB-857D-DB12-E98C-E541203474D4}"/>
              </a:ext>
            </a:extLst>
          </p:cNvPr>
          <p:cNvSpPr txBox="1"/>
          <p:nvPr/>
        </p:nvSpPr>
        <p:spPr>
          <a:xfrm>
            <a:off x="9045985" y="1428890"/>
            <a:ext cx="3667125" cy="461665"/>
          </a:xfrm>
          <a:prstGeom prst="rect">
            <a:avLst/>
          </a:prstGeom>
          <a:noFill/>
        </p:spPr>
        <p:txBody>
          <a:bodyPr wrap="square" rtlCol="0">
            <a:spAutoFit/>
          </a:bodyPr>
          <a:lstStyle/>
          <a:p>
            <a:r>
              <a:rPr lang="en-US" sz="2400" u="sng" dirty="0">
                <a:latin typeface="laho"/>
              </a:rPr>
              <a:t>SALES VS MSRP</a:t>
            </a:r>
            <a:endParaRPr lang="en-IN" sz="2400" u="sng" dirty="0">
              <a:latin typeface="laho"/>
            </a:endParaRPr>
          </a:p>
        </p:txBody>
      </p:sp>
    </p:spTree>
    <p:extLst>
      <p:ext uri="{BB962C8B-B14F-4D97-AF65-F5344CB8AC3E}">
        <p14:creationId xmlns:p14="http://schemas.microsoft.com/office/powerpoint/2010/main" val="210101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2641E00-232C-C230-5748-3A2916B38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658"/>
            <a:ext cx="6356179" cy="60468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01AE47-1240-390A-C506-CD86B16D571B}"/>
              </a:ext>
            </a:extLst>
          </p:cNvPr>
          <p:cNvSpPr txBox="1"/>
          <p:nvPr/>
        </p:nvSpPr>
        <p:spPr>
          <a:xfrm>
            <a:off x="6469627" y="2132581"/>
            <a:ext cx="560438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Most of the products with sales value from 500 to 12000 are shipped.</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There is a considerable quantity of high value products at disputed, on hold status.</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disputed and on hold products need to be resolved ASAP to get good sales value.</a:t>
            </a:r>
          </a:p>
        </p:txBody>
      </p:sp>
      <p:sp>
        <p:nvSpPr>
          <p:cNvPr id="3" name="TextBox 2">
            <a:extLst>
              <a:ext uri="{FF2B5EF4-FFF2-40B4-BE49-F238E27FC236}">
                <a16:creationId xmlns:a16="http://schemas.microsoft.com/office/drawing/2014/main" id="{75E737C6-13C6-B8DF-73BE-9E54F9F8210F}"/>
              </a:ext>
            </a:extLst>
          </p:cNvPr>
          <p:cNvSpPr txBox="1"/>
          <p:nvPr/>
        </p:nvSpPr>
        <p:spPr>
          <a:xfrm>
            <a:off x="7438257" y="1216766"/>
            <a:ext cx="3667125" cy="461665"/>
          </a:xfrm>
          <a:prstGeom prst="rect">
            <a:avLst/>
          </a:prstGeom>
          <a:noFill/>
        </p:spPr>
        <p:txBody>
          <a:bodyPr wrap="square" rtlCol="0">
            <a:spAutoFit/>
          </a:bodyPr>
          <a:lstStyle/>
          <a:p>
            <a:r>
              <a:rPr lang="en-US" sz="2400" u="sng" dirty="0">
                <a:latin typeface="laho"/>
              </a:rPr>
              <a:t>SALES VS SHIPMENT STATUS </a:t>
            </a:r>
            <a:endParaRPr lang="en-IN" sz="2400" u="sng" dirty="0">
              <a:latin typeface="laho"/>
            </a:endParaRPr>
          </a:p>
        </p:txBody>
      </p:sp>
    </p:spTree>
    <p:extLst>
      <p:ext uri="{BB962C8B-B14F-4D97-AF65-F5344CB8AC3E}">
        <p14:creationId xmlns:p14="http://schemas.microsoft.com/office/powerpoint/2010/main" val="351746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E1D7AFE-6A4C-8B47-D34F-9AFBE247D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826"/>
            <a:ext cx="6397520" cy="60861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1D1947C-DDDC-A1AC-A020-E17013BF7CAE}"/>
              </a:ext>
            </a:extLst>
          </p:cNvPr>
          <p:cNvSpPr txBox="1"/>
          <p:nvPr/>
        </p:nvSpPr>
        <p:spPr>
          <a:xfrm>
            <a:off x="6489291" y="1351508"/>
            <a:ext cx="560438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Large deal size are making good sales returns in the range of (7000 to 11500).</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Medium deal size are making good sales returns in the range of (3000 to 7000).</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Small deal size are making less sales returns in the range of (500 to 3000).</a:t>
            </a: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635C8C0E-8F2E-48DE-5D88-73CCCEBCA01B}"/>
              </a:ext>
            </a:extLst>
          </p:cNvPr>
          <p:cNvSpPr txBox="1"/>
          <p:nvPr/>
        </p:nvSpPr>
        <p:spPr>
          <a:xfrm>
            <a:off x="7757959" y="652143"/>
            <a:ext cx="3667125" cy="461665"/>
          </a:xfrm>
          <a:prstGeom prst="rect">
            <a:avLst/>
          </a:prstGeom>
          <a:noFill/>
        </p:spPr>
        <p:txBody>
          <a:bodyPr wrap="square" rtlCol="0">
            <a:spAutoFit/>
          </a:bodyPr>
          <a:lstStyle/>
          <a:p>
            <a:r>
              <a:rPr lang="en-US" sz="2400" u="sng" dirty="0">
                <a:latin typeface="laho"/>
              </a:rPr>
              <a:t>SALES VS DEALSIZE</a:t>
            </a:r>
            <a:endParaRPr lang="en-IN" sz="2400" u="sng" dirty="0">
              <a:latin typeface="laho"/>
            </a:endParaRPr>
          </a:p>
        </p:txBody>
      </p:sp>
    </p:spTree>
    <p:extLst>
      <p:ext uri="{BB962C8B-B14F-4D97-AF65-F5344CB8AC3E}">
        <p14:creationId xmlns:p14="http://schemas.microsoft.com/office/powerpoint/2010/main" val="145087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730F2E3-4D97-64E5-FC68-04F6D2F48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0"/>
            <a:ext cx="6387184" cy="60763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2BF56F-1190-B3DE-66D3-634578DC9B2D}"/>
              </a:ext>
            </a:extLst>
          </p:cNvPr>
          <p:cNvSpPr txBox="1"/>
          <p:nvPr/>
        </p:nvSpPr>
        <p:spPr>
          <a:xfrm>
            <a:off x="6489291" y="1720840"/>
            <a:ext cx="5604386"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Classic cars product line is having very good sales amount.</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Secondly the trucks and buses are having good sales amount.</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Motorcycles and vintage cars are having third and fourth positions in terms of total sales value.</a:t>
            </a: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9B1EA5FD-82EC-580B-6135-0597DF4E3D89}"/>
              </a:ext>
            </a:extLst>
          </p:cNvPr>
          <p:cNvSpPr txBox="1"/>
          <p:nvPr/>
        </p:nvSpPr>
        <p:spPr>
          <a:xfrm>
            <a:off x="7600643" y="838956"/>
            <a:ext cx="3667125" cy="461665"/>
          </a:xfrm>
          <a:prstGeom prst="rect">
            <a:avLst/>
          </a:prstGeom>
          <a:noFill/>
        </p:spPr>
        <p:txBody>
          <a:bodyPr wrap="square" rtlCol="0">
            <a:spAutoFit/>
          </a:bodyPr>
          <a:lstStyle/>
          <a:p>
            <a:r>
              <a:rPr lang="en-US" sz="2400" u="sng" dirty="0">
                <a:latin typeface="laho"/>
              </a:rPr>
              <a:t>SALES VS PRODUCT LINE</a:t>
            </a:r>
            <a:endParaRPr lang="en-IN" sz="2400" u="sng" dirty="0">
              <a:latin typeface="laho"/>
            </a:endParaRPr>
          </a:p>
        </p:txBody>
      </p:sp>
    </p:spTree>
    <p:extLst>
      <p:ext uri="{BB962C8B-B14F-4D97-AF65-F5344CB8AC3E}">
        <p14:creationId xmlns:p14="http://schemas.microsoft.com/office/powerpoint/2010/main" val="177561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4C5D012F-799A-E8D1-EC82-D4D194C1B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827"/>
            <a:ext cx="6397520" cy="60861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9DC61D-266B-0348-375A-CC5CB123B072}"/>
              </a:ext>
            </a:extLst>
          </p:cNvPr>
          <p:cNvSpPr txBox="1"/>
          <p:nvPr/>
        </p:nvSpPr>
        <p:spPr>
          <a:xfrm>
            <a:off x="6397520" y="1905506"/>
            <a:ext cx="570270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plot gives us an idea about the sales value of different product lines based on the deal size.</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ships and trains product lines are not having any large size deals.</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Vintage cars are having more large size deals compared to other products.</a:t>
            </a: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9E09E355-1FC5-B2D5-0EBB-5AC80585DB1F}"/>
              </a:ext>
            </a:extLst>
          </p:cNvPr>
          <p:cNvSpPr txBox="1"/>
          <p:nvPr/>
        </p:nvSpPr>
        <p:spPr>
          <a:xfrm>
            <a:off x="6736732" y="1173251"/>
            <a:ext cx="5024284" cy="461665"/>
          </a:xfrm>
          <a:prstGeom prst="rect">
            <a:avLst/>
          </a:prstGeom>
          <a:noFill/>
        </p:spPr>
        <p:txBody>
          <a:bodyPr wrap="square" rtlCol="0">
            <a:spAutoFit/>
          </a:bodyPr>
          <a:lstStyle/>
          <a:p>
            <a:r>
              <a:rPr lang="en-US" sz="2400" u="sng" dirty="0">
                <a:latin typeface="laho"/>
              </a:rPr>
              <a:t>SALES VS DEALSIZE VS PRODUCT LINE</a:t>
            </a:r>
            <a:endParaRPr lang="en-IN" sz="2400" u="sng" dirty="0">
              <a:latin typeface="laho"/>
            </a:endParaRPr>
          </a:p>
        </p:txBody>
      </p:sp>
      <p:sp>
        <p:nvSpPr>
          <p:cNvPr id="4" name="TextBox 3">
            <a:extLst>
              <a:ext uri="{FF2B5EF4-FFF2-40B4-BE49-F238E27FC236}">
                <a16:creationId xmlns:a16="http://schemas.microsoft.com/office/drawing/2014/main" id="{4AA8476F-A94D-AA41-7CA2-36A1489B74AC}"/>
              </a:ext>
            </a:extLst>
          </p:cNvPr>
          <p:cNvSpPr txBox="1"/>
          <p:nvPr/>
        </p:nvSpPr>
        <p:spPr>
          <a:xfrm>
            <a:off x="6736732" y="472172"/>
            <a:ext cx="5024284" cy="461665"/>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MULTIVARIATE ANALYSIS:</a:t>
            </a:r>
            <a:endParaRPr lang="en-IN"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4125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DDD135C0-BA51-37D4-10ED-E3BD3FA26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28351" cy="60861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788A84-5430-BDB4-E021-DDF0F50FC568}"/>
              </a:ext>
            </a:extLst>
          </p:cNvPr>
          <p:cNvSpPr txBox="1"/>
          <p:nvPr/>
        </p:nvSpPr>
        <p:spPr>
          <a:xfrm>
            <a:off x="5899356" y="1351508"/>
            <a:ext cx="618121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The heat map is used to analyze the correlation between the different features of our dataset.</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Price is 81% correlated to sales and 78% to MSRP.</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Sales is 63% correlated to MSRP and 55% to Quantity ordered.</a:t>
            </a:r>
          </a:p>
          <a:p>
            <a:pPr marL="342900" indent="-3429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All other features are not having any significant correlation with each other.</a:t>
            </a: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8CB2D84-A5F3-B329-A70E-18AB26436793}"/>
              </a:ext>
            </a:extLst>
          </p:cNvPr>
          <p:cNvSpPr txBox="1"/>
          <p:nvPr/>
        </p:nvSpPr>
        <p:spPr>
          <a:xfrm>
            <a:off x="7156398" y="661975"/>
            <a:ext cx="3667125" cy="461665"/>
          </a:xfrm>
          <a:prstGeom prst="rect">
            <a:avLst/>
          </a:prstGeom>
          <a:noFill/>
        </p:spPr>
        <p:txBody>
          <a:bodyPr wrap="square" rtlCol="0">
            <a:spAutoFit/>
          </a:bodyPr>
          <a:lstStyle/>
          <a:p>
            <a:r>
              <a:rPr lang="en-US" sz="2400" u="sng" dirty="0">
                <a:latin typeface="laho"/>
              </a:rPr>
              <a:t>CORRELATION HEATMAP</a:t>
            </a:r>
            <a:endParaRPr lang="en-IN" sz="2400" u="sng" dirty="0">
              <a:latin typeface="laho"/>
            </a:endParaRPr>
          </a:p>
        </p:txBody>
      </p:sp>
    </p:spTree>
    <p:extLst>
      <p:ext uri="{BB962C8B-B14F-4D97-AF65-F5344CB8AC3E}">
        <p14:creationId xmlns:p14="http://schemas.microsoft.com/office/powerpoint/2010/main" val="44962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511" name="Rectangle 215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513" name="Picture 215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515" name="Straight Connector 215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517" name="Straight Connector 215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519" name="Rectangle 2151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21" name="Rectangle 2152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1523" name="Straight Connector 2152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52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1506" name="Picture 2">
            <a:extLst>
              <a:ext uri="{FF2B5EF4-FFF2-40B4-BE49-F238E27FC236}">
                <a16:creationId xmlns:a16="http://schemas.microsoft.com/office/drawing/2014/main" id="{4654EB9E-064F-10AD-E17F-4794321967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1" y="997253"/>
            <a:ext cx="7396948" cy="4863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9EA19CB-74AD-E51E-7745-022DB2612F24}"/>
              </a:ext>
            </a:extLst>
          </p:cNvPr>
          <p:cNvSpPr>
            <a:spLocks noGrp="1"/>
          </p:cNvSpPr>
          <p:nvPr>
            <p:ph type="body" sz="half" idx="2"/>
          </p:nvPr>
        </p:nvSpPr>
        <p:spPr>
          <a:xfrm>
            <a:off x="7554138" y="2273608"/>
            <a:ext cx="4411720" cy="3940925"/>
          </a:xfrm>
        </p:spPr>
        <p:txBody>
          <a:bodyPr vert="horz" lIns="91440" tIns="45720" rIns="91440" bIns="45720" rtlCol="0" anchor="t">
            <a:normAutofit/>
          </a:bodyPr>
          <a:lstStyle/>
          <a:p>
            <a:pPr indent="-228600">
              <a:buFont typeface="Arial" panose="020B0604020202020204" pitchFamily="34" charset="0"/>
              <a:buChar char="•"/>
            </a:pPr>
            <a:r>
              <a:rPr lang="en-US" sz="2400" dirty="0">
                <a:latin typeface="laho"/>
              </a:rPr>
              <a:t>The overall trend looks like the sales amount have increased over the year.</a:t>
            </a:r>
          </a:p>
          <a:p>
            <a:pPr indent="-228600">
              <a:buFont typeface="Arial" panose="020B0604020202020204" pitchFamily="34" charset="0"/>
              <a:buChar char="•"/>
            </a:pPr>
            <a:r>
              <a:rPr lang="en-US" sz="2400" dirty="0">
                <a:latin typeface="laho"/>
              </a:rPr>
              <a:t>It has sharply increased from 2019 and steadily increasing till 2020.</a:t>
            </a:r>
          </a:p>
        </p:txBody>
      </p:sp>
      <p:sp>
        <p:nvSpPr>
          <p:cNvPr id="5" name="TextBox 4">
            <a:extLst>
              <a:ext uri="{FF2B5EF4-FFF2-40B4-BE49-F238E27FC236}">
                <a16:creationId xmlns:a16="http://schemas.microsoft.com/office/drawing/2014/main" id="{659E1186-9904-671C-630E-766AE74ACEAC}"/>
              </a:ext>
            </a:extLst>
          </p:cNvPr>
          <p:cNvSpPr txBox="1"/>
          <p:nvPr/>
        </p:nvSpPr>
        <p:spPr>
          <a:xfrm>
            <a:off x="7718630" y="1598683"/>
            <a:ext cx="3667125" cy="461665"/>
          </a:xfrm>
          <a:prstGeom prst="rect">
            <a:avLst/>
          </a:prstGeom>
          <a:noFill/>
        </p:spPr>
        <p:txBody>
          <a:bodyPr wrap="square" rtlCol="0">
            <a:spAutoFit/>
          </a:bodyPr>
          <a:lstStyle/>
          <a:p>
            <a:r>
              <a:rPr lang="en-US" sz="2400" u="sng" dirty="0">
                <a:latin typeface="laho"/>
              </a:rPr>
              <a:t>SALES VS ORDER YEAR</a:t>
            </a:r>
            <a:endParaRPr lang="en-IN" sz="2400" u="sng" dirty="0">
              <a:latin typeface="laho"/>
            </a:endParaRPr>
          </a:p>
        </p:txBody>
      </p:sp>
    </p:spTree>
    <p:extLst>
      <p:ext uri="{BB962C8B-B14F-4D97-AF65-F5344CB8AC3E}">
        <p14:creationId xmlns:p14="http://schemas.microsoft.com/office/powerpoint/2010/main" val="29878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39E7-24D8-17F0-264A-476464EF47E4}"/>
              </a:ext>
            </a:extLst>
          </p:cNvPr>
          <p:cNvSpPr>
            <a:spLocks noGrp="1"/>
          </p:cNvSpPr>
          <p:nvPr>
            <p:ph type="title"/>
          </p:nvPr>
        </p:nvSpPr>
        <p:spPr>
          <a:xfrm>
            <a:off x="1451578" y="324584"/>
            <a:ext cx="9603275" cy="1582993"/>
          </a:xfrm>
        </p:spPr>
        <p:txBody>
          <a:bodyPr>
            <a:normAutofit fontScale="90000"/>
          </a:bodyPr>
          <a:lstStyle/>
          <a:p>
            <a:r>
              <a:rPr lang="en-US" sz="3600" b="1" i="0" u="sng" dirty="0">
                <a:solidFill>
                  <a:srgbClr val="000000"/>
                </a:solidFill>
                <a:effectLst/>
                <a:latin typeface="lato" panose="020F0502020204030203" pitchFamily="34" charset="0"/>
              </a:rPr>
              <a:t>Agenda</a:t>
            </a:r>
            <a:br>
              <a:rPr lang="en-US" sz="3200" b="1" i="0" dirty="0">
                <a:solidFill>
                  <a:srgbClr val="000000"/>
                </a:solidFill>
                <a:effectLst/>
                <a:latin typeface="lato" panose="020F0502020204030203" pitchFamily="34" charset="0"/>
              </a:rPr>
            </a:br>
            <a:br>
              <a:rPr lang="en-US" sz="2700" cap="none" dirty="0">
                <a:solidFill>
                  <a:srgbClr val="000000"/>
                </a:solidFill>
                <a:latin typeface="lato" panose="020F0502020204030203" pitchFamily="34" charset="0"/>
              </a:rPr>
            </a:br>
            <a:r>
              <a:rPr lang="en-US" sz="2700" cap="none" dirty="0">
                <a:solidFill>
                  <a:srgbClr val="000000"/>
                </a:solidFill>
                <a:latin typeface="lato" panose="020F0502020204030203" pitchFamily="34" charset="0"/>
              </a:rPr>
              <a:t>To </a:t>
            </a:r>
            <a:r>
              <a:rPr lang="en-US" sz="2700" i="0" dirty="0">
                <a:solidFill>
                  <a:srgbClr val="000000"/>
                </a:solidFill>
                <a:effectLst/>
                <a:latin typeface="lato" panose="020F0502020204030203" pitchFamily="34" charset="0"/>
              </a:rPr>
              <a:t>P</a:t>
            </a:r>
            <a:r>
              <a:rPr lang="en-US" sz="2700" i="0" cap="none" dirty="0">
                <a:solidFill>
                  <a:srgbClr val="000000"/>
                </a:solidFill>
                <a:effectLst/>
                <a:latin typeface="lato" panose="020F0502020204030203" pitchFamily="34" charset="0"/>
              </a:rPr>
              <a:t>erform RFM and </a:t>
            </a:r>
            <a:r>
              <a:rPr lang="en-US" sz="2700" cap="none" dirty="0">
                <a:solidFill>
                  <a:srgbClr val="000000"/>
                </a:solidFill>
                <a:latin typeface="lato" panose="020F0502020204030203" pitchFamily="34" charset="0"/>
              </a:rPr>
              <a:t>find suitable insights about the automobile parts manufacturing company data and segment their customers.</a:t>
            </a:r>
            <a:br>
              <a:rPr lang="en-US" sz="2700" b="1" i="0" dirty="0">
                <a:solidFill>
                  <a:srgbClr val="000000"/>
                </a:solidFill>
                <a:effectLst/>
                <a:latin typeface="lato" panose="020F0502020204030203" pitchFamily="34" charset="0"/>
              </a:rPr>
            </a:br>
            <a:endParaRPr lang="en-IN" sz="2700" dirty="0"/>
          </a:p>
        </p:txBody>
      </p:sp>
      <p:sp>
        <p:nvSpPr>
          <p:cNvPr id="3" name="Content Placeholder 2">
            <a:extLst>
              <a:ext uri="{FF2B5EF4-FFF2-40B4-BE49-F238E27FC236}">
                <a16:creationId xmlns:a16="http://schemas.microsoft.com/office/drawing/2014/main" id="{AFB14280-353D-9F3A-4F8F-F02E2AC277B4}"/>
              </a:ext>
            </a:extLst>
          </p:cNvPr>
          <p:cNvSpPr>
            <a:spLocks noGrp="1"/>
          </p:cNvSpPr>
          <p:nvPr>
            <p:ph idx="1"/>
          </p:nvPr>
        </p:nvSpPr>
        <p:spPr/>
        <p:txBody>
          <a:bodyPr/>
          <a:lstStyle/>
          <a:p>
            <a:pPr marL="0" indent="0">
              <a:buNone/>
            </a:pPr>
            <a:r>
              <a:rPr lang="en-IN" sz="3200" b="1" i="0" u="sng" dirty="0">
                <a:solidFill>
                  <a:srgbClr val="000000"/>
                </a:solidFill>
                <a:effectLst/>
                <a:latin typeface="lato" panose="020F0502020204030203" pitchFamily="34" charset="0"/>
              </a:rPr>
              <a:t>Contents of the presentation</a:t>
            </a:r>
          </a:p>
          <a:p>
            <a:r>
              <a:rPr lang="en-IN" sz="2400" b="1" dirty="0">
                <a:solidFill>
                  <a:srgbClr val="000000"/>
                </a:solidFill>
                <a:latin typeface="lato" panose="020F0502020204030203" pitchFamily="34" charset="0"/>
              </a:rPr>
              <a:t>Problem</a:t>
            </a:r>
            <a:r>
              <a:rPr lang="en-IN" sz="2400" b="0" i="0" dirty="0">
                <a:solidFill>
                  <a:srgbClr val="000000"/>
                </a:solidFill>
                <a:effectLst/>
                <a:latin typeface="lato" panose="020F0502020204030203" pitchFamily="34" charset="0"/>
              </a:rPr>
              <a:t> </a:t>
            </a:r>
            <a:r>
              <a:rPr lang="en-IN" sz="2400" b="1" dirty="0">
                <a:solidFill>
                  <a:srgbClr val="000000"/>
                </a:solidFill>
                <a:latin typeface="lato" panose="020F0502020204030203" pitchFamily="34" charset="0"/>
              </a:rPr>
              <a:t>statement</a:t>
            </a:r>
          </a:p>
          <a:p>
            <a:r>
              <a:rPr lang="en-IN" sz="2400" b="1" i="0" dirty="0">
                <a:solidFill>
                  <a:srgbClr val="000000"/>
                </a:solidFill>
                <a:effectLst/>
                <a:latin typeface="lato" panose="020F0502020204030203" pitchFamily="34" charset="0"/>
              </a:rPr>
              <a:t>Exploratory Analysis and Inferences</a:t>
            </a:r>
          </a:p>
          <a:p>
            <a:r>
              <a:rPr lang="en-US" sz="2400" b="1" i="0" dirty="0">
                <a:solidFill>
                  <a:srgbClr val="000000"/>
                </a:solidFill>
                <a:effectLst/>
                <a:latin typeface="lato" panose="020F0502020204030203" pitchFamily="34" charset="0"/>
              </a:rPr>
              <a:t>Customer Segmentation using RFM analysis (4 segments)</a:t>
            </a:r>
            <a:endParaRPr lang="en-IN" sz="2400" b="1" dirty="0">
              <a:solidFill>
                <a:srgbClr val="000000"/>
              </a:solidFill>
              <a:latin typeface="lato" panose="020F0502020204030203" pitchFamily="34" charset="0"/>
            </a:endParaRPr>
          </a:p>
          <a:p>
            <a:r>
              <a:rPr lang="en-US" sz="2400" b="1" i="0" dirty="0">
                <a:solidFill>
                  <a:srgbClr val="000000"/>
                </a:solidFill>
                <a:effectLst/>
                <a:latin typeface="lato" panose="020F0502020204030203" pitchFamily="34" charset="0"/>
              </a:rPr>
              <a:t>Inferences from RFM Analysis and identified segments</a:t>
            </a:r>
            <a:endParaRPr lang="en-IN" sz="2400" b="1" i="0" dirty="0">
              <a:solidFill>
                <a:srgbClr val="000000"/>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418211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583" name="Rectangle 2458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585" name="Picture 2458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587" name="Straight Connector 2458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589" name="Straight Connector 2458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591" name="Rectangle 2459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3" name="Rectangle 2459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4595" name="Straight Connector 2459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59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4578" name="Picture 2">
            <a:extLst>
              <a:ext uri="{FF2B5EF4-FFF2-40B4-BE49-F238E27FC236}">
                <a16:creationId xmlns:a16="http://schemas.microsoft.com/office/drawing/2014/main" id="{67488B20-99BA-CF83-C561-8F73B92F3E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423" y="1051465"/>
            <a:ext cx="7232047" cy="4755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9EA19CB-74AD-E51E-7745-022DB2612F24}"/>
              </a:ext>
            </a:extLst>
          </p:cNvPr>
          <p:cNvSpPr>
            <a:spLocks noGrp="1"/>
          </p:cNvSpPr>
          <p:nvPr>
            <p:ph type="body" sz="half" idx="2"/>
          </p:nvPr>
        </p:nvSpPr>
        <p:spPr>
          <a:xfrm>
            <a:off x="7554138" y="2273608"/>
            <a:ext cx="4490378" cy="3940925"/>
          </a:xfrm>
        </p:spPr>
        <p:txBody>
          <a:bodyPr vert="horz" lIns="91440" tIns="45720" rIns="91440" bIns="45720" rtlCol="0" anchor="t">
            <a:noAutofit/>
          </a:bodyPr>
          <a:lstStyle/>
          <a:p>
            <a:pPr indent="-228600">
              <a:buFont typeface="Arial" panose="020B0604020202020204" pitchFamily="34" charset="0"/>
              <a:buChar char="•"/>
            </a:pPr>
            <a:r>
              <a:rPr lang="en-US" sz="2400" dirty="0">
                <a:latin typeface="laho"/>
              </a:rPr>
              <a:t>From the sale vs order month plot it is clear there is seasonality in the dataset.</a:t>
            </a:r>
          </a:p>
          <a:p>
            <a:pPr indent="-228600">
              <a:buFont typeface="Arial" panose="020B0604020202020204" pitchFamily="34" charset="0"/>
              <a:buChar char="•"/>
            </a:pPr>
            <a:r>
              <a:rPr lang="en-US" sz="2400" dirty="0">
                <a:latin typeface="laho"/>
              </a:rPr>
              <a:t>The sales value starts increasing from march month till mid-April .</a:t>
            </a:r>
          </a:p>
          <a:p>
            <a:pPr indent="-228600">
              <a:buFont typeface="Arial" panose="020B0604020202020204" pitchFamily="34" charset="0"/>
              <a:buChar char="•"/>
            </a:pPr>
            <a:r>
              <a:rPr lang="en-US" sz="2400" dirty="0">
                <a:latin typeface="laho"/>
              </a:rPr>
              <a:t>After April month the sales declines and again increases from June to July. </a:t>
            </a:r>
          </a:p>
        </p:txBody>
      </p:sp>
      <p:sp>
        <p:nvSpPr>
          <p:cNvPr id="3" name="TextBox 2">
            <a:extLst>
              <a:ext uri="{FF2B5EF4-FFF2-40B4-BE49-F238E27FC236}">
                <a16:creationId xmlns:a16="http://schemas.microsoft.com/office/drawing/2014/main" id="{425B1CFB-74E6-EE05-0671-228BD48C1A35}"/>
              </a:ext>
            </a:extLst>
          </p:cNvPr>
          <p:cNvSpPr txBox="1"/>
          <p:nvPr/>
        </p:nvSpPr>
        <p:spPr>
          <a:xfrm>
            <a:off x="7482656" y="1558770"/>
            <a:ext cx="3667125" cy="461665"/>
          </a:xfrm>
          <a:prstGeom prst="rect">
            <a:avLst/>
          </a:prstGeom>
          <a:noFill/>
        </p:spPr>
        <p:txBody>
          <a:bodyPr wrap="square" rtlCol="0">
            <a:spAutoFit/>
          </a:bodyPr>
          <a:lstStyle/>
          <a:p>
            <a:r>
              <a:rPr lang="en-US" sz="2400" u="sng" dirty="0">
                <a:latin typeface="laho"/>
              </a:rPr>
              <a:t>SALES VS ORDER MONTH</a:t>
            </a:r>
            <a:endParaRPr lang="en-IN" sz="2400" u="sng" dirty="0">
              <a:latin typeface="laho"/>
            </a:endParaRPr>
          </a:p>
        </p:txBody>
      </p:sp>
    </p:spTree>
    <p:extLst>
      <p:ext uri="{BB962C8B-B14F-4D97-AF65-F5344CB8AC3E}">
        <p14:creationId xmlns:p14="http://schemas.microsoft.com/office/powerpoint/2010/main" val="106130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ECECEC1-A90B-68B2-AE20-51EF10429186}"/>
              </a:ext>
            </a:extLst>
          </p:cNvPr>
          <p:cNvSpPr>
            <a:spLocks noGrp="1"/>
          </p:cNvSpPr>
          <p:nvPr>
            <p:ph type="title"/>
          </p:nvPr>
        </p:nvSpPr>
        <p:spPr>
          <a:xfrm>
            <a:off x="633560" y="2753657"/>
            <a:ext cx="3264309" cy="1131471"/>
          </a:xfrm>
        </p:spPr>
        <p:txBody>
          <a:bodyPr vert="horz" lIns="91440" tIns="45720" rIns="91440" bIns="0" rtlCol="0" anchor="b">
            <a:normAutofit/>
          </a:bodyPr>
          <a:lstStyle/>
          <a:p>
            <a:r>
              <a:rPr lang="en-US" sz="2400" dirty="0"/>
              <a:t>Customer Segmentation using RFM analysis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8523BEA-E819-F3FF-71A6-6E98BD37B8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392311"/>
            <a:ext cx="6282919" cy="3314240"/>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17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92A1-BFAC-58DA-71EF-52C4C82EEB8C}"/>
              </a:ext>
            </a:extLst>
          </p:cNvPr>
          <p:cNvSpPr>
            <a:spLocks noGrp="1"/>
          </p:cNvSpPr>
          <p:nvPr>
            <p:ph type="title"/>
          </p:nvPr>
        </p:nvSpPr>
        <p:spPr>
          <a:xfrm>
            <a:off x="314633" y="1095824"/>
            <a:ext cx="9603275" cy="591661"/>
          </a:xfrm>
        </p:spPr>
        <p:txBody>
          <a:bodyPr>
            <a:normAutofit fontScale="90000"/>
          </a:bodyPr>
          <a:lstStyle/>
          <a:p>
            <a:r>
              <a:rPr lang="en-IN" b="0" i="0" dirty="0">
                <a:solidFill>
                  <a:srgbClr val="000000"/>
                </a:solidFill>
                <a:effectLst/>
                <a:latin typeface="lato" panose="020F0502020204030203" pitchFamily="34" charset="0"/>
              </a:rPr>
              <a:t>What is RFM?</a:t>
            </a:r>
            <a:br>
              <a:rPr lang="en-IN" b="0" i="0" dirty="0">
                <a:solidFill>
                  <a:srgbClr val="000000"/>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2ED2A578-8A3F-7037-02A4-6E4B8D3D5F9B}"/>
              </a:ext>
            </a:extLst>
          </p:cNvPr>
          <p:cNvSpPr>
            <a:spLocks noGrp="1"/>
          </p:cNvSpPr>
          <p:nvPr>
            <p:ph idx="1"/>
          </p:nvPr>
        </p:nvSpPr>
        <p:spPr>
          <a:xfrm>
            <a:off x="314633" y="2015732"/>
            <a:ext cx="11533238" cy="4414565"/>
          </a:xfrm>
        </p:spPr>
        <p:txBody>
          <a:bodyPr>
            <a:normAutofit/>
          </a:bodyPr>
          <a:lstStyle/>
          <a:p>
            <a:pPr algn="just"/>
            <a:r>
              <a:rPr lang="en-US" sz="2400" b="0" i="0" dirty="0">
                <a:effectLst/>
                <a:latin typeface="lato" panose="020F0502020204030203" pitchFamily="34" charset="0"/>
                <a:ea typeface="lato" panose="020F0502020204030203" pitchFamily="34" charset="0"/>
                <a:cs typeface="lato" panose="020F0502020204030203" pitchFamily="34" charset="0"/>
              </a:rPr>
              <a:t>RFM analysis is a marketing technique used to quantitatively rank and group customers based on the recency, frequency and monetary total of their recent transactions to identify the best customers and perform targeted marketing campaigns. The system assigns each customer numerical scores based on these factors to provide an objective analysis. </a:t>
            </a:r>
          </a:p>
          <a:p>
            <a:pPr algn="just"/>
            <a:r>
              <a:rPr lang="en-US" sz="2400" dirty="0">
                <a:latin typeface="lato" panose="020F0502020204030203" pitchFamily="34" charset="0"/>
                <a:ea typeface="lato" panose="020F0502020204030203" pitchFamily="34" charset="0"/>
                <a:cs typeface="lato" panose="020F0502020204030203" pitchFamily="34" charset="0"/>
              </a:rPr>
              <a:t>Here RFM analysis is carried out by using KNIME analytics platform.</a:t>
            </a:r>
            <a:endParaRPr lang="en-US" sz="2400" b="0" i="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579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5A50-8639-AEDA-A8CD-50A338FF26F1}"/>
              </a:ext>
            </a:extLst>
          </p:cNvPr>
          <p:cNvSpPr>
            <a:spLocks noGrp="1"/>
          </p:cNvSpPr>
          <p:nvPr>
            <p:ph type="title"/>
          </p:nvPr>
        </p:nvSpPr>
        <p:spPr>
          <a:xfrm>
            <a:off x="1431915" y="835126"/>
            <a:ext cx="9603275" cy="1049235"/>
          </a:xfrm>
        </p:spPr>
        <p:txBody>
          <a:bodyPr>
            <a:normAutofit/>
          </a:bodyPr>
          <a:lstStyle/>
          <a:p>
            <a:r>
              <a:rPr lang="en-US" b="0" i="0" dirty="0">
                <a:effectLst/>
                <a:latin typeface="lato" panose="020F0502020204030203" pitchFamily="34" charset="0"/>
              </a:rPr>
              <a:t>parameters used and assumptions made</a:t>
            </a:r>
            <a:br>
              <a:rPr lang="en-US" b="0" i="0" dirty="0">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A00B33ED-4ACD-FFF6-94FB-55CA1F83349E}"/>
              </a:ext>
            </a:extLst>
          </p:cNvPr>
          <p:cNvSpPr>
            <a:spLocks noGrp="1"/>
          </p:cNvSpPr>
          <p:nvPr>
            <p:ph idx="1"/>
          </p:nvPr>
        </p:nvSpPr>
        <p:spPr>
          <a:xfrm>
            <a:off x="245805" y="2068572"/>
            <a:ext cx="5565058" cy="3342725"/>
          </a:xfrm>
        </p:spPr>
        <p:txBody>
          <a:bodyPr>
            <a:normAutofit fontScale="92500" lnSpcReduction="10000"/>
          </a:bodyPr>
          <a:lstStyle/>
          <a:p>
            <a:r>
              <a:rPr lang="en-US" sz="2200" dirty="0">
                <a:latin typeface="lato" panose="020F0502020204030203" pitchFamily="34" charset="0"/>
                <a:ea typeface="lato" panose="020F0502020204030203" pitchFamily="34" charset="0"/>
                <a:cs typeface="lato" panose="020F0502020204030203" pitchFamily="34" charset="0"/>
              </a:rPr>
              <a:t>Recency –	How recent was the customer's last purchase? </a:t>
            </a:r>
          </a:p>
          <a:p>
            <a:r>
              <a:rPr lang="en-US" sz="2200" dirty="0">
                <a:latin typeface="lato" panose="020F0502020204030203" pitchFamily="34" charset="0"/>
                <a:ea typeface="lato" panose="020F0502020204030203" pitchFamily="34" charset="0"/>
                <a:cs typeface="lato" panose="020F0502020204030203" pitchFamily="34" charset="0"/>
              </a:rPr>
              <a:t>Frequency –	How often did this customer make a purchase in a given period?</a:t>
            </a:r>
          </a:p>
          <a:p>
            <a:r>
              <a:rPr lang="en-US" sz="2200" dirty="0">
                <a:latin typeface="lato" panose="020F0502020204030203" pitchFamily="34" charset="0"/>
                <a:ea typeface="lato" panose="020F0502020204030203" pitchFamily="34" charset="0"/>
                <a:cs typeface="lato" panose="020F0502020204030203" pitchFamily="34" charset="0"/>
              </a:rPr>
              <a:t>Monetary –	How much money did the customer spend in a given period?</a:t>
            </a:r>
          </a:p>
          <a:p>
            <a:r>
              <a:rPr lang="en-IN" sz="2200" dirty="0">
                <a:latin typeface="lato" panose="020F0502020204030203" pitchFamily="34" charset="0"/>
                <a:ea typeface="lato" panose="020F0502020204030203" pitchFamily="34" charset="0"/>
                <a:cs typeface="lato" panose="020F0502020204030203" pitchFamily="34" charset="0"/>
              </a:rPr>
              <a:t>The recency is calculated from 2020-05-30 to the customer order date. </a:t>
            </a:r>
          </a:p>
          <a:p>
            <a:endParaRPr lang="en-IN" sz="2200" dirty="0"/>
          </a:p>
        </p:txBody>
      </p:sp>
      <p:pic>
        <p:nvPicPr>
          <p:cNvPr id="16386" name="Picture 2" descr="RFM Metrics">
            <a:extLst>
              <a:ext uri="{FF2B5EF4-FFF2-40B4-BE49-F238E27FC236}">
                <a16:creationId xmlns:a16="http://schemas.microsoft.com/office/drawing/2014/main" id="{8F0DD76E-2D2D-3CBA-8B44-4D31FFE21F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0863" y="2015734"/>
            <a:ext cx="5769831" cy="32641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36F12FC-2DEC-D8E9-6142-E50FFD87118C}"/>
              </a:ext>
            </a:extLst>
          </p:cNvPr>
          <p:cNvSpPr txBox="1">
            <a:spLocks/>
          </p:cNvSpPr>
          <p:nvPr/>
        </p:nvSpPr>
        <p:spPr>
          <a:xfrm>
            <a:off x="211580" y="5263340"/>
            <a:ext cx="10823610" cy="111779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indent="-342900">
              <a:lnSpc>
                <a:spcPct val="120000"/>
              </a:lnSpc>
              <a:buFont typeface="Arial" panose="020B0604020202020204" pitchFamily="34" charset="0"/>
              <a:buChar char="•"/>
            </a:pPr>
            <a:r>
              <a:rPr lang="en-IN" cap="none" dirty="0">
                <a:solidFill>
                  <a:srgbClr val="000000"/>
                </a:solidFill>
                <a:latin typeface="lato" panose="020F0502020204030203" pitchFamily="34" charset="0"/>
                <a:ea typeface="+mn-ea"/>
                <a:cs typeface="+mn-cs"/>
              </a:rPr>
              <a:t>The count of order number is considered as the frequency of a customer for RFM analysis.</a:t>
            </a:r>
          </a:p>
          <a:p>
            <a:pPr marL="342900" indent="-342900">
              <a:lnSpc>
                <a:spcPct val="120000"/>
              </a:lnSpc>
              <a:buFont typeface="Arial" panose="020B0604020202020204" pitchFamily="34" charset="0"/>
              <a:buChar char="•"/>
            </a:pPr>
            <a:r>
              <a:rPr lang="en-IN" cap="none" dirty="0">
                <a:solidFill>
                  <a:srgbClr val="000000"/>
                </a:solidFill>
                <a:latin typeface="lato" panose="020F0502020204030203" pitchFamily="34" charset="0"/>
                <a:ea typeface="+mn-ea"/>
                <a:cs typeface="+mn-cs"/>
              </a:rPr>
              <a:t>Monetary is the total sales value of a customer.</a:t>
            </a:r>
            <a:endParaRPr lang="en-IN" dirty="0"/>
          </a:p>
        </p:txBody>
      </p:sp>
    </p:spTree>
    <p:extLst>
      <p:ext uri="{BB962C8B-B14F-4D97-AF65-F5344CB8AC3E}">
        <p14:creationId xmlns:p14="http://schemas.microsoft.com/office/powerpoint/2010/main" val="410088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EC04B-00D5-35FE-5893-E6FBC70116FE}"/>
              </a:ext>
            </a:extLst>
          </p:cNvPr>
          <p:cNvPicPr>
            <a:picLocks noChangeAspect="1"/>
          </p:cNvPicPr>
          <p:nvPr/>
        </p:nvPicPr>
        <p:blipFill>
          <a:blip r:embed="rId2"/>
          <a:stretch>
            <a:fillRect/>
          </a:stretch>
        </p:blipFill>
        <p:spPr>
          <a:xfrm>
            <a:off x="5043714" y="143893"/>
            <a:ext cx="6956348" cy="6365061"/>
          </a:xfrm>
          <a:prstGeom prst="rect">
            <a:avLst/>
          </a:prstGeom>
        </p:spPr>
      </p:pic>
      <p:sp>
        <p:nvSpPr>
          <p:cNvPr id="4" name="Title 3">
            <a:extLst>
              <a:ext uri="{FF2B5EF4-FFF2-40B4-BE49-F238E27FC236}">
                <a16:creationId xmlns:a16="http://schemas.microsoft.com/office/drawing/2014/main" id="{5D630333-E061-CA91-B795-AC7361B3B699}"/>
              </a:ext>
            </a:extLst>
          </p:cNvPr>
          <p:cNvSpPr>
            <a:spLocks noGrp="1"/>
          </p:cNvSpPr>
          <p:nvPr>
            <p:ph type="title"/>
          </p:nvPr>
        </p:nvSpPr>
        <p:spPr>
          <a:xfrm>
            <a:off x="1493833" y="881270"/>
            <a:ext cx="3273099" cy="2247117"/>
          </a:xfrm>
        </p:spPr>
        <p:txBody>
          <a:bodyPr>
            <a:noAutofit/>
          </a:bodyPr>
          <a:lstStyle/>
          <a:p>
            <a:r>
              <a:rPr lang="en-US" sz="3200" b="1" i="0" dirty="0">
                <a:solidFill>
                  <a:srgbClr val="000000"/>
                </a:solidFill>
                <a:effectLst/>
                <a:latin typeface="lato" panose="020F0502020204030203" pitchFamily="34" charset="0"/>
              </a:rPr>
              <a:t>KNIME Workflow</a:t>
            </a:r>
            <a:endParaRPr lang="en-IN" sz="3200" dirty="0"/>
          </a:p>
        </p:txBody>
      </p:sp>
      <p:sp>
        <p:nvSpPr>
          <p:cNvPr id="9" name="TextBox 8">
            <a:extLst>
              <a:ext uri="{FF2B5EF4-FFF2-40B4-BE49-F238E27FC236}">
                <a16:creationId xmlns:a16="http://schemas.microsoft.com/office/drawing/2014/main" id="{31E31072-C0E9-6A2E-7DF3-9AC8570DA022}"/>
              </a:ext>
            </a:extLst>
          </p:cNvPr>
          <p:cNvSpPr txBox="1"/>
          <p:nvPr/>
        </p:nvSpPr>
        <p:spPr>
          <a:xfrm>
            <a:off x="0" y="3309878"/>
            <a:ext cx="6100916" cy="1938992"/>
          </a:xfrm>
          <a:prstGeom prst="rect">
            <a:avLst/>
          </a:prstGeom>
          <a:noFill/>
        </p:spPr>
        <p:txBody>
          <a:bodyPr wrap="square">
            <a:spAutoFit/>
          </a:bodyPr>
          <a:lstStyle/>
          <a:p>
            <a:pPr marL="342900" indent="-342900">
              <a:buFont typeface="Arial" panose="020B0604020202020204" pitchFamily="34" charset="0"/>
              <a:buChar char="•"/>
            </a:pPr>
            <a:r>
              <a:rPr lang="en-US" sz="2400" b="0" dirty="0">
                <a:solidFill>
                  <a:srgbClr val="000000"/>
                </a:solidFill>
                <a:effectLst/>
                <a:latin typeface="lato" panose="020F0502020204030203" pitchFamily="34" charset="0"/>
              </a:rPr>
              <a:t>RFM analysis is performed using </a:t>
            </a:r>
          </a:p>
          <a:p>
            <a:r>
              <a:rPr lang="en-US" sz="2400" dirty="0">
                <a:solidFill>
                  <a:srgbClr val="000000"/>
                </a:solidFill>
                <a:latin typeface="lato" panose="020F0502020204030203" pitchFamily="34" charset="0"/>
              </a:rPr>
              <a:t>     </a:t>
            </a:r>
            <a:r>
              <a:rPr lang="en-US" sz="2400" b="0" dirty="0">
                <a:solidFill>
                  <a:srgbClr val="000000"/>
                </a:solidFill>
                <a:effectLst/>
                <a:latin typeface="lato" panose="020F0502020204030203" pitchFamily="34" charset="0"/>
              </a:rPr>
              <a:t>the Customer Name in KNIME.</a:t>
            </a:r>
          </a:p>
          <a:p>
            <a:pPr marL="342900" indent="-342900">
              <a:buFont typeface="Arial" panose="020B0604020202020204" pitchFamily="34" charset="0"/>
              <a:buChar char="•"/>
            </a:pPr>
            <a:r>
              <a:rPr lang="en-US" sz="2400" dirty="0">
                <a:solidFill>
                  <a:srgbClr val="000000"/>
                </a:solidFill>
                <a:latin typeface="lato" panose="020F0502020204030203" pitchFamily="34" charset="0"/>
              </a:rPr>
              <a:t>4 Customer bins are created,</a:t>
            </a:r>
          </a:p>
          <a:p>
            <a:r>
              <a:rPr lang="en-US" sz="2400" dirty="0">
                <a:solidFill>
                  <a:srgbClr val="000000"/>
                </a:solidFill>
                <a:latin typeface="lato" panose="020F0502020204030203" pitchFamily="34" charset="0"/>
              </a:rPr>
              <a:t>    Bin1 (0%-25%), Bin2 (25%-50%),</a:t>
            </a:r>
          </a:p>
          <a:p>
            <a:r>
              <a:rPr lang="en-US" sz="2400" dirty="0">
                <a:solidFill>
                  <a:srgbClr val="000000"/>
                </a:solidFill>
                <a:latin typeface="lato" panose="020F0502020204030203" pitchFamily="34" charset="0"/>
              </a:rPr>
              <a:t>    Bin3 (50%-75%), Bin4 (75%-100%).</a:t>
            </a:r>
            <a:endParaRPr lang="en-IN" sz="2400" dirty="0"/>
          </a:p>
        </p:txBody>
      </p:sp>
    </p:spTree>
    <p:extLst>
      <p:ext uri="{BB962C8B-B14F-4D97-AF65-F5344CB8AC3E}">
        <p14:creationId xmlns:p14="http://schemas.microsoft.com/office/powerpoint/2010/main" val="49781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897-29B9-2610-22F4-171BA1F28872}"/>
              </a:ext>
            </a:extLst>
          </p:cNvPr>
          <p:cNvSpPr>
            <a:spLocks noGrp="1"/>
          </p:cNvSpPr>
          <p:nvPr>
            <p:ph type="title"/>
          </p:nvPr>
        </p:nvSpPr>
        <p:spPr>
          <a:xfrm>
            <a:off x="1294362" y="1175014"/>
            <a:ext cx="9603275" cy="1049235"/>
          </a:xfrm>
        </p:spPr>
        <p:txBody>
          <a:bodyPr/>
          <a:lstStyle/>
          <a:p>
            <a:pPr algn="ctr"/>
            <a:r>
              <a:rPr lang="en-IN" b="1" i="0" dirty="0">
                <a:solidFill>
                  <a:srgbClr val="000000"/>
                </a:solidFill>
                <a:effectLst/>
                <a:latin typeface="lato" panose="020F0502020204030203" pitchFamily="34" charset="0"/>
              </a:rPr>
              <a:t>Output table head</a:t>
            </a:r>
            <a:r>
              <a:rPr lang="en-US" b="1" i="0" dirty="0">
                <a:solidFill>
                  <a:srgbClr val="000000"/>
                </a:solidFill>
                <a:effectLst/>
                <a:latin typeface="lato" panose="020F0502020204030203" pitchFamily="34" charset="0"/>
              </a:rPr>
              <a:t> from </a:t>
            </a:r>
            <a:r>
              <a:rPr lang="en-US" b="1" i="0" dirty="0" err="1">
                <a:solidFill>
                  <a:srgbClr val="000000"/>
                </a:solidFill>
                <a:effectLst/>
                <a:latin typeface="lato" panose="020F0502020204030203" pitchFamily="34" charset="0"/>
              </a:rPr>
              <a:t>knime</a:t>
            </a:r>
            <a:endParaRPr lang="en-IN" dirty="0"/>
          </a:p>
        </p:txBody>
      </p:sp>
      <p:pic>
        <p:nvPicPr>
          <p:cNvPr id="4" name="Content Placeholder 3">
            <a:extLst>
              <a:ext uri="{FF2B5EF4-FFF2-40B4-BE49-F238E27FC236}">
                <a16:creationId xmlns:a16="http://schemas.microsoft.com/office/drawing/2014/main" id="{56320105-7005-70B2-6299-46AF9719B040}"/>
              </a:ext>
            </a:extLst>
          </p:cNvPr>
          <p:cNvPicPr>
            <a:picLocks noGrp="1" noChangeAspect="1"/>
          </p:cNvPicPr>
          <p:nvPr>
            <p:ph idx="1"/>
          </p:nvPr>
        </p:nvPicPr>
        <p:blipFill>
          <a:blip r:embed="rId2"/>
          <a:stretch>
            <a:fillRect/>
          </a:stretch>
        </p:blipFill>
        <p:spPr>
          <a:xfrm>
            <a:off x="171836" y="2048214"/>
            <a:ext cx="11848328" cy="3497179"/>
          </a:xfrm>
          <a:prstGeom prst="rect">
            <a:avLst/>
          </a:prstGeom>
        </p:spPr>
      </p:pic>
      <p:sp>
        <p:nvSpPr>
          <p:cNvPr id="5" name="TextBox 4">
            <a:extLst>
              <a:ext uri="{FF2B5EF4-FFF2-40B4-BE49-F238E27FC236}">
                <a16:creationId xmlns:a16="http://schemas.microsoft.com/office/drawing/2014/main" id="{487EF1B9-9B76-B88E-2288-F29833221814}"/>
              </a:ext>
            </a:extLst>
          </p:cNvPr>
          <p:cNvSpPr txBox="1"/>
          <p:nvPr/>
        </p:nvSpPr>
        <p:spPr>
          <a:xfrm>
            <a:off x="2802192" y="5692759"/>
            <a:ext cx="6587614" cy="369332"/>
          </a:xfrm>
          <a:prstGeom prst="rect">
            <a:avLst/>
          </a:prstGeom>
          <a:noFill/>
        </p:spPr>
        <p:txBody>
          <a:bodyPr wrap="square" rtlCol="0">
            <a:spAutoFit/>
          </a:bodyPr>
          <a:lstStyle/>
          <a:p>
            <a:pPr algn="ctr"/>
            <a:r>
              <a:rPr lang="en-US" dirty="0"/>
              <a:t>R, F, M bins are created and combined after assigning proper scores.</a:t>
            </a:r>
            <a:endParaRPr lang="en-IN" dirty="0"/>
          </a:p>
        </p:txBody>
      </p:sp>
      <p:graphicFrame>
        <p:nvGraphicFramePr>
          <p:cNvPr id="6" name="Object 5">
            <a:extLst>
              <a:ext uri="{FF2B5EF4-FFF2-40B4-BE49-F238E27FC236}">
                <a16:creationId xmlns:a16="http://schemas.microsoft.com/office/drawing/2014/main" id="{C3CCBAE3-49F7-25AC-CF5E-6EC325489102}"/>
              </a:ext>
            </a:extLst>
          </p:cNvPr>
          <p:cNvGraphicFramePr>
            <a:graphicFrameLocks noChangeAspect="1"/>
          </p:cNvGraphicFramePr>
          <p:nvPr>
            <p:extLst>
              <p:ext uri="{D42A27DB-BD31-4B8C-83A1-F6EECF244321}">
                <p14:modId xmlns:p14="http://schemas.microsoft.com/office/powerpoint/2010/main" val="3627702019"/>
              </p:ext>
            </p:extLst>
          </p:nvPr>
        </p:nvGraphicFramePr>
        <p:xfrm>
          <a:off x="10399361" y="769159"/>
          <a:ext cx="914400" cy="792163"/>
        </p:xfrm>
        <a:graphic>
          <a:graphicData uri="http://schemas.openxmlformats.org/presentationml/2006/ole">
            <mc:AlternateContent xmlns:mc="http://schemas.openxmlformats.org/markup-compatibility/2006">
              <mc:Choice xmlns:v="urn:schemas-microsoft-com:vml" Requires="v">
                <p:oleObj name="Worksheet" showAsIcon="1" r:id="rId3" imgW="914400" imgH="792417" progId="Excel.Sheet.12">
                  <p:embed/>
                </p:oleObj>
              </mc:Choice>
              <mc:Fallback>
                <p:oleObj name="Worksheet" showAsIcon="1" r:id="rId3" imgW="914400" imgH="792417" progId="Excel.Sheet.12">
                  <p:embed/>
                  <p:pic>
                    <p:nvPicPr>
                      <p:cNvPr id="0" name=""/>
                      <p:cNvPicPr/>
                      <p:nvPr/>
                    </p:nvPicPr>
                    <p:blipFill>
                      <a:blip r:embed="rId4"/>
                      <a:stretch>
                        <a:fillRect/>
                      </a:stretch>
                    </p:blipFill>
                    <p:spPr>
                      <a:xfrm>
                        <a:off x="10399361" y="769159"/>
                        <a:ext cx="914400" cy="792163"/>
                      </a:xfrm>
                      <a:prstGeom prst="rect">
                        <a:avLst/>
                      </a:prstGeom>
                    </p:spPr>
                  </p:pic>
                </p:oleObj>
              </mc:Fallback>
            </mc:AlternateContent>
          </a:graphicData>
        </a:graphic>
      </p:graphicFrame>
      <p:sp>
        <p:nvSpPr>
          <p:cNvPr id="7" name="Partial Circle 6">
            <a:extLst>
              <a:ext uri="{FF2B5EF4-FFF2-40B4-BE49-F238E27FC236}">
                <a16:creationId xmlns:a16="http://schemas.microsoft.com/office/drawing/2014/main" id="{EF449D28-CE40-47FD-FEEB-1898D2000CFE}"/>
              </a:ext>
            </a:extLst>
          </p:cNvPr>
          <p:cNvSpPr/>
          <p:nvPr/>
        </p:nvSpPr>
        <p:spPr>
          <a:xfrm>
            <a:off x="10028905" y="916525"/>
            <a:ext cx="786580" cy="792163"/>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6543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7" name="Rectangle 42">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8" name="Picture 44">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46">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48">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 name="Rectangle 5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27BB8-8AF1-F7A2-A256-EA604B5522E8}"/>
              </a:ext>
            </a:extLst>
          </p:cNvPr>
          <p:cNvSpPr>
            <a:spLocks noGrp="1"/>
          </p:cNvSpPr>
          <p:nvPr>
            <p:ph type="ctrTitle"/>
          </p:nvPr>
        </p:nvSpPr>
        <p:spPr>
          <a:xfrm>
            <a:off x="1451579" y="804519"/>
            <a:ext cx="9603275" cy="1049235"/>
          </a:xfrm>
        </p:spPr>
        <p:txBody>
          <a:bodyPr vert="horz" lIns="91440" tIns="45720" rIns="91440" bIns="45720" rtlCol="0" anchor="t">
            <a:normAutofit/>
          </a:bodyPr>
          <a:lstStyle/>
          <a:p>
            <a:r>
              <a:rPr lang="en-US" sz="3200"/>
              <a:t>customer segments</a:t>
            </a:r>
          </a:p>
        </p:txBody>
      </p:sp>
      <p:cxnSp>
        <p:nvCxnSpPr>
          <p:cNvPr id="62" name="Straight Connector 5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Rectangle 5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4" name="Title 1">
            <a:extLst>
              <a:ext uri="{FF2B5EF4-FFF2-40B4-BE49-F238E27FC236}">
                <a16:creationId xmlns:a16="http://schemas.microsoft.com/office/drawing/2014/main" id="{5DAAFF08-BEBD-E3D0-A117-102D6F8B7B5C}"/>
              </a:ext>
            </a:extLst>
          </p:cNvPr>
          <p:cNvGraphicFramePr/>
          <p:nvPr>
            <p:extLst>
              <p:ext uri="{D42A27DB-BD31-4B8C-83A1-F6EECF244321}">
                <p14:modId xmlns:p14="http://schemas.microsoft.com/office/powerpoint/2010/main" val="239653755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1887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3C924-3BA4-EEF2-BD35-C2F127803A11}"/>
              </a:ext>
            </a:extLst>
          </p:cNvPr>
          <p:cNvSpPr>
            <a:spLocks noGrp="1"/>
          </p:cNvSpPr>
          <p:nvPr>
            <p:ph idx="1"/>
          </p:nvPr>
        </p:nvSpPr>
        <p:spPr>
          <a:xfrm>
            <a:off x="1346904" y="1229092"/>
            <a:ext cx="5125077" cy="619311"/>
          </a:xfrm>
        </p:spPr>
        <p:txBody>
          <a:bodyPr>
            <a:normAutofit/>
          </a:bodyPr>
          <a:lstStyle/>
          <a:p>
            <a:pPr marL="0" indent="0">
              <a:buNone/>
            </a:pPr>
            <a:r>
              <a:rPr lang="en-US" sz="2400" b="0" i="0" dirty="0">
                <a:effectLst/>
                <a:latin typeface="lato" panose="020F0502020204030203" pitchFamily="34" charset="0"/>
              </a:rPr>
              <a:t>Who are your best customers?</a:t>
            </a:r>
          </a:p>
          <a:p>
            <a:pPr marL="0" indent="0">
              <a:buNone/>
            </a:pPr>
            <a:endParaRPr lang="en-IN" dirty="0"/>
          </a:p>
        </p:txBody>
      </p:sp>
      <p:graphicFrame>
        <p:nvGraphicFramePr>
          <p:cNvPr id="8" name="Object 7">
            <a:extLst>
              <a:ext uri="{FF2B5EF4-FFF2-40B4-BE49-F238E27FC236}">
                <a16:creationId xmlns:a16="http://schemas.microsoft.com/office/drawing/2014/main" id="{1977F6B1-16BA-2AEE-1ACE-A7943DA1BE8F}"/>
              </a:ext>
            </a:extLst>
          </p:cNvPr>
          <p:cNvGraphicFramePr>
            <a:graphicFrameLocks noChangeAspect="1"/>
          </p:cNvGraphicFramePr>
          <p:nvPr>
            <p:extLst>
              <p:ext uri="{D42A27DB-BD31-4B8C-83A1-F6EECF244321}">
                <p14:modId xmlns:p14="http://schemas.microsoft.com/office/powerpoint/2010/main" val="2550351212"/>
              </p:ext>
            </p:extLst>
          </p:nvPr>
        </p:nvGraphicFramePr>
        <p:xfrm>
          <a:off x="1451579" y="2065016"/>
          <a:ext cx="5125078" cy="3254236"/>
        </p:xfrm>
        <a:graphic>
          <a:graphicData uri="http://schemas.openxmlformats.org/presentationml/2006/ole">
            <mc:AlternateContent xmlns:mc="http://schemas.openxmlformats.org/markup-compatibility/2006">
              <mc:Choice xmlns:v="urn:schemas-microsoft-com:vml" Requires="v">
                <p:oleObj name="Worksheet" r:id="rId2" imgW="4739569" imgH="3009743" progId="Excel.Sheet.12">
                  <p:embed/>
                </p:oleObj>
              </mc:Choice>
              <mc:Fallback>
                <p:oleObj name="Worksheet" r:id="rId2" imgW="4739569" imgH="3009743" progId="Excel.Sheet.12">
                  <p:embed/>
                  <p:pic>
                    <p:nvPicPr>
                      <p:cNvPr id="0" name=""/>
                      <p:cNvPicPr/>
                      <p:nvPr/>
                    </p:nvPicPr>
                    <p:blipFill>
                      <a:blip r:embed="rId3"/>
                      <a:stretch>
                        <a:fillRect/>
                      </a:stretch>
                    </p:blipFill>
                    <p:spPr>
                      <a:xfrm>
                        <a:off x="1451579" y="2065016"/>
                        <a:ext cx="5125078" cy="3254236"/>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89AA07F8-4C76-8ED5-2DBF-28201F660EE0}"/>
              </a:ext>
            </a:extLst>
          </p:cNvPr>
          <p:cNvPicPr>
            <a:picLocks noChangeAspect="1"/>
          </p:cNvPicPr>
          <p:nvPr/>
        </p:nvPicPr>
        <p:blipFill>
          <a:blip r:embed="rId4"/>
          <a:stretch>
            <a:fillRect/>
          </a:stretch>
        </p:blipFill>
        <p:spPr>
          <a:xfrm>
            <a:off x="9465694" y="175942"/>
            <a:ext cx="1539373" cy="1569856"/>
          </a:xfrm>
          <a:prstGeom prst="rect">
            <a:avLst/>
          </a:prstGeom>
        </p:spPr>
      </p:pic>
      <p:sp>
        <p:nvSpPr>
          <p:cNvPr id="13" name="TextBox 12">
            <a:extLst>
              <a:ext uri="{FF2B5EF4-FFF2-40B4-BE49-F238E27FC236}">
                <a16:creationId xmlns:a16="http://schemas.microsoft.com/office/drawing/2014/main" id="{1B6D418A-423E-8FFB-0191-8006F210CD56}"/>
              </a:ext>
            </a:extLst>
          </p:cNvPr>
          <p:cNvSpPr txBox="1"/>
          <p:nvPr/>
        </p:nvSpPr>
        <p:spPr>
          <a:xfrm>
            <a:off x="6912077" y="2325901"/>
            <a:ext cx="4092990"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laho"/>
              </a:rPr>
              <a:t>Euro Shopping Channel</a:t>
            </a:r>
          </a:p>
          <a:p>
            <a:pPr marL="285750" indent="-285750">
              <a:lnSpc>
                <a:spcPct val="150000"/>
              </a:lnSpc>
              <a:buFont typeface="Arial" panose="020B0604020202020204" pitchFamily="34" charset="0"/>
              <a:buChar char="•"/>
            </a:pPr>
            <a:r>
              <a:rPr lang="en-IN" sz="2400" dirty="0">
                <a:latin typeface="laho"/>
              </a:rPr>
              <a:t>Mini Gifts Distributors Ltd.</a:t>
            </a:r>
          </a:p>
          <a:p>
            <a:pPr marL="285750" indent="-285750">
              <a:lnSpc>
                <a:spcPct val="150000"/>
              </a:lnSpc>
              <a:buFont typeface="Arial" panose="020B0604020202020204" pitchFamily="34" charset="0"/>
              <a:buChar char="•"/>
            </a:pPr>
            <a:r>
              <a:rPr lang="en-IN" sz="2400" dirty="0">
                <a:latin typeface="laho"/>
              </a:rPr>
              <a:t>La Rochelle Gifts</a:t>
            </a:r>
          </a:p>
          <a:p>
            <a:pPr marL="285750" indent="-285750">
              <a:lnSpc>
                <a:spcPct val="150000"/>
              </a:lnSpc>
              <a:buFont typeface="Arial" panose="020B0604020202020204" pitchFamily="34" charset="0"/>
              <a:buChar char="•"/>
            </a:pPr>
            <a:r>
              <a:rPr lang="en-IN" sz="2400" dirty="0">
                <a:latin typeface="laho"/>
              </a:rPr>
              <a:t>The Sharp Gifts Warehouse</a:t>
            </a:r>
          </a:p>
          <a:p>
            <a:pPr marL="285750" indent="-285750">
              <a:lnSpc>
                <a:spcPct val="150000"/>
              </a:lnSpc>
              <a:buFont typeface="Arial" panose="020B0604020202020204" pitchFamily="34" charset="0"/>
              <a:buChar char="•"/>
            </a:pPr>
            <a:r>
              <a:rPr lang="en-IN" sz="2400" dirty="0" err="1">
                <a:latin typeface="laho"/>
              </a:rPr>
              <a:t>Souveniers</a:t>
            </a:r>
            <a:r>
              <a:rPr lang="en-IN" sz="2400" dirty="0">
                <a:latin typeface="laho"/>
              </a:rPr>
              <a:t> And Things Co.</a:t>
            </a:r>
          </a:p>
        </p:txBody>
      </p:sp>
    </p:spTree>
    <p:extLst>
      <p:ext uri="{BB962C8B-B14F-4D97-AF65-F5344CB8AC3E}">
        <p14:creationId xmlns:p14="http://schemas.microsoft.com/office/powerpoint/2010/main" val="147232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814C-3367-E6F6-5CFE-B9D7CD991385}"/>
              </a:ext>
            </a:extLst>
          </p:cNvPr>
          <p:cNvSpPr>
            <a:spLocks noGrp="1"/>
          </p:cNvSpPr>
          <p:nvPr>
            <p:ph type="title"/>
          </p:nvPr>
        </p:nvSpPr>
        <p:spPr>
          <a:xfrm>
            <a:off x="1451579" y="1391653"/>
            <a:ext cx="9603275" cy="1049235"/>
          </a:xfrm>
        </p:spPr>
        <p:txBody>
          <a:bodyPr>
            <a:normAutofit/>
          </a:bodyPr>
          <a:lstStyle/>
          <a:p>
            <a:r>
              <a:rPr lang="en-US" sz="2400" b="0" i="0" dirty="0">
                <a:effectLst/>
                <a:latin typeface="lato" panose="020F0502020204030203" pitchFamily="34" charset="0"/>
              </a:rPr>
              <a:t>Which customers are on the verge of churning?</a:t>
            </a:r>
            <a:endParaRPr lang="en-IN" sz="2400" dirty="0"/>
          </a:p>
        </p:txBody>
      </p:sp>
      <p:sp>
        <p:nvSpPr>
          <p:cNvPr id="11" name="Content Placeholder 10">
            <a:extLst>
              <a:ext uri="{FF2B5EF4-FFF2-40B4-BE49-F238E27FC236}">
                <a16:creationId xmlns:a16="http://schemas.microsoft.com/office/drawing/2014/main" id="{FE2416D7-F3F4-15ED-CEA9-2DCC0B912860}"/>
              </a:ext>
            </a:extLst>
          </p:cNvPr>
          <p:cNvSpPr>
            <a:spLocks noGrp="1"/>
          </p:cNvSpPr>
          <p:nvPr>
            <p:ph idx="1"/>
          </p:nvPr>
        </p:nvSpPr>
        <p:spPr>
          <a:xfrm>
            <a:off x="7639665" y="2015734"/>
            <a:ext cx="3628103" cy="3450613"/>
          </a:xfrm>
        </p:spPr>
        <p:txBody>
          <a:bodyPr>
            <a:normAutofit/>
          </a:bodyPr>
          <a:lstStyle/>
          <a:p>
            <a:pPr>
              <a:lnSpc>
                <a:spcPct val="100000"/>
              </a:lnSpc>
            </a:pPr>
            <a:r>
              <a:rPr lang="en-US" dirty="0" err="1"/>
              <a:t>Baane</a:t>
            </a:r>
            <a:r>
              <a:rPr lang="en-US" dirty="0"/>
              <a:t> Mini Imports</a:t>
            </a:r>
          </a:p>
          <a:p>
            <a:pPr>
              <a:lnSpc>
                <a:spcPct val="100000"/>
              </a:lnSpc>
            </a:pPr>
            <a:r>
              <a:rPr lang="en-US" dirty="0"/>
              <a:t>Cruz &amp; Sons Co.</a:t>
            </a:r>
          </a:p>
          <a:p>
            <a:pPr>
              <a:lnSpc>
                <a:spcPct val="100000"/>
              </a:lnSpc>
            </a:pPr>
            <a:r>
              <a:rPr lang="en-US" dirty="0" err="1"/>
              <a:t>Heintze</a:t>
            </a:r>
            <a:r>
              <a:rPr lang="en-US" dirty="0"/>
              <a:t> Collectables</a:t>
            </a:r>
          </a:p>
          <a:p>
            <a:pPr>
              <a:lnSpc>
                <a:spcPct val="100000"/>
              </a:lnSpc>
            </a:pPr>
            <a:r>
              <a:rPr lang="en-US" dirty="0"/>
              <a:t>La </a:t>
            </a:r>
            <a:r>
              <a:rPr lang="en-US" dirty="0" err="1"/>
              <a:t>Corne</a:t>
            </a:r>
            <a:r>
              <a:rPr lang="en-US" dirty="0"/>
              <a:t> </a:t>
            </a:r>
            <a:r>
              <a:rPr lang="en-US" dirty="0" err="1"/>
              <a:t>D'abondance</a:t>
            </a:r>
            <a:r>
              <a:rPr lang="en-US" dirty="0"/>
              <a:t>, Co.</a:t>
            </a:r>
          </a:p>
          <a:p>
            <a:pPr>
              <a:lnSpc>
                <a:spcPct val="100000"/>
              </a:lnSpc>
            </a:pPr>
            <a:r>
              <a:rPr lang="en-US" dirty="0"/>
              <a:t>Toms </a:t>
            </a:r>
            <a:r>
              <a:rPr lang="en-US" dirty="0" err="1"/>
              <a:t>Spezialitten</a:t>
            </a:r>
            <a:r>
              <a:rPr lang="en-US" dirty="0"/>
              <a:t>, Ltd</a:t>
            </a:r>
          </a:p>
          <a:p>
            <a:pPr>
              <a:lnSpc>
                <a:spcPct val="100000"/>
              </a:lnSpc>
            </a:pPr>
            <a:r>
              <a:rPr lang="en-US" dirty="0" err="1"/>
              <a:t>Vitachrome</a:t>
            </a:r>
            <a:r>
              <a:rPr lang="en-US" dirty="0"/>
              <a:t> Inc.</a:t>
            </a:r>
          </a:p>
          <a:p>
            <a:endParaRPr lang="en-US" dirty="0"/>
          </a:p>
        </p:txBody>
      </p:sp>
      <p:graphicFrame>
        <p:nvGraphicFramePr>
          <p:cNvPr id="12" name="Object 11">
            <a:extLst>
              <a:ext uri="{FF2B5EF4-FFF2-40B4-BE49-F238E27FC236}">
                <a16:creationId xmlns:a16="http://schemas.microsoft.com/office/drawing/2014/main" id="{14F7FADB-0CCB-7702-256B-EA6A09EDB208}"/>
              </a:ext>
            </a:extLst>
          </p:cNvPr>
          <p:cNvGraphicFramePr>
            <a:graphicFrameLocks noChangeAspect="1"/>
          </p:cNvGraphicFramePr>
          <p:nvPr>
            <p:extLst>
              <p:ext uri="{D42A27DB-BD31-4B8C-83A1-F6EECF244321}">
                <p14:modId xmlns:p14="http://schemas.microsoft.com/office/powerpoint/2010/main" val="2703920401"/>
              </p:ext>
            </p:extLst>
          </p:nvPr>
        </p:nvGraphicFramePr>
        <p:xfrm>
          <a:off x="1451579" y="2015734"/>
          <a:ext cx="6057900" cy="3817937"/>
        </p:xfrm>
        <a:graphic>
          <a:graphicData uri="http://schemas.openxmlformats.org/presentationml/2006/ole">
            <mc:AlternateContent xmlns:mc="http://schemas.openxmlformats.org/markup-compatibility/2006">
              <mc:Choice xmlns:v="urn:schemas-microsoft-com:vml" Requires="v">
                <p:oleObj name="Worksheet" r:id="rId2" imgW="6058006" imgH="3817431" progId="Excel.Sheet.12">
                  <p:embed/>
                </p:oleObj>
              </mc:Choice>
              <mc:Fallback>
                <p:oleObj name="Worksheet" r:id="rId2" imgW="6058006" imgH="3817431" progId="Excel.Sheet.12">
                  <p:embed/>
                  <p:pic>
                    <p:nvPicPr>
                      <p:cNvPr id="0" name=""/>
                      <p:cNvPicPr/>
                      <p:nvPr/>
                    </p:nvPicPr>
                    <p:blipFill>
                      <a:blip r:embed="rId3"/>
                      <a:stretch>
                        <a:fillRect/>
                      </a:stretch>
                    </p:blipFill>
                    <p:spPr>
                      <a:xfrm>
                        <a:off x="1451579" y="2015734"/>
                        <a:ext cx="6057900" cy="3817937"/>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F4141F22-D16D-C13C-3244-4A3D5B7BE44C}"/>
              </a:ext>
            </a:extLst>
          </p:cNvPr>
          <p:cNvPicPr>
            <a:picLocks noChangeAspect="1"/>
          </p:cNvPicPr>
          <p:nvPr/>
        </p:nvPicPr>
        <p:blipFill>
          <a:blip r:embed="rId4"/>
          <a:stretch>
            <a:fillRect/>
          </a:stretch>
        </p:blipFill>
        <p:spPr>
          <a:xfrm>
            <a:off x="9939988" y="60132"/>
            <a:ext cx="1209345" cy="1733628"/>
          </a:xfrm>
          <a:prstGeom prst="rect">
            <a:avLst/>
          </a:prstGeom>
        </p:spPr>
      </p:pic>
    </p:spTree>
    <p:extLst>
      <p:ext uri="{BB962C8B-B14F-4D97-AF65-F5344CB8AC3E}">
        <p14:creationId xmlns:p14="http://schemas.microsoft.com/office/powerpoint/2010/main" val="323617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40C1-F3E4-B19D-7825-375031B53995}"/>
              </a:ext>
            </a:extLst>
          </p:cNvPr>
          <p:cNvSpPr>
            <a:spLocks noGrp="1"/>
          </p:cNvSpPr>
          <p:nvPr>
            <p:ph type="title"/>
          </p:nvPr>
        </p:nvSpPr>
        <p:spPr>
          <a:xfrm>
            <a:off x="1451578" y="1391655"/>
            <a:ext cx="9603275" cy="1049235"/>
          </a:xfrm>
        </p:spPr>
        <p:txBody>
          <a:bodyPr>
            <a:normAutofit/>
          </a:bodyPr>
          <a:lstStyle/>
          <a:p>
            <a:r>
              <a:rPr lang="en-US" sz="2400" b="0" i="0" dirty="0">
                <a:solidFill>
                  <a:srgbClr val="000000"/>
                </a:solidFill>
                <a:effectLst/>
                <a:latin typeface="lato" panose="020F0502020204030203" pitchFamily="34" charset="0"/>
              </a:rPr>
              <a:t>Who are your lost customers? </a:t>
            </a:r>
            <a:endParaRPr lang="en-IN" sz="2400" dirty="0"/>
          </a:p>
        </p:txBody>
      </p:sp>
      <p:sp>
        <p:nvSpPr>
          <p:cNvPr id="3" name="Content Placeholder 2">
            <a:extLst>
              <a:ext uri="{FF2B5EF4-FFF2-40B4-BE49-F238E27FC236}">
                <a16:creationId xmlns:a16="http://schemas.microsoft.com/office/drawing/2014/main" id="{523B0753-FC86-5B6E-AB1C-46B42BD9FD2C}"/>
              </a:ext>
            </a:extLst>
          </p:cNvPr>
          <p:cNvSpPr>
            <a:spLocks noGrp="1"/>
          </p:cNvSpPr>
          <p:nvPr>
            <p:ph idx="1"/>
          </p:nvPr>
        </p:nvSpPr>
        <p:spPr>
          <a:xfrm>
            <a:off x="6862916" y="2015732"/>
            <a:ext cx="4191938" cy="3450613"/>
          </a:xfrm>
        </p:spPr>
        <p:txBody>
          <a:bodyPr/>
          <a:lstStyle/>
          <a:p>
            <a:pPr>
              <a:lnSpc>
                <a:spcPct val="100000"/>
              </a:lnSpc>
            </a:pPr>
            <a:r>
              <a:rPr lang="en-IN" dirty="0"/>
              <a:t>Bavarian Collectables Imports, Co.</a:t>
            </a:r>
          </a:p>
          <a:p>
            <a:pPr>
              <a:lnSpc>
                <a:spcPct val="100000"/>
              </a:lnSpc>
            </a:pPr>
            <a:r>
              <a:rPr lang="en-IN" dirty="0"/>
              <a:t>Cambridge Collectables Co.</a:t>
            </a:r>
          </a:p>
          <a:p>
            <a:pPr>
              <a:lnSpc>
                <a:spcPct val="100000"/>
              </a:lnSpc>
            </a:pPr>
            <a:r>
              <a:rPr lang="en-IN" dirty="0"/>
              <a:t>Double Decker Gift Stores, Ltd</a:t>
            </a:r>
          </a:p>
          <a:p>
            <a:pPr>
              <a:lnSpc>
                <a:spcPct val="100000"/>
              </a:lnSpc>
            </a:pPr>
            <a:r>
              <a:rPr lang="en-IN" dirty="0"/>
              <a:t>West Coast Collectables Co.</a:t>
            </a:r>
          </a:p>
          <a:p>
            <a:pPr>
              <a:lnSpc>
                <a:spcPct val="100000"/>
              </a:lnSpc>
            </a:pPr>
            <a:r>
              <a:rPr lang="en-IN" dirty="0"/>
              <a:t>CAF Imports</a:t>
            </a:r>
          </a:p>
        </p:txBody>
      </p:sp>
      <p:graphicFrame>
        <p:nvGraphicFramePr>
          <p:cNvPr id="5" name="Object 4">
            <a:extLst>
              <a:ext uri="{FF2B5EF4-FFF2-40B4-BE49-F238E27FC236}">
                <a16:creationId xmlns:a16="http://schemas.microsoft.com/office/drawing/2014/main" id="{D8A25A96-5F49-382B-8502-6F37BD986B4E}"/>
              </a:ext>
            </a:extLst>
          </p:cNvPr>
          <p:cNvGraphicFramePr>
            <a:graphicFrameLocks noChangeAspect="1"/>
          </p:cNvGraphicFramePr>
          <p:nvPr>
            <p:extLst>
              <p:ext uri="{D42A27DB-BD31-4B8C-83A1-F6EECF244321}">
                <p14:modId xmlns:p14="http://schemas.microsoft.com/office/powerpoint/2010/main" val="1412638664"/>
              </p:ext>
            </p:extLst>
          </p:nvPr>
        </p:nvGraphicFramePr>
        <p:xfrm>
          <a:off x="1451577" y="2015732"/>
          <a:ext cx="5219700" cy="3619500"/>
        </p:xfrm>
        <a:graphic>
          <a:graphicData uri="http://schemas.openxmlformats.org/presentationml/2006/ole">
            <mc:AlternateContent xmlns:mc="http://schemas.openxmlformats.org/markup-compatibility/2006">
              <mc:Choice xmlns:v="urn:schemas-microsoft-com:vml" Requires="v">
                <p:oleObj name="Worksheet" r:id="rId2" imgW="5219735" imgH="3619327" progId="Excel.Sheet.12">
                  <p:embed/>
                </p:oleObj>
              </mc:Choice>
              <mc:Fallback>
                <p:oleObj name="Worksheet" r:id="rId2" imgW="5219735" imgH="3619327" progId="Excel.Sheet.12">
                  <p:embed/>
                  <p:pic>
                    <p:nvPicPr>
                      <p:cNvPr id="0" name=""/>
                      <p:cNvPicPr/>
                      <p:nvPr/>
                    </p:nvPicPr>
                    <p:blipFill>
                      <a:blip r:embed="rId3"/>
                      <a:stretch>
                        <a:fillRect/>
                      </a:stretch>
                    </p:blipFill>
                    <p:spPr>
                      <a:xfrm>
                        <a:off x="1451577" y="2015732"/>
                        <a:ext cx="5219700" cy="3619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7B17D1D6-CC8E-FD3F-3D28-92FA646F6B83}"/>
              </a:ext>
            </a:extLst>
          </p:cNvPr>
          <p:cNvPicPr>
            <a:picLocks noChangeAspect="1"/>
          </p:cNvPicPr>
          <p:nvPr/>
        </p:nvPicPr>
        <p:blipFill>
          <a:blip r:embed="rId4"/>
          <a:stretch>
            <a:fillRect/>
          </a:stretch>
        </p:blipFill>
        <p:spPr>
          <a:xfrm>
            <a:off x="9201049" y="118596"/>
            <a:ext cx="1539373" cy="1585097"/>
          </a:xfrm>
          <a:prstGeom prst="rect">
            <a:avLst/>
          </a:prstGeom>
        </p:spPr>
      </p:pic>
    </p:spTree>
    <p:extLst>
      <p:ext uri="{BB962C8B-B14F-4D97-AF65-F5344CB8AC3E}">
        <p14:creationId xmlns:p14="http://schemas.microsoft.com/office/powerpoint/2010/main" val="201438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67A6-FC5E-A97D-08D2-F66AEEC18CC3}"/>
              </a:ext>
            </a:extLst>
          </p:cNvPr>
          <p:cNvSpPr txBox="1">
            <a:spLocks/>
          </p:cNvSpPr>
          <p:nvPr/>
        </p:nvSpPr>
        <p:spPr>
          <a:xfrm>
            <a:off x="639097" y="717755"/>
            <a:ext cx="8712919" cy="2084439"/>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u="sng" dirty="0">
                <a:solidFill>
                  <a:srgbClr val="000000"/>
                </a:solidFill>
                <a:latin typeface="lato" panose="020F0502020204030203" pitchFamily="34" charset="0"/>
              </a:rPr>
              <a:t>Problem</a:t>
            </a:r>
            <a:r>
              <a:rPr lang="en-IN" u="sng" dirty="0">
                <a:solidFill>
                  <a:srgbClr val="000000"/>
                </a:solidFill>
                <a:latin typeface="lato" panose="020F0502020204030203" pitchFamily="34" charset="0"/>
              </a:rPr>
              <a:t> </a:t>
            </a:r>
            <a:r>
              <a:rPr lang="en-IN" b="1" u="sng" dirty="0">
                <a:solidFill>
                  <a:srgbClr val="000000"/>
                </a:solidFill>
                <a:latin typeface="lato" panose="020F0502020204030203" pitchFamily="34" charset="0"/>
              </a:rPr>
              <a:t>statement</a:t>
            </a:r>
            <a:br>
              <a:rPr lang="en-IN" b="1" dirty="0">
                <a:solidFill>
                  <a:srgbClr val="000000"/>
                </a:solidFill>
                <a:latin typeface="lato" panose="020F0502020204030203" pitchFamily="34" charset="0"/>
              </a:rPr>
            </a:br>
            <a:endParaRPr lang="en-IN" dirty="0"/>
          </a:p>
        </p:txBody>
      </p:sp>
      <p:sp>
        <p:nvSpPr>
          <p:cNvPr id="3" name="Subtitle 2">
            <a:extLst>
              <a:ext uri="{FF2B5EF4-FFF2-40B4-BE49-F238E27FC236}">
                <a16:creationId xmlns:a16="http://schemas.microsoft.com/office/drawing/2014/main" id="{5D1099D6-9C10-C8D0-2ACD-B58E9D597902}"/>
              </a:ext>
            </a:extLst>
          </p:cNvPr>
          <p:cNvSpPr txBox="1">
            <a:spLocks/>
          </p:cNvSpPr>
          <p:nvPr/>
        </p:nvSpPr>
        <p:spPr>
          <a:xfrm>
            <a:off x="639097" y="1681316"/>
            <a:ext cx="10913806" cy="167788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2400" dirty="0">
                <a:solidFill>
                  <a:srgbClr val="000000"/>
                </a:solidFill>
                <a:latin typeface="lato" panose="020F0502020204030203" pitchFamily="34"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IN" sz="2400" dirty="0"/>
          </a:p>
        </p:txBody>
      </p:sp>
    </p:spTree>
    <p:extLst>
      <p:ext uri="{BB962C8B-B14F-4D97-AF65-F5344CB8AC3E}">
        <p14:creationId xmlns:p14="http://schemas.microsoft.com/office/powerpoint/2010/main" val="1125288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086E-B312-6FDC-8A64-1F64954D841D}"/>
              </a:ext>
            </a:extLst>
          </p:cNvPr>
          <p:cNvSpPr>
            <a:spLocks noGrp="1"/>
          </p:cNvSpPr>
          <p:nvPr>
            <p:ph type="title"/>
          </p:nvPr>
        </p:nvSpPr>
        <p:spPr>
          <a:xfrm>
            <a:off x="1451578" y="1391655"/>
            <a:ext cx="9603275" cy="1049235"/>
          </a:xfrm>
        </p:spPr>
        <p:txBody>
          <a:bodyPr>
            <a:normAutofit/>
          </a:bodyPr>
          <a:lstStyle/>
          <a:p>
            <a:r>
              <a:rPr lang="en-US" sz="2400" b="0" i="0" dirty="0">
                <a:solidFill>
                  <a:srgbClr val="000000"/>
                </a:solidFill>
                <a:effectLst/>
                <a:latin typeface="lato" panose="020F0502020204030203" pitchFamily="34" charset="0"/>
              </a:rPr>
              <a:t>Who are your loyal customers?</a:t>
            </a:r>
            <a:endParaRPr lang="en-IN" sz="2400" dirty="0"/>
          </a:p>
        </p:txBody>
      </p:sp>
      <p:sp>
        <p:nvSpPr>
          <p:cNvPr id="3" name="Content Placeholder 2">
            <a:extLst>
              <a:ext uri="{FF2B5EF4-FFF2-40B4-BE49-F238E27FC236}">
                <a16:creationId xmlns:a16="http://schemas.microsoft.com/office/drawing/2014/main" id="{B0960FF2-CAC9-9536-749F-9E76823AE1A8}"/>
              </a:ext>
            </a:extLst>
          </p:cNvPr>
          <p:cNvSpPr>
            <a:spLocks noGrp="1"/>
          </p:cNvSpPr>
          <p:nvPr>
            <p:ph idx="1"/>
          </p:nvPr>
        </p:nvSpPr>
        <p:spPr>
          <a:xfrm>
            <a:off x="6096000" y="2015732"/>
            <a:ext cx="4958854" cy="4077187"/>
          </a:xfrm>
        </p:spPr>
        <p:txBody>
          <a:bodyPr>
            <a:normAutofit/>
          </a:bodyPr>
          <a:lstStyle/>
          <a:p>
            <a:pPr>
              <a:lnSpc>
                <a:spcPct val="100000"/>
              </a:lnSpc>
            </a:pPr>
            <a:r>
              <a:rPr lang="en-IN" sz="2400" dirty="0">
                <a:latin typeface="laho"/>
              </a:rPr>
              <a:t>Auto Canal Petit</a:t>
            </a:r>
          </a:p>
          <a:p>
            <a:pPr>
              <a:lnSpc>
                <a:spcPct val="100000"/>
              </a:lnSpc>
            </a:pPr>
            <a:r>
              <a:rPr lang="en-IN" sz="2400" dirty="0">
                <a:latin typeface="laho"/>
              </a:rPr>
              <a:t>Oulu Toy Supplies, Inc.</a:t>
            </a:r>
          </a:p>
          <a:p>
            <a:pPr>
              <a:lnSpc>
                <a:spcPct val="100000"/>
              </a:lnSpc>
            </a:pPr>
            <a:r>
              <a:rPr lang="en-IN" sz="2400" dirty="0" err="1">
                <a:latin typeface="laho"/>
              </a:rPr>
              <a:t>Suominen</a:t>
            </a:r>
            <a:r>
              <a:rPr lang="en-IN" sz="2400" dirty="0">
                <a:latin typeface="laho"/>
              </a:rPr>
              <a:t> </a:t>
            </a:r>
            <a:r>
              <a:rPr lang="en-IN" sz="2400" dirty="0" err="1">
                <a:latin typeface="laho"/>
              </a:rPr>
              <a:t>Souveniers</a:t>
            </a:r>
            <a:endParaRPr lang="en-IN" sz="2400" dirty="0">
              <a:latin typeface="laho"/>
            </a:endParaRPr>
          </a:p>
          <a:p>
            <a:pPr>
              <a:lnSpc>
                <a:spcPct val="100000"/>
              </a:lnSpc>
            </a:pPr>
            <a:r>
              <a:rPr lang="en-IN" sz="2400" dirty="0">
                <a:latin typeface="laho"/>
              </a:rPr>
              <a:t>Tokyo Collectables, Ltd</a:t>
            </a:r>
          </a:p>
          <a:p>
            <a:pPr>
              <a:lnSpc>
                <a:spcPct val="100000"/>
              </a:lnSpc>
            </a:pPr>
            <a:r>
              <a:rPr lang="en-IN" sz="2400" dirty="0">
                <a:latin typeface="laho"/>
              </a:rPr>
              <a:t>Toys of Finland, Co.</a:t>
            </a:r>
          </a:p>
          <a:p>
            <a:pPr>
              <a:lnSpc>
                <a:spcPct val="100000"/>
              </a:lnSpc>
            </a:pPr>
            <a:r>
              <a:rPr lang="en-IN" sz="2400" dirty="0">
                <a:latin typeface="laho"/>
              </a:rPr>
              <a:t>Toys4GrownUps.com</a:t>
            </a:r>
          </a:p>
          <a:p>
            <a:pPr>
              <a:lnSpc>
                <a:spcPct val="100000"/>
              </a:lnSpc>
            </a:pPr>
            <a:r>
              <a:rPr lang="en-IN" sz="2400" dirty="0">
                <a:latin typeface="laho"/>
              </a:rPr>
              <a:t>UK Collectables, Ltd.</a:t>
            </a:r>
          </a:p>
        </p:txBody>
      </p:sp>
      <p:graphicFrame>
        <p:nvGraphicFramePr>
          <p:cNvPr id="5" name="Object 4">
            <a:extLst>
              <a:ext uri="{FF2B5EF4-FFF2-40B4-BE49-F238E27FC236}">
                <a16:creationId xmlns:a16="http://schemas.microsoft.com/office/drawing/2014/main" id="{FD48182B-A3EB-CF91-CABC-222CC317E53B}"/>
              </a:ext>
            </a:extLst>
          </p:cNvPr>
          <p:cNvGraphicFramePr>
            <a:graphicFrameLocks noChangeAspect="1"/>
          </p:cNvGraphicFramePr>
          <p:nvPr>
            <p:extLst>
              <p:ext uri="{D42A27DB-BD31-4B8C-83A1-F6EECF244321}">
                <p14:modId xmlns:p14="http://schemas.microsoft.com/office/powerpoint/2010/main" val="3810385842"/>
              </p:ext>
            </p:extLst>
          </p:nvPr>
        </p:nvGraphicFramePr>
        <p:xfrm>
          <a:off x="1451578" y="1916273"/>
          <a:ext cx="4074152" cy="4176646"/>
        </p:xfrm>
        <a:graphic>
          <a:graphicData uri="http://schemas.openxmlformats.org/presentationml/2006/ole">
            <mc:AlternateContent xmlns:mc="http://schemas.openxmlformats.org/markup-compatibility/2006">
              <mc:Choice xmlns:v="urn:schemas-microsoft-com:vml" Requires="v">
                <p:oleObj name="Worksheet" r:id="rId2" imgW="6058006" imgH="6210379" progId="Excel.Sheet.12">
                  <p:embed/>
                </p:oleObj>
              </mc:Choice>
              <mc:Fallback>
                <p:oleObj name="Worksheet" r:id="rId2" imgW="6058006" imgH="6210379" progId="Excel.Sheet.12">
                  <p:embed/>
                  <p:pic>
                    <p:nvPicPr>
                      <p:cNvPr id="0" name=""/>
                      <p:cNvPicPr/>
                      <p:nvPr/>
                    </p:nvPicPr>
                    <p:blipFill>
                      <a:blip r:embed="rId3"/>
                      <a:stretch>
                        <a:fillRect/>
                      </a:stretch>
                    </p:blipFill>
                    <p:spPr>
                      <a:xfrm>
                        <a:off x="1451578" y="1916273"/>
                        <a:ext cx="4074152" cy="4176646"/>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E05DC43B-620C-5503-69A5-E3B06607F40F}"/>
              </a:ext>
            </a:extLst>
          </p:cNvPr>
          <p:cNvPicPr>
            <a:picLocks noChangeAspect="1"/>
          </p:cNvPicPr>
          <p:nvPr/>
        </p:nvPicPr>
        <p:blipFill>
          <a:blip r:embed="rId4"/>
          <a:stretch>
            <a:fillRect/>
          </a:stretch>
        </p:blipFill>
        <p:spPr>
          <a:xfrm>
            <a:off x="8840853" y="179562"/>
            <a:ext cx="1569856" cy="1524132"/>
          </a:xfrm>
          <a:prstGeom prst="rect">
            <a:avLst/>
          </a:prstGeom>
        </p:spPr>
      </p:pic>
    </p:spTree>
    <p:extLst>
      <p:ext uri="{BB962C8B-B14F-4D97-AF65-F5344CB8AC3E}">
        <p14:creationId xmlns:p14="http://schemas.microsoft.com/office/powerpoint/2010/main" val="55296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E900-B23A-7139-ABE1-C8637F072309}"/>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33A484F6-4535-29E2-3497-188FAF48048D}"/>
              </a:ext>
            </a:extLst>
          </p:cNvPr>
          <p:cNvSpPr>
            <a:spLocks noGrp="1"/>
          </p:cNvSpPr>
          <p:nvPr>
            <p:ph sz="half" idx="1"/>
          </p:nvPr>
        </p:nvSpPr>
        <p:spPr>
          <a:xfrm>
            <a:off x="334297" y="2010878"/>
            <a:ext cx="5758186" cy="3448595"/>
          </a:xfrm>
        </p:spPr>
        <p:txBody>
          <a:bodyPr>
            <a:noAutofit/>
          </a:bodyPr>
          <a:lstStyle/>
          <a:p>
            <a:pPr marL="0" indent="0">
              <a:buNone/>
            </a:pPr>
            <a:r>
              <a:rPr lang="en-US" sz="1800" u="sng" dirty="0">
                <a:latin typeface="laho"/>
              </a:rPr>
              <a:t>EDA  INSIGHTS</a:t>
            </a:r>
          </a:p>
          <a:p>
            <a:r>
              <a:rPr lang="en-US" sz="1800" dirty="0">
                <a:latin typeface="laho"/>
              </a:rPr>
              <a:t>Classic cars, vintage cars, motorcycles are top 3 product lines ordered by the customer.</a:t>
            </a:r>
          </a:p>
          <a:p>
            <a:r>
              <a:rPr lang="en-US" sz="1800" dirty="0">
                <a:latin typeface="laho"/>
              </a:rPr>
              <a:t>The sales in the month of April and June might be due to summer and winter seasons, the company could maintain the inventory accordingly.</a:t>
            </a:r>
          </a:p>
          <a:p>
            <a:r>
              <a:rPr lang="en-US" sz="1800" dirty="0">
                <a:latin typeface="laho"/>
              </a:rPr>
              <a:t>Top 3 orders are from USA, Spain, France.</a:t>
            </a:r>
          </a:p>
          <a:p>
            <a:r>
              <a:rPr lang="en-US" sz="1800" dirty="0">
                <a:latin typeface="laho"/>
              </a:rPr>
              <a:t>Sales of the company have increased over the years.</a:t>
            </a:r>
            <a:endParaRPr lang="en-IN" sz="1800" dirty="0">
              <a:latin typeface="laho"/>
            </a:endParaRPr>
          </a:p>
        </p:txBody>
      </p:sp>
      <p:sp>
        <p:nvSpPr>
          <p:cNvPr id="4" name="Content Placeholder 3">
            <a:extLst>
              <a:ext uri="{FF2B5EF4-FFF2-40B4-BE49-F238E27FC236}">
                <a16:creationId xmlns:a16="http://schemas.microsoft.com/office/drawing/2014/main" id="{277112F0-AA89-1343-6160-7EF3480D3094}"/>
              </a:ext>
            </a:extLst>
          </p:cNvPr>
          <p:cNvSpPr>
            <a:spLocks noGrp="1"/>
          </p:cNvSpPr>
          <p:nvPr>
            <p:ph sz="half" idx="2"/>
          </p:nvPr>
        </p:nvSpPr>
        <p:spPr>
          <a:xfrm>
            <a:off x="6312309" y="2017343"/>
            <a:ext cx="5545393" cy="4035768"/>
          </a:xfrm>
        </p:spPr>
        <p:txBody>
          <a:bodyPr>
            <a:normAutofit fontScale="92500" lnSpcReduction="20000"/>
          </a:bodyPr>
          <a:lstStyle/>
          <a:p>
            <a:pPr marL="0" indent="0">
              <a:buNone/>
            </a:pPr>
            <a:r>
              <a:rPr lang="en-US" u="sng" dirty="0"/>
              <a:t>RFM  INSIGHTS</a:t>
            </a:r>
            <a:endParaRPr lang="en-IN" u="sng" dirty="0"/>
          </a:p>
          <a:p>
            <a:r>
              <a:rPr lang="en-IN" sz="1900" dirty="0">
                <a:latin typeface="laho"/>
              </a:rPr>
              <a:t>The best customers (444) are spending an average of 100/unit on our products. </a:t>
            </a:r>
            <a:r>
              <a:rPr lang="en-US" sz="1900" dirty="0">
                <a:latin typeface="laho"/>
              </a:rPr>
              <a:t>They should be targeted with special promotions to keep them active.</a:t>
            </a:r>
          </a:p>
          <a:p>
            <a:r>
              <a:rPr lang="en-US" sz="1900" dirty="0">
                <a:latin typeface="laho"/>
              </a:rPr>
              <a:t>At Risk Customers(234) are those who purchased often and spent big amounts but haven’t purchased recently. Send them personalized reactivation campaigns to reconnect.</a:t>
            </a:r>
          </a:p>
          <a:p>
            <a:r>
              <a:rPr lang="en-US" sz="1900" dirty="0">
                <a:latin typeface="laho"/>
              </a:rPr>
              <a:t>Lost customers(111) are those who have visited once, long time ago and haven’t spent much on our products. It is better if no promotional efforts are made on getting these customers back.</a:t>
            </a:r>
            <a:endParaRPr lang="en-IN" sz="1900" dirty="0"/>
          </a:p>
        </p:txBody>
      </p:sp>
      <p:pic>
        <p:nvPicPr>
          <p:cNvPr id="5" name="Picture 4">
            <a:extLst>
              <a:ext uri="{FF2B5EF4-FFF2-40B4-BE49-F238E27FC236}">
                <a16:creationId xmlns:a16="http://schemas.microsoft.com/office/drawing/2014/main" id="{9EA223E2-F737-A02B-C989-422892D9E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1640" y="163638"/>
            <a:ext cx="2313212" cy="155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27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E195-989F-E1E2-8402-B4240F461763}"/>
              </a:ext>
            </a:extLst>
          </p:cNvPr>
          <p:cNvSpPr txBox="1">
            <a:spLocks/>
          </p:cNvSpPr>
          <p:nvPr/>
        </p:nvSpPr>
        <p:spPr>
          <a:xfrm>
            <a:off x="330462" y="306572"/>
            <a:ext cx="9605635" cy="571730"/>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u="sng" dirty="0">
                <a:solidFill>
                  <a:srgbClr val="000000"/>
                </a:solidFill>
                <a:latin typeface="lato" panose="020F0502020204030203" pitchFamily="34" charset="0"/>
                <a:ea typeface="+mn-ea"/>
                <a:cs typeface="+mn-cs"/>
              </a:rPr>
              <a:t>About Data </a:t>
            </a:r>
            <a:endParaRPr lang="en-IN" u="sng" dirty="0"/>
          </a:p>
        </p:txBody>
      </p:sp>
      <p:sp>
        <p:nvSpPr>
          <p:cNvPr id="3" name="Title 2">
            <a:extLst>
              <a:ext uri="{FF2B5EF4-FFF2-40B4-BE49-F238E27FC236}">
                <a16:creationId xmlns:a16="http://schemas.microsoft.com/office/drawing/2014/main" id="{36E7C3D9-0A2F-F3C2-307F-87FF42291082}"/>
              </a:ext>
            </a:extLst>
          </p:cNvPr>
          <p:cNvSpPr>
            <a:spLocks noGrp="1"/>
          </p:cNvSpPr>
          <p:nvPr>
            <p:ph type="title"/>
          </p:nvPr>
        </p:nvSpPr>
        <p:spPr>
          <a:xfrm>
            <a:off x="330462" y="1015129"/>
            <a:ext cx="4232115" cy="1519610"/>
          </a:xfrm>
        </p:spPr>
        <p:txBody>
          <a:bodyPr>
            <a:normAutofit fontScale="90000"/>
          </a:bodyPr>
          <a:lstStyle/>
          <a:p>
            <a:pPr>
              <a:lnSpc>
                <a:spcPct val="100000"/>
              </a:lnSpc>
            </a:pPr>
            <a:r>
              <a:rPr lang="en-US" sz="3600" b="1" u="sng" cap="none" dirty="0">
                <a:solidFill>
                  <a:srgbClr val="000000"/>
                </a:solidFill>
                <a:latin typeface="lato" panose="020F0502020204030203" pitchFamily="34" charset="0"/>
                <a:ea typeface="+mn-ea"/>
                <a:cs typeface="+mn-cs"/>
              </a:rPr>
              <a:t>Data shape</a:t>
            </a:r>
            <a:br>
              <a:rPr lang="en-US" cap="none" dirty="0">
                <a:solidFill>
                  <a:srgbClr val="000000"/>
                </a:solidFill>
                <a:latin typeface="lato" panose="020F0502020204030203" pitchFamily="34" charset="0"/>
                <a:ea typeface="+mn-ea"/>
                <a:cs typeface="+mn-cs"/>
              </a:rPr>
            </a:br>
            <a:br>
              <a:rPr lang="en-US" sz="2700" cap="none" dirty="0">
                <a:solidFill>
                  <a:srgbClr val="000000"/>
                </a:solidFill>
                <a:latin typeface="lato" panose="020F0502020204030203" pitchFamily="34" charset="0"/>
                <a:ea typeface="+mn-ea"/>
                <a:cs typeface="+mn-cs"/>
              </a:rPr>
            </a:br>
            <a:r>
              <a:rPr lang="en-US" sz="2700" cap="none" dirty="0">
                <a:solidFill>
                  <a:srgbClr val="000000"/>
                </a:solidFill>
                <a:latin typeface="lato" panose="020F0502020204030203" pitchFamily="34" charset="0"/>
                <a:ea typeface="+mn-ea"/>
                <a:cs typeface="+mn-cs"/>
              </a:rPr>
              <a:t>No. </a:t>
            </a:r>
            <a:r>
              <a:rPr lang="en-US" altLang="en-US" sz="2700" cap="none" dirty="0">
                <a:solidFill>
                  <a:srgbClr val="000000"/>
                </a:solidFill>
                <a:latin typeface="lato" panose="020F0502020204030203" pitchFamily="34" charset="0"/>
                <a:ea typeface="+mn-ea"/>
                <a:cs typeface="+mn-cs"/>
              </a:rPr>
              <a:t>rows-2747</a:t>
            </a:r>
            <a:br>
              <a:rPr lang="en-US" altLang="en-US" sz="2700" cap="none" dirty="0">
                <a:solidFill>
                  <a:srgbClr val="000000"/>
                </a:solidFill>
                <a:latin typeface="lato" panose="020F0502020204030203" pitchFamily="34" charset="0"/>
                <a:ea typeface="+mn-ea"/>
                <a:cs typeface="+mn-cs"/>
              </a:rPr>
            </a:br>
            <a:r>
              <a:rPr lang="en-US" altLang="en-US" sz="2700" cap="none" dirty="0">
                <a:solidFill>
                  <a:srgbClr val="000000"/>
                </a:solidFill>
                <a:latin typeface="lato" panose="020F0502020204030203" pitchFamily="34" charset="0"/>
                <a:ea typeface="+mn-ea"/>
                <a:cs typeface="+mn-cs"/>
              </a:rPr>
              <a:t>No. columns-20</a:t>
            </a:r>
            <a:endParaRPr lang="en-IN" cap="none" dirty="0">
              <a:solidFill>
                <a:srgbClr val="000000"/>
              </a:solidFill>
              <a:latin typeface="lato" panose="020F0502020204030203" pitchFamily="34" charset="0"/>
              <a:ea typeface="+mn-ea"/>
              <a:cs typeface="+mn-cs"/>
            </a:endParaRPr>
          </a:p>
        </p:txBody>
      </p:sp>
      <p:graphicFrame>
        <p:nvGraphicFramePr>
          <p:cNvPr id="12" name="Content Placeholder 11">
            <a:extLst>
              <a:ext uri="{FF2B5EF4-FFF2-40B4-BE49-F238E27FC236}">
                <a16:creationId xmlns:a16="http://schemas.microsoft.com/office/drawing/2014/main" id="{34E18F6F-FCAD-AEBC-102E-4A351AA3B955}"/>
              </a:ext>
            </a:extLst>
          </p:cNvPr>
          <p:cNvGraphicFramePr>
            <a:graphicFrameLocks noGrp="1"/>
          </p:cNvGraphicFramePr>
          <p:nvPr>
            <p:ph idx="1"/>
            <p:extLst>
              <p:ext uri="{D42A27DB-BD31-4B8C-83A1-F6EECF244321}">
                <p14:modId xmlns:p14="http://schemas.microsoft.com/office/powerpoint/2010/main" val="297102015"/>
              </p:ext>
            </p:extLst>
          </p:nvPr>
        </p:nvGraphicFramePr>
        <p:xfrm>
          <a:off x="4953481" y="717353"/>
          <a:ext cx="7004358" cy="2433536"/>
        </p:xfrm>
        <a:graphic>
          <a:graphicData uri="http://schemas.openxmlformats.org/drawingml/2006/table">
            <a:tbl>
              <a:tblPr>
                <a:tableStyleId>{5C22544A-7EE6-4342-B048-85BDC9FD1C3A}</a:tableStyleId>
              </a:tblPr>
              <a:tblGrid>
                <a:gridCol w="573850">
                  <a:extLst>
                    <a:ext uri="{9D8B030D-6E8A-4147-A177-3AD203B41FA5}">
                      <a16:colId xmlns:a16="http://schemas.microsoft.com/office/drawing/2014/main" val="2113341489"/>
                    </a:ext>
                  </a:extLst>
                </a:gridCol>
                <a:gridCol w="983739">
                  <a:extLst>
                    <a:ext uri="{9D8B030D-6E8A-4147-A177-3AD203B41FA5}">
                      <a16:colId xmlns:a16="http://schemas.microsoft.com/office/drawing/2014/main" val="1299784151"/>
                    </a:ext>
                  </a:extLst>
                </a:gridCol>
                <a:gridCol w="881268">
                  <a:extLst>
                    <a:ext uri="{9D8B030D-6E8A-4147-A177-3AD203B41FA5}">
                      <a16:colId xmlns:a16="http://schemas.microsoft.com/office/drawing/2014/main" val="904778706"/>
                    </a:ext>
                  </a:extLst>
                </a:gridCol>
                <a:gridCol w="901761">
                  <a:extLst>
                    <a:ext uri="{9D8B030D-6E8A-4147-A177-3AD203B41FA5}">
                      <a16:colId xmlns:a16="http://schemas.microsoft.com/office/drawing/2014/main" val="2204630347"/>
                    </a:ext>
                  </a:extLst>
                </a:gridCol>
                <a:gridCol w="804227">
                  <a:extLst>
                    <a:ext uri="{9D8B030D-6E8A-4147-A177-3AD203B41FA5}">
                      <a16:colId xmlns:a16="http://schemas.microsoft.com/office/drawing/2014/main" val="3513859669"/>
                    </a:ext>
                  </a:extLst>
                </a:gridCol>
                <a:gridCol w="650240">
                  <a:extLst>
                    <a:ext uri="{9D8B030D-6E8A-4147-A177-3AD203B41FA5}">
                      <a16:colId xmlns:a16="http://schemas.microsoft.com/office/drawing/2014/main" val="3353863167"/>
                    </a:ext>
                  </a:extLst>
                </a:gridCol>
                <a:gridCol w="1544003">
                  <a:extLst>
                    <a:ext uri="{9D8B030D-6E8A-4147-A177-3AD203B41FA5}">
                      <a16:colId xmlns:a16="http://schemas.microsoft.com/office/drawing/2014/main" val="3276294442"/>
                    </a:ext>
                  </a:extLst>
                </a:gridCol>
                <a:gridCol w="665270">
                  <a:extLst>
                    <a:ext uri="{9D8B030D-6E8A-4147-A177-3AD203B41FA5}">
                      <a16:colId xmlns:a16="http://schemas.microsoft.com/office/drawing/2014/main" val="1415578439"/>
                    </a:ext>
                  </a:extLst>
                </a:gridCol>
              </a:tblGrid>
              <a:tr h="398807">
                <a:tc gridSpan="8">
                  <a:txBody>
                    <a:bodyPr/>
                    <a:lstStyle/>
                    <a:p>
                      <a:pPr algn="ctr" fontAlgn="b"/>
                      <a:r>
                        <a:rPr lang="en-IN" sz="2400" b="1" i="0" u="sng" kern="1200" cap="none" dirty="0">
                          <a:solidFill>
                            <a:srgbClr val="000000"/>
                          </a:solidFill>
                          <a:effectLst/>
                          <a:latin typeface="lato" panose="020F0502020204030203" pitchFamily="34" charset="0"/>
                          <a:ea typeface="+mn-ea"/>
                          <a:cs typeface="+mn-cs"/>
                        </a:rPr>
                        <a:t>Descriptive Summary</a:t>
                      </a: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88626948"/>
                  </a:ext>
                </a:extLst>
              </a:tr>
              <a:tr h="496474">
                <a:tc>
                  <a:txBody>
                    <a:bodyPr/>
                    <a:lstStyle/>
                    <a:p>
                      <a:pPr algn="ctr" fontAlgn="ctr"/>
                      <a:r>
                        <a:rPr lang="en-IN" sz="1000" u="none" strike="noStrike" dirty="0">
                          <a:effectLst/>
                        </a:rPr>
                        <a:t> </a:t>
                      </a:r>
                      <a:endParaRPr lang="en-IN"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000" u="none" strike="noStrike" dirty="0">
                          <a:effectLst/>
                        </a:rPr>
                        <a:t>ORDERNUMBER</a:t>
                      </a:r>
                      <a:endParaRPr lang="en-IN"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QUANTITY</a:t>
                      </a:r>
                      <a:br>
                        <a:rPr lang="en-IN" sz="1000" u="none" strike="noStrike">
                          <a:effectLst/>
                        </a:rPr>
                      </a:br>
                      <a:r>
                        <a:rPr lang="en-IN" sz="1000" u="none" strike="noStrike">
                          <a:effectLst/>
                        </a:rPr>
                        <a:t>ORDERED</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PRICEEACH</a:t>
                      </a:r>
                      <a:endParaRPr lang="en-IN"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ORDER</a:t>
                      </a:r>
                      <a:br>
                        <a:rPr lang="en-IN" sz="1000" u="none" strike="noStrike">
                          <a:effectLst/>
                        </a:rPr>
                      </a:br>
                      <a:r>
                        <a:rPr lang="en-IN" sz="1000" u="none" strike="noStrike">
                          <a:effectLst/>
                        </a:rPr>
                        <a:t>LINENUMBER</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SALES</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DAYS_SINCE_LASTORDER</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MSRP</a:t>
                      </a:r>
                      <a:endParaRPr lang="en-IN" sz="10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21517883"/>
                  </a:ext>
                </a:extLst>
              </a:tr>
              <a:tr h="195334">
                <a:tc>
                  <a:txBody>
                    <a:bodyPr/>
                    <a:lstStyle/>
                    <a:p>
                      <a:pPr algn="r" fontAlgn="ctr"/>
                      <a:r>
                        <a:rPr lang="en-IN" sz="1000" u="none" strike="noStrike">
                          <a:effectLst/>
                        </a:rPr>
                        <a:t>count</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2747</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2747</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2747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2747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2747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2747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2747</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175362016"/>
                  </a:ext>
                </a:extLst>
              </a:tr>
              <a:tr h="195334">
                <a:tc>
                  <a:txBody>
                    <a:bodyPr/>
                    <a:lstStyle/>
                    <a:p>
                      <a:pPr algn="r" fontAlgn="ctr"/>
                      <a:r>
                        <a:rPr lang="en-IN" sz="1000" u="none" strike="noStrike">
                          <a:effectLst/>
                        </a:rPr>
                        <a:t>mean</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10259.76156</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35.103021</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101.09895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6.491081</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3553.04758</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1757.08591</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100.69166</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66208289"/>
                  </a:ext>
                </a:extLst>
              </a:tr>
              <a:tr h="195334">
                <a:tc>
                  <a:txBody>
                    <a:bodyPr/>
                    <a:lstStyle/>
                    <a:p>
                      <a:pPr algn="r" fontAlgn="ctr"/>
                      <a:r>
                        <a:rPr lang="en-IN" sz="1000" u="none" strike="noStrike">
                          <a:effectLst/>
                        </a:rPr>
                        <a:t>std</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91.877521</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9.762135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42.042548</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4.230544</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1838.9539</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819.280576</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40.114802</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707450981"/>
                  </a:ext>
                </a:extLst>
              </a:tr>
              <a:tr h="195334">
                <a:tc>
                  <a:txBody>
                    <a:bodyPr/>
                    <a:lstStyle/>
                    <a:p>
                      <a:pPr algn="r" fontAlgn="ctr"/>
                      <a:r>
                        <a:rPr lang="en-IN" sz="1000" u="none" strike="noStrike">
                          <a:effectLst/>
                        </a:rPr>
                        <a:t>min</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10100</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26.88</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1</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482.13</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42</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33</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255754871"/>
                  </a:ext>
                </a:extLst>
              </a:tr>
              <a:tr h="195334">
                <a:tc>
                  <a:txBody>
                    <a:bodyPr/>
                    <a:lstStyle/>
                    <a:p>
                      <a:pPr algn="r" fontAlgn="ctr"/>
                      <a:r>
                        <a:rPr lang="en-IN" sz="1000" u="none" strike="noStrike">
                          <a:effectLst/>
                        </a:rPr>
                        <a:t>25%</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10181</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68.745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2204.35</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1077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68</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319510117"/>
                  </a:ext>
                </a:extLst>
              </a:tr>
              <a:tr h="195334">
                <a:tc>
                  <a:txBody>
                    <a:bodyPr/>
                    <a:lstStyle/>
                    <a:p>
                      <a:pPr algn="r" fontAlgn="ctr"/>
                      <a:r>
                        <a:rPr lang="en-IN" sz="1000" u="none" strike="noStrike">
                          <a:effectLst/>
                        </a:rPr>
                        <a:t>50%</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10264</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35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95.55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3184.8</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1761</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99</a:t>
                      </a:r>
                      <a:endParaRPr lang="en-IN" sz="1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4430005"/>
                  </a:ext>
                </a:extLst>
              </a:tr>
              <a:tr h="195334">
                <a:tc>
                  <a:txBody>
                    <a:bodyPr/>
                    <a:lstStyle/>
                    <a:p>
                      <a:pPr algn="r" fontAlgn="ctr"/>
                      <a:r>
                        <a:rPr lang="en-IN" sz="1000" u="none" strike="noStrike">
                          <a:effectLst/>
                        </a:rPr>
                        <a:t>75%</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10334.5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43</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127.1</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4503.095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2436.5</a:t>
                      </a:r>
                      <a:endParaRPr lang="en-IN"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124</a:t>
                      </a:r>
                      <a:endParaRPr lang="en-IN" sz="1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280732654"/>
                  </a:ext>
                </a:extLst>
              </a:tr>
              <a:tr h="170917">
                <a:tc>
                  <a:txBody>
                    <a:bodyPr/>
                    <a:lstStyle/>
                    <a:p>
                      <a:pPr algn="r" fontAlgn="ctr"/>
                      <a:r>
                        <a:rPr lang="en-IN" sz="1000" u="none" strike="noStrike">
                          <a:effectLst/>
                        </a:rPr>
                        <a:t>max</a:t>
                      </a:r>
                      <a:endParaRPr lang="en-IN" sz="1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10425</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97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252.87</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18</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14082.8</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a:effectLst/>
                        </a:rPr>
                        <a:t>3562</a:t>
                      </a:r>
                      <a:endParaRPr lang="en-IN" sz="10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IN" sz="1000" u="none" strike="noStrike" dirty="0">
                          <a:effectLst/>
                        </a:rPr>
                        <a:t>214</a:t>
                      </a:r>
                      <a:endParaRPr lang="en-IN" sz="1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578805124"/>
                  </a:ext>
                </a:extLst>
              </a:tr>
            </a:tbl>
          </a:graphicData>
        </a:graphic>
      </p:graphicFrame>
      <p:sp>
        <p:nvSpPr>
          <p:cNvPr id="5" name="Text Placeholder 4">
            <a:extLst>
              <a:ext uri="{FF2B5EF4-FFF2-40B4-BE49-F238E27FC236}">
                <a16:creationId xmlns:a16="http://schemas.microsoft.com/office/drawing/2014/main" id="{FA356F17-3594-FB29-0A71-898E61907581}"/>
              </a:ext>
            </a:extLst>
          </p:cNvPr>
          <p:cNvSpPr>
            <a:spLocks noGrp="1"/>
          </p:cNvSpPr>
          <p:nvPr>
            <p:ph type="body" sz="half" idx="2"/>
          </p:nvPr>
        </p:nvSpPr>
        <p:spPr>
          <a:xfrm>
            <a:off x="234161" y="3138496"/>
            <a:ext cx="4424716" cy="3012937"/>
          </a:xfrm>
        </p:spPr>
        <p:txBody>
          <a:bodyPr>
            <a:normAutofit/>
          </a:bodyPr>
          <a:lstStyle/>
          <a:p>
            <a:r>
              <a:rPr lang="en-US" sz="3200" b="1" u="sng" dirty="0">
                <a:solidFill>
                  <a:srgbClr val="000000"/>
                </a:solidFill>
                <a:latin typeface="lato" panose="020F0502020204030203" pitchFamily="34" charset="0"/>
              </a:rPr>
              <a:t>Data Information</a:t>
            </a:r>
            <a:endParaRPr lang="en-IN" sz="3200" b="1" u="sng" dirty="0">
              <a:solidFill>
                <a:srgbClr val="000000"/>
              </a:solidFill>
              <a:latin typeface="lato" panose="020F0502020204030203" pitchFamily="34" charset="0"/>
            </a:endParaRPr>
          </a:p>
        </p:txBody>
      </p:sp>
      <p:pic>
        <p:nvPicPr>
          <p:cNvPr id="8" name="Picture 7">
            <a:extLst>
              <a:ext uri="{FF2B5EF4-FFF2-40B4-BE49-F238E27FC236}">
                <a16:creationId xmlns:a16="http://schemas.microsoft.com/office/drawing/2014/main" id="{37C1330B-BC91-9C42-796C-2E9429D2F9AD}"/>
              </a:ext>
            </a:extLst>
          </p:cNvPr>
          <p:cNvPicPr>
            <a:picLocks noChangeAspect="1"/>
          </p:cNvPicPr>
          <p:nvPr/>
        </p:nvPicPr>
        <p:blipFill>
          <a:blip r:embed="rId2"/>
          <a:stretch>
            <a:fillRect/>
          </a:stretch>
        </p:blipFill>
        <p:spPr>
          <a:xfrm>
            <a:off x="330462" y="3795837"/>
            <a:ext cx="3366467" cy="2834919"/>
          </a:xfrm>
          <a:prstGeom prst="rect">
            <a:avLst/>
          </a:prstGeom>
        </p:spPr>
      </p:pic>
      <p:sp>
        <p:nvSpPr>
          <p:cNvPr id="13" name="Title 2">
            <a:extLst>
              <a:ext uri="{FF2B5EF4-FFF2-40B4-BE49-F238E27FC236}">
                <a16:creationId xmlns:a16="http://schemas.microsoft.com/office/drawing/2014/main" id="{68EFF569-E080-235F-13B0-58BBC8427E96}"/>
              </a:ext>
            </a:extLst>
          </p:cNvPr>
          <p:cNvSpPr txBox="1">
            <a:spLocks/>
          </p:cNvSpPr>
          <p:nvPr/>
        </p:nvSpPr>
        <p:spPr>
          <a:xfrm>
            <a:off x="4375355" y="2671566"/>
            <a:ext cx="7486183" cy="3479867"/>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r>
              <a:rPr lang="en-US" sz="12800" b="1" u="sng" cap="none" dirty="0">
                <a:solidFill>
                  <a:srgbClr val="000000"/>
                </a:solidFill>
                <a:latin typeface="lato" panose="020F0502020204030203" pitchFamily="34" charset="0"/>
                <a:ea typeface="+mn-ea"/>
                <a:cs typeface="+mn-cs"/>
              </a:rPr>
              <a:t>Data Assumptions</a:t>
            </a:r>
          </a:p>
          <a:p>
            <a:pPr marL="342900" indent="-342900">
              <a:lnSpc>
                <a:spcPct val="120000"/>
              </a:lnSpc>
              <a:buFont typeface="Arial" panose="020B0604020202020204" pitchFamily="34" charset="0"/>
              <a:buChar char="•"/>
            </a:pPr>
            <a:endParaRPr lang="en-IN" sz="6000" cap="none" dirty="0">
              <a:solidFill>
                <a:srgbClr val="000000"/>
              </a:solidFill>
              <a:latin typeface="lato" panose="020F0502020204030203" pitchFamily="34" charset="0"/>
              <a:ea typeface="+mn-ea"/>
              <a:cs typeface="+mn-cs"/>
            </a:endParaRPr>
          </a:p>
          <a:p>
            <a:pPr marL="342900" indent="-342900">
              <a:lnSpc>
                <a:spcPct val="120000"/>
              </a:lnSpc>
              <a:buFont typeface="Arial" panose="020B0604020202020204" pitchFamily="34" charset="0"/>
              <a:buChar char="•"/>
            </a:pPr>
            <a:r>
              <a:rPr lang="en-IN" sz="9600" cap="none" dirty="0">
                <a:solidFill>
                  <a:srgbClr val="000000"/>
                </a:solidFill>
                <a:latin typeface="lato" panose="020F0502020204030203" pitchFamily="34" charset="0"/>
                <a:ea typeface="+mn-ea"/>
                <a:cs typeface="+mn-cs"/>
              </a:rPr>
              <a:t>No duplicate rows are present in the dataset.</a:t>
            </a:r>
          </a:p>
          <a:p>
            <a:pPr marL="342900" indent="-342900">
              <a:lnSpc>
                <a:spcPct val="120000"/>
              </a:lnSpc>
              <a:buFont typeface="Arial" panose="020B0604020202020204" pitchFamily="34" charset="0"/>
              <a:buChar char="•"/>
            </a:pPr>
            <a:r>
              <a:rPr lang="en-IN" sz="9600" cap="none" dirty="0">
                <a:solidFill>
                  <a:srgbClr val="000000"/>
                </a:solidFill>
                <a:latin typeface="lato" panose="020F0502020204030203" pitchFamily="34" charset="0"/>
                <a:ea typeface="+mn-ea"/>
                <a:cs typeface="+mn-cs"/>
              </a:rPr>
              <a:t>No null values are present in the dataset.</a:t>
            </a:r>
          </a:p>
          <a:p>
            <a:pPr marL="342900" indent="-342900">
              <a:lnSpc>
                <a:spcPct val="120000"/>
              </a:lnSpc>
              <a:buFont typeface="Arial" panose="020B0604020202020204" pitchFamily="34" charset="0"/>
              <a:buChar char="•"/>
            </a:pPr>
            <a:r>
              <a:rPr lang="en-IN" sz="9600" cap="none" dirty="0">
                <a:solidFill>
                  <a:srgbClr val="000000"/>
                </a:solidFill>
                <a:latin typeface="lato" panose="020F0502020204030203" pitchFamily="34" charset="0"/>
                <a:ea typeface="+mn-ea"/>
                <a:cs typeface="+mn-cs"/>
              </a:rPr>
              <a:t>The count of order number is considered as the frequency of a customer for RFM analysis.</a:t>
            </a:r>
          </a:p>
          <a:p>
            <a:pPr marL="342900" indent="-342900">
              <a:lnSpc>
                <a:spcPct val="120000"/>
              </a:lnSpc>
              <a:buFont typeface="Arial" panose="020B0604020202020204" pitchFamily="34" charset="0"/>
              <a:buChar char="•"/>
            </a:pPr>
            <a:r>
              <a:rPr lang="en-IN" sz="9600" cap="none" dirty="0">
                <a:solidFill>
                  <a:srgbClr val="000000"/>
                </a:solidFill>
                <a:latin typeface="lato" panose="020F0502020204030203" pitchFamily="34" charset="0"/>
                <a:ea typeface="+mn-ea"/>
                <a:cs typeface="+mn-cs"/>
              </a:rPr>
              <a:t>The recency is calculated from 2020-05-30 to the customer order date. </a:t>
            </a:r>
          </a:p>
        </p:txBody>
      </p:sp>
    </p:spTree>
    <p:extLst>
      <p:ext uri="{BB962C8B-B14F-4D97-AF65-F5344CB8AC3E}">
        <p14:creationId xmlns:p14="http://schemas.microsoft.com/office/powerpoint/2010/main" val="85495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050" name="Picture 2" descr="Exploratory Data Analysis | A Qucik Glance of Exploratory Data Analysis">
            <a:extLst>
              <a:ext uri="{FF2B5EF4-FFF2-40B4-BE49-F238E27FC236}">
                <a16:creationId xmlns:a16="http://schemas.microsoft.com/office/drawing/2014/main" id="{42A75445-FFCF-D4BC-E8EE-5168EDCFC2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9" r="-1" b="549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EABC5-C63D-22AF-D6E4-4356A3368D7F}"/>
              </a:ext>
            </a:extLst>
          </p:cNvPr>
          <p:cNvSpPr txBox="1"/>
          <p:nvPr/>
        </p:nvSpPr>
        <p:spPr>
          <a:xfrm>
            <a:off x="304799" y="177225"/>
            <a:ext cx="5555227" cy="584775"/>
          </a:xfrm>
          <a:prstGeom prst="rect">
            <a:avLst/>
          </a:prstGeom>
          <a:noFill/>
        </p:spPr>
        <p:txBody>
          <a:bodyPr wrap="square" rtlCol="0">
            <a:spAutoFit/>
          </a:bodyPr>
          <a:lstStyle/>
          <a:p>
            <a:r>
              <a:rPr lang="en-US" sz="3200" dirty="0">
                <a:latin typeface="lato" panose="020F0502020204030203" pitchFamily="34" charset="0"/>
                <a:ea typeface="lato" panose="020F0502020204030203" pitchFamily="34" charset="0"/>
                <a:cs typeface="lato" panose="020F0502020204030203" pitchFamily="34" charset="0"/>
              </a:rPr>
              <a:t>UNIVARIATE ANALYSIS:</a:t>
            </a:r>
            <a:endParaRPr lang="en-IN" sz="3200" dirty="0">
              <a:latin typeface="lato" panose="020F0502020204030203" pitchFamily="34" charset="0"/>
              <a:ea typeface="lato" panose="020F0502020204030203" pitchFamily="34" charset="0"/>
              <a:cs typeface="lato" panose="020F0502020204030203" pitchFamily="34" charset="0"/>
            </a:endParaRPr>
          </a:p>
        </p:txBody>
      </p:sp>
      <p:pic>
        <p:nvPicPr>
          <p:cNvPr id="3074" name="Picture 2">
            <a:extLst>
              <a:ext uri="{FF2B5EF4-FFF2-40B4-BE49-F238E27FC236}">
                <a16:creationId xmlns:a16="http://schemas.microsoft.com/office/drawing/2014/main" id="{68835A5B-C945-F355-114E-CD1972359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8232"/>
            <a:ext cx="5301003" cy="51277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5A2A7C1-AA60-6F8E-146E-3314C987F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321" y="998941"/>
            <a:ext cx="6726942" cy="50970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53988B-FA95-7EF7-0B06-C0355CC41487}"/>
              </a:ext>
            </a:extLst>
          </p:cNvPr>
          <p:cNvSpPr txBox="1"/>
          <p:nvPr/>
        </p:nvSpPr>
        <p:spPr>
          <a:xfrm>
            <a:off x="3547758" y="2070142"/>
            <a:ext cx="3667125" cy="461665"/>
          </a:xfrm>
          <a:prstGeom prst="rect">
            <a:avLst/>
          </a:prstGeom>
          <a:noFill/>
        </p:spPr>
        <p:txBody>
          <a:bodyPr wrap="square" rtlCol="0">
            <a:spAutoFit/>
          </a:bodyPr>
          <a:lstStyle/>
          <a:p>
            <a:r>
              <a:rPr lang="en-US" sz="2400" u="sng" dirty="0">
                <a:latin typeface="laho"/>
              </a:rPr>
              <a:t>SALES</a:t>
            </a:r>
            <a:endParaRPr lang="en-IN" sz="2400" u="sng" dirty="0">
              <a:latin typeface="laho"/>
            </a:endParaRPr>
          </a:p>
        </p:txBody>
      </p:sp>
      <p:sp>
        <p:nvSpPr>
          <p:cNvPr id="4" name="TextBox 3">
            <a:extLst>
              <a:ext uri="{FF2B5EF4-FFF2-40B4-BE49-F238E27FC236}">
                <a16:creationId xmlns:a16="http://schemas.microsoft.com/office/drawing/2014/main" id="{7E365B76-D466-45C9-69F0-87BFCBAC9B82}"/>
              </a:ext>
            </a:extLst>
          </p:cNvPr>
          <p:cNvSpPr txBox="1"/>
          <p:nvPr/>
        </p:nvSpPr>
        <p:spPr>
          <a:xfrm>
            <a:off x="8633030" y="2070141"/>
            <a:ext cx="3667125" cy="461665"/>
          </a:xfrm>
          <a:prstGeom prst="rect">
            <a:avLst/>
          </a:prstGeom>
          <a:noFill/>
        </p:spPr>
        <p:txBody>
          <a:bodyPr wrap="square" rtlCol="0">
            <a:spAutoFit/>
          </a:bodyPr>
          <a:lstStyle/>
          <a:p>
            <a:r>
              <a:rPr lang="en-US" sz="2400" u="sng" dirty="0">
                <a:latin typeface="laho"/>
              </a:rPr>
              <a:t>STATUS OF SHIPMENT</a:t>
            </a:r>
            <a:endParaRPr lang="en-IN" sz="2400" u="sng" dirty="0">
              <a:latin typeface="laho"/>
            </a:endParaRPr>
          </a:p>
        </p:txBody>
      </p:sp>
    </p:spTree>
    <p:extLst>
      <p:ext uri="{BB962C8B-B14F-4D97-AF65-F5344CB8AC3E}">
        <p14:creationId xmlns:p14="http://schemas.microsoft.com/office/powerpoint/2010/main" val="348322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1199D666-B231-4606-FB62-9C72E5365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3" y="387913"/>
            <a:ext cx="8486775" cy="5610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43C8C3E3-90FA-485C-360E-711C93C4EAE0}"/>
              </a:ext>
            </a:extLst>
          </p:cNvPr>
          <p:cNvGraphicFramePr>
            <a:graphicFrameLocks noChangeAspect="1"/>
          </p:cNvGraphicFramePr>
          <p:nvPr>
            <p:extLst>
              <p:ext uri="{D42A27DB-BD31-4B8C-83A1-F6EECF244321}">
                <p14:modId xmlns:p14="http://schemas.microsoft.com/office/powerpoint/2010/main" val="2475262732"/>
              </p:ext>
            </p:extLst>
          </p:nvPr>
        </p:nvGraphicFramePr>
        <p:xfrm>
          <a:off x="8957137" y="2201351"/>
          <a:ext cx="2536825" cy="1608137"/>
        </p:xfrm>
        <a:graphic>
          <a:graphicData uri="http://schemas.openxmlformats.org/presentationml/2006/ole">
            <mc:AlternateContent xmlns:mc="http://schemas.openxmlformats.org/markup-compatibility/2006">
              <mc:Choice xmlns:v="urn:schemas-microsoft-com:vml" Requires="v">
                <p:oleObj name="Worksheet" r:id="rId3" imgW="2537354" imgH="1607741" progId="Excel.Sheet.12">
                  <p:embed/>
                </p:oleObj>
              </mc:Choice>
              <mc:Fallback>
                <p:oleObj name="Worksheet" r:id="rId3" imgW="2537354" imgH="1607741" progId="Excel.Sheet.12">
                  <p:embed/>
                  <p:pic>
                    <p:nvPicPr>
                      <p:cNvPr id="0" name=""/>
                      <p:cNvPicPr/>
                      <p:nvPr/>
                    </p:nvPicPr>
                    <p:blipFill>
                      <a:blip r:embed="rId4"/>
                      <a:stretch>
                        <a:fillRect/>
                      </a:stretch>
                    </p:blipFill>
                    <p:spPr>
                      <a:xfrm>
                        <a:off x="8957137" y="2201351"/>
                        <a:ext cx="2536825" cy="1608137"/>
                      </a:xfrm>
                      <a:prstGeom prst="rect">
                        <a:avLst/>
                      </a:prstGeom>
                    </p:spPr>
                  </p:pic>
                </p:oleObj>
              </mc:Fallback>
            </mc:AlternateContent>
          </a:graphicData>
        </a:graphic>
      </p:graphicFrame>
    </p:spTree>
    <p:extLst>
      <p:ext uri="{BB962C8B-B14F-4D97-AF65-F5344CB8AC3E}">
        <p14:creationId xmlns:p14="http://schemas.microsoft.com/office/powerpoint/2010/main" val="72290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87D348B-E255-5D36-8CBE-3D48F5568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84" y="98323"/>
            <a:ext cx="8199468" cy="60271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706370BC-4C49-EBE0-6C5C-4391A19481FE}"/>
              </a:ext>
            </a:extLst>
          </p:cNvPr>
          <p:cNvGraphicFramePr>
            <a:graphicFrameLocks noChangeAspect="1"/>
          </p:cNvGraphicFramePr>
          <p:nvPr>
            <p:extLst>
              <p:ext uri="{D42A27DB-BD31-4B8C-83A1-F6EECF244321}">
                <p14:modId xmlns:p14="http://schemas.microsoft.com/office/powerpoint/2010/main" val="2425730913"/>
              </p:ext>
            </p:extLst>
          </p:nvPr>
        </p:nvGraphicFramePr>
        <p:xfrm>
          <a:off x="9131146" y="1115628"/>
          <a:ext cx="2149475" cy="3992563"/>
        </p:xfrm>
        <a:graphic>
          <a:graphicData uri="http://schemas.openxmlformats.org/presentationml/2006/ole">
            <mc:AlternateContent xmlns:mc="http://schemas.openxmlformats.org/markup-compatibility/2006">
              <mc:Choice xmlns:v="urn:schemas-microsoft-com:vml" Requires="v">
                <p:oleObj name="Worksheet" r:id="rId3" imgW="2149053" imgH="3993053" progId="Excel.Sheet.12">
                  <p:embed/>
                </p:oleObj>
              </mc:Choice>
              <mc:Fallback>
                <p:oleObj name="Worksheet" r:id="rId3" imgW="2149053" imgH="3993053" progId="Excel.Sheet.12">
                  <p:embed/>
                  <p:pic>
                    <p:nvPicPr>
                      <p:cNvPr id="0" name=""/>
                      <p:cNvPicPr/>
                      <p:nvPr/>
                    </p:nvPicPr>
                    <p:blipFill>
                      <a:blip r:embed="rId4"/>
                      <a:stretch>
                        <a:fillRect/>
                      </a:stretch>
                    </p:blipFill>
                    <p:spPr>
                      <a:xfrm>
                        <a:off x="9131146" y="1115628"/>
                        <a:ext cx="2149475" cy="3992563"/>
                      </a:xfrm>
                      <a:prstGeom prst="rect">
                        <a:avLst/>
                      </a:prstGeom>
                    </p:spPr>
                  </p:pic>
                </p:oleObj>
              </mc:Fallback>
            </mc:AlternateContent>
          </a:graphicData>
        </a:graphic>
      </p:graphicFrame>
    </p:spTree>
    <p:extLst>
      <p:ext uri="{BB962C8B-B14F-4D97-AF65-F5344CB8AC3E}">
        <p14:creationId xmlns:p14="http://schemas.microsoft.com/office/powerpoint/2010/main" val="170481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BB3F4016-6D1C-3204-58A3-6BD968BA8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3" y="456740"/>
            <a:ext cx="8543925" cy="5610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6AE1D697-8728-6876-48D1-BCDFE80D8ADD}"/>
              </a:ext>
            </a:extLst>
          </p:cNvPr>
          <p:cNvGraphicFramePr>
            <a:graphicFrameLocks noChangeAspect="1"/>
          </p:cNvGraphicFramePr>
          <p:nvPr>
            <p:extLst>
              <p:ext uri="{D42A27DB-BD31-4B8C-83A1-F6EECF244321}">
                <p14:modId xmlns:p14="http://schemas.microsoft.com/office/powerpoint/2010/main" val="2779141708"/>
              </p:ext>
            </p:extLst>
          </p:nvPr>
        </p:nvGraphicFramePr>
        <p:xfrm>
          <a:off x="8957136" y="2853864"/>
          <a:ext cx="2536825" cy="815975"/>
        </p:xfrm>
        <a:graphic>
          <a:graphicData uri="http://schemas.openxmlformats.org/presentationml/2006/ole">
            <mc:AlternateContent xmlns:mc="http://schemas.openxmlformats.org/markup-compatibility/2006">
              <mc:Choice xmlns:v="urn:schemas-microsoft-com:vml" Requires="v">
                <p:oleObj name="Worksheet" r:id="rId3" imgW="2537354" imgH="815324" progId="Excel.Sheet.12">
                  <p:embed/>
                </p:oleObj>
              </mc:Choice>
              <mc:Fallback>
                <p:oleObj name="Worksheet" r:id="rId3" imgW="2537354" imgH="815324" progId="Excel.Sheet.12">
                  <p:embed/>
                  <p:pic>
                    <p:nvPicPr>
                      <p:cNvPr id="0" name=""/>
                      <p:cNvPicPr/>
                      <p:nvPr/>
                    </p:nvPicPr>
                    <p:blipFill>
                      <a:blip r:embed="rId4"/>
                      <a:stretch>
                        <a:fillRect/>
                      </a:stretch>
                    </p:blipFill>
                    <p:spPr>
                      <a:xfrm>
                        <a:off x="8957136" y="2853864"/>
                        <a:ext cx="2536825" cy="815975"/>
                      </a:xfrm>
                      <a:prstGeom prst="rect">
                        <a:avLst/>
                      </a:prstGeom>
                    </p:spPr>
                  </p:pic>
                </p:oleObj>
              </mc:Fallback>
            </mc:AlternateContent>
          </a:graphicData>
        </a:graphic>
      </p:graphicFrame>
    </p:spTree>
    <p:extLst>
      <p:ext uri="{BB962C8B-B14F-4D97-AF65-F5344CB8AC3E}">
        <p14:creationId xmlns:p14="http://schemas.microsoft.com/office/powerpoint/2010/main" val="41161530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568</TotalTime>
  <Words>1280</Words>
  <Application>Microsoft Office PowerPoint</Application>
  <PresentationFormat>Widescreen</PresentationFormat>
  <Paragraphs>197</Paragraphs>
  <Slides>31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Gill Sans MT</vt:lpstr>
      <vt:lpstr>laho</vt:lpstr>
      <vt:lpstr>lato</vt:lpstr>
      <vt:lpstr>Gallery</vt:lpstr>
      <vt:lpstr>Worksheet</vt:lpstr>
      <vt:lpstr>PowerPoint Presentation</vt:lpstr>
      <vt:lpstr>Agenda  To Perform RFM and find suitable insights about the automobile parts manufacturing company data and segment their customers. </vt:lpstr>
      <vt:lpstr>PowerPoint Presentation</vt:lpstr>
      <vt:lpstr>Data shape  No. rows-2747 No. columns-20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Segmentation using RFM analysis</vt:lpstr>
      <vt:lpstr>What is RFM? </vt:lpstr>
      <vt:lpstr>parameters used and assumptions made </vt:lpstr>
      <vt:lpstr>KNIME Workflow</vt:lpstr>
      <vt:lpstr>Output table head from knime</vt:lpstr>
      <vt:lpstr>customer segments</vt:lpstr>
      <vt:lpstr>PowerPoint Presentation</vt:lpstr>
      <vt:lpstr>Which customers are on the verge of churning?</vt:lpstr>
      <vt:lpstr>Who are your lost customers? </vt:lpstr>
      <vt:lpstr>Who are your loyal customers?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Balasubramaniyam Ravichandran</dc:creator>
  <cp:lastModifiedBy>Balasubramaniyam Ravichandran</cp:lastModifiedBy>
  <cp:revision>71</cp:revision>
  <dcterms:created xsi:type="dcterms:W3CDTF">2023-02-19T07:54:02Z</dcterms:created>
  <dcterms:modified xsi:type="dcterms:W3CDTF">2023-02-19T17:31:53Z</dcterms:modified>
</cp:coreProperties>
</file>