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9"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04187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pPr/>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839487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237036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57554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053822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08048B-57AF-4F53-BC84-8E0A1033FBEC}" type="datetimeFigureOut">
              <a:rPr lang="en-US" smtClean="0"/>
              <a:pPr/>
              <a:t>2/26/2023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435142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08048B-57AF-4F53-BC84-8E0A1033FBEC}" type="datetimeFigureOut">
              <a:rPr lang="en-US" smtClean="0"/>
              <a:pPr/>
              <a:t>2/26/2023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68712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47085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7310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208048B-57AF-4F53-BC84-8E0A1033FBEC}"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3957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85841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08048B-57AF-4F53-BC84-8E0A1033FBEC}"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56713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08048B-57AF-4F53-BC84-8E0A1033FBEC}" type="datetimeFigureOut">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9384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208048B-57AF-4F53-BC84-8E0A1033FBEC}" type="datetimeFigureOut">
              <a:rPr lang="en-US" smtClean="0"/>
              <a:t>2/26/2023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05254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208048B-57AF-4F53-BC84-8E0A1033FBEC}" type="datetimeFigureOut">
              <a:rPr lang="en-US" smtClean="0"/>
              <a:t>2/26/2023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8689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208048B-57AF-4F53-BC84-8E0A1033FBEC}" type="datetimeFigureOut">
              <a:rPr lang="en-US" smtClean="0"/>
              <a:t>2/26/2023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951443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619570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208048B-57AF-4F53-BC84-8E0A1033FBEC}" type="datetimeFigureOut">
              <a:rPr lang="en-US" smtClean="0"/>
              <a:pPr/>
              <a:t>2/26/2023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728692278"/>
      </p:ext>
    </p:extLst>
  </p:cSld>
  <p:clrMap bg1="dk1" tx1="lt1" bg2="dk2" tx2="lt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3.png"/><Relationship Id="rId7" Type="http://schemas.openxmlformats.org/officeDocument/2006/relationships/package" Target="../embeddings/Microsoft_Excel_Worksheet.xlsx"/><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public.tableau.com/app/profile/balasubramaniyam.ravichandran/viz/MRAPROJECT-MILESTONE2_R_BALASUBRAMANIYAM/MonthlySeasonality?publish=yes"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8" name="Picture 3">
            <a:extLst>
              <a:ext uri="{FF2B5EF4-FFF2-40B4-BE49-F238E27FC236}">
                <a16:creationId xmlns:a16="http://schemas.microsoft.com/office/drawing/2014/main" id="{809071E0-BA97-E60E-6564-654F1561589C}"/>
              </a:ext>
            </a:extLst>
          </p:cNvPr>
          <p:cNvPicPr>
            <a:picLocks noChangeAspect="1"/>
          </p:cNvPicPr>
          <p:nvPr/>
        </p:nvPicPr>
        <p:blipFill rotWithShape="1">
          <a:blip r:embed="rId3">
            <a:duotone>
              <a:prstClr val="black"/>
              <a:schemeClr val="accent5">
                <a:tint val="45000"/>
                <a:satMod val="400000"/>
              </a:schemeClr>
            </a:duotone>
            <a:alphaModFix amt="25000"/>
          </a:blip>
          <a:srcRect t="14416" r="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CC1106C4-B569-EDA3-B1DE-A225FAB42EC1}"/>
              </a:ext>
            </a:extLst>
          </p:cNvPr>
          <p:cNvSpPr>
            <a:spLocks noGrp="1"/>
          </p:cNvSpPr>
          <p:nvPr>
            <p:ph type="ctrTitle"/>
          </p:nvPr>
        </p:nvSpPr>
        <p:spPr>
          <a:xfrm>
            <a:off x="1154955" y="1447800"/>
            <a:ext cx="8825658" cy="3329581"/>
          </a:xfrm>
        </p:spPr>
        <p:txBody>
          <a:bodyPr>
            <a:normAutofit/>
          </a:bodyPr>
          <a:lstStyle/>
          <a:p>
            <a:pPr defTabSz="914400">
              <a:lnSpc>
                <a:spcPct val="90000"/>
              </a:lnSpc>
              <a:spcBef>
                <a:spcPct val="0"/>
              </a:spcBef>
            </a:pPr>
            <a:r>
              <a:rPr lang="en-US" sz="5600" b="1" dirty="0">
                <a:effectLst>
                  <a:outerShdw blurRad="50800" dist="63500" dir="2700000" algn="tl" rotWithShape="0">
                    <a:srgbClr val="000000">
                      <a:alpha val="48000"/>
                    </a:srgbClr>
                  </a:outerShdw>
                </a:effectLst>
                <a:latin typeface="+mj-lt"/>
                <a:ea typeface="+mj-ea"/>
                <a:cs typeface="+mj-cs"/>
              </a:rPr>
              <a:t>MRA Project ML 2</a:t>
            </a:r>
            <a:br>
              <a:rPr lang="en-US" sz="5600" b="1" dirty="0">
                <a:effectLst>
                  <a:outerShdw blurRad="50800" dist="63500" dir="2700000" algn="tl" rotWithShape="0">
                    <a:srgbClr val="000000">
                      <a:alpha val="48000"/>
                    </a:srgbClr>
                  </a:outerShdw>
                </a:effectLst>
                <a:latin typeface="+mj-lt"/>
                <a:ea typeface="+mj-ea"/>
                <a:cs typeface="+mj-cs"/>
              </a:rPr>
            </a:br>
            <a:r>
              <a:rPr lang="en-US" sz="5600" b="1" dirty="0">
                <a:effectLst>
                  <a:outerShdw blurRad="50800" dist="63500" dir="2700000" algn="tl" rotWithShape="0">
                    <a:srgbClr val="000000">
                      <a:alpha val="48000"/>
                    </a:srgbClr>
                  </a:outerShdw>
                </a:effectLst>
                <a:latin typeface="+mj-lt"/>
                <a:ea typeface="+mj-ea"/>
                <a:cs typeface="+mj-cs"/>
              </a:rPr>
              <a:t>R.BALASUBRAMANIYAM</a:t>
            </a:r>
            <a:endParaRPr lang="en-IN" sz="5600" dirty="0"/>
          </a:p>
        </p:txBody>
      </p:sp>
      <p:sp>
        <p:nvSpPr>
          <p:cNvPr id="23" name="Rectangle 22">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90425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315FC-30A7-6AE0-BA21-03F399F5F938}"/>
              </a:ext>
            </a:extLst>
          </p:cNvPr>
          <p:cNvSpPr>
            <a:spLocks noGrp="1"/>
          </p:cNvSpPr>
          <p:nvPr>
            <p:ph type="title"/>
          </p:nvPr>
        </p:nvSpPr>
        <p:spPr>
          <a:xfrm>
            <a:off x="648931" y="629267"/>
            <a:ext cx="4166510" cy="513734"/>
          </a:xfrm>
        </p:spPr>
        <p:txBody>
          <a:bodyPr>
            <a:normAutofit/>
          </a:bodyPr>
          <a:lstStyle/>
          <a:p>
            <a:r>
              <a:rPr lang="en-US" sz="2400" u="sng" dirty="0">
                <a:solidFill>
                  <a:srgbClr val="FFFFFF"/>
                </a:solidFill>
                <a:latin typeface="lato" panose="020F0502020204030203" pitchFamily="34" charset="0"/>
              </a:rPr>
              <a:t>Daily Trend</a:t>
            </a:r>
            <a:endParaRPr lang="en-IN" sz="2400" u="sng" dirty="0">
              <a:solidFill>
                <a:srgbClr val="FFFFFF"/>
              </a:solidFill>
              <a:latin typeface="lato" panose="020F0502020204030203" pitchFamily="34" charset="0"/>
            </a:endParaRP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Content Placeholder 4">
            <a:extLst>
              <a:ext uri="{FF2B5EF4-FFF2-40B4-BE49-F238E27FC236}">
                <a16:creationId xmlns:a16="http://schemas.microsoft.com/office/drawing/2014/main" id="{D5C6B092-F42B-B2FE-EEBC-A80D3BFE94FB}"/>
              </a:ext>
            </a:extLst>
          </p:cNvPr>
          <p:cNvPicPr>
            <a:picLocks noChangeAspect="1"/>
          </p:cNvPicPr>
          <p:nvPr/>
        </p:nvPicPr>
        <p:blipFill>
          <a:blip r:embed="rId2"/>
          <a:stretch>
            <a:fillRect/>
          </a:stretch>
        </p:blipFill>
        <p:spPr>
          <a:xfrm>
            <a:off x="4186832" y="1143000"/>
            <a:ext cx="7876204" cy="4174389"/>
          </a:xfrm>
          <a:prstGeom prst="rect">
            <a:avLst/>
          </a:prstGeom>
          <a:ln>
            <a:solidFill>
              <a:schemeClr val="tx1"/>
            </a:solidFill>
          </a:ln>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47EB2AAE-8FC6-B553-6C3D-B10A55122F89}"/>
              </a:ext>
            </a:extLst>
          </p:cNvPr>
          <p:cNvSpPr>
            <a:spLocks noGrp="1"/>
          </p:cNvSpPr>
          <p:nvPr>
            <p:ph idx="1"/>
          </p:nvPr>
        </p:nvSpPr>
        <p:spPr>
          <a:xfrm>
            <a:off x="128964" y="1440426"/>
            <a:ext cx="4166511" cy="4174389"/>
          </a:xfrm>
        </p:spPr>
        <p:txBody>
          <a:bodyPr>
            <a:normAutofit/>
          </a:bodyPr>
          <a:lstStyle/>
          <a:p>
            <a:r>
              <a:rPr lang="en-US" dirty="0">
                <a:solidFill>
                  <a:srgbClr val="EBEBEB"/>
                </a:solidFill>
              </a:rPr>
              <a:t>The volume of transactions made in a month is high in the first 17 days of the month.</a:t>
            </a:r>
          </a:p>
          <a:p>
            <a:r>
              <a:rPr lang="en-US" dirty="0">
                <a:solidFill>
                  <a:srgbClr val="EBEBEB"/>
                </a:solidFill>
              </a:rPr>
              <a:t>In the first 17 days , a greater number of transactions are made in the Day17, and lower number of transactions are made in Day 10.</a:t>
            </a:r>
          </a:p>
          <a:p>
            <a:r>
              <a:rPr lang="en-US" dirty="0">
                <a:solidFill>
                  <a:srgbClr val="EBEBEB"/>
                </a:solidFill>
              </a:rPr>
              <a:t>The overall transaction volume of the grocery store is having a downward trend from Day 1 to Day 31.</a:t>
            </a:r>
          </a:p>
        </p:txBody>
      </p:sp>
    </p:spTree>
    <p:extLst>
      <p:ext uri="{BB962C8B-B14F-4D97-AF65-F5344CB8AC3E}">
        <p14:creationId xmlns:p14="http://schemas.microsoft.com/office/powerpoint/2010/main" val="357367114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7" name="Rectangle 1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566420DD-94FE-8D61-352A-933E69BB613F}"/>
              </a:ext>
            </a:extLst>
          </p:cNvPr>
          <p:cNvSpPr txBox="1"/>
          <p:nvPr/>
        </p:nvSpPr>
        <p:spPr>
          <a:xfrm>
            <a:off x="592691" y="381112"/>
            <a:ext cx="3108057" cy="2947415"/>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pPr>
            <a:r>
              <a:rPr lang="en-US" sz="2400" u="sng" dirty="0">
                <a:solidFill>
                  <a:srgbClr val="FFFFFF"/>
                </a:solidFill>
                <a:latin typeface="+mj-lt"/>
                <a:ea typeface="+mj-ea"/>
                <a:cs typeface="+mj-cs"/>
              </a:rPr>
              <a:t>Quarterly Trend</a:t>
            </a:r>
          </a:p>
        </p:txBody>
      </p:sp>
      <p:pic>
        <p:nvPicPr>
          <p:cNvPr id="6" name="Content Placeholder 5" descr="Chart, line chart&#10;&#10;Description automatically generated">
            <a:extLst>
              <a:ext uri="{FF2B5EF4-FFF2-40B4-BE49-F238E27FC236}">
                <a16:creationId xmlns:a16="http://schemas.microsoft.com/office/drawing/2014/main" id="{BD7F08EE-0E0C-7960-1B8F-BA945C5A4EC3}"/>
              </a:ext>
            </a:extLst>
          </p:cNvPr>
          <p:cNvPicPr>
            <a:picLocks noGrp="1" noChangeAspect="1"/>
          </p:cNvPicPr>
          <p:nvPr>
            <p:ph idx="1"/>
          </p:nvPr>
        </p:nvPicPr>
        <p:blipFill>
          <a:blip r:embed="rId2"/>
          <a:stretch>
            <a:fillRect/>
          </a:stretch>
        </p:blipFill>
        <p:spPr>
          <a:xfrm>
            <a:off x="3865784" y="1144229"/>
            <a:ext cx="8250245" cy="4352003"/>
          </a:xfrm>
          <a:prstGeom prst="rect">
            <a:avLst/>
          </a:prstGeom>
          <a:ln>
            <a:solidFill>
              <a:schemeClr val="tx1"/>
            </a:solidFill>
          </a:ln>
          <a:effectLst/>
        </p:spPr>
      </p:pic>
      <p:sp>
        <p:nvSpPr>
          <p:cNvPr id="7" name="Content Placeholder 8">
            <a:extLst>
              <a:ext uri="{FF2B5EF4-FFF2-40B4-BE49-F238E27FC236}">
                <a16:creationId xmlns:a16="http://schemas.microsoft.com/office/drawing/2014/main" id="{8A5A6FED-6DAA-86B2-4351-A474674DDB61}"/>
              </a:ext>
            </a:extLst>
          </p:cNvPr>
          <p:cNvSpPr txBox="1">
            <a:spLocks/>
          </p:cNvSpPr>
          <p:nvPr/>
        </p:nvSpPr>
        <p:spPr>
          <a:xfrm>
            <a:off x="102467" y="918874"/>
            <a:ext cx="3845642" cy="417438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2200" dirty="0">
                <a:solidFill>
                  <a:srgbClr val="EBEBEB"/>
                </a:solidFill>
              </a:rPr>
              <a:t>The Q3 of 2018 is having good performance in comparison to its Q1.</a:t>
            </a:r>
          </a:p>
          <a:p>
            <a:r>
              <a:rPr lang="en-US" sz="2200" dirty="0">
                <a:solidFill>
                  <a:srgbClr val="EBEBEB"/>
                </a:solidFill>
              </a:rPr>
              <a:t>2018 has upward quarterly trend.</a:t>
            </a:r>
          </a:p>
          <a:p>
            <a:r>
              <a:rPr lang="en-US" sz="2200" dirty="0">
                <a:solidFill>
                  <a:srgbClr val="EBEBEB"/>
                </a:solidFill>
              </a:rPr>
              <a:t>The Q3 of 2019 is having </a:t>
            </a:r>
          </a:p>
          <a:p>
            <a:pPr marL="0" indent="0">
              <a:buNone/>
            </a:pPr>
            <a:r>
              <a:rPr lang="en-US" sz="2200" dirty="0">
                <a:solidFill>
                  <a:srgbClr val="EBEBEB"/>
                </a:solidFill>
              </a:rPr>
              <a:t>    lower performance than </a:t>
            </a:r>
          </a:p>
          <a:p>
            <a:pPr marL="0" indent="0">
              <a:buNone/>
            </a:pPr>
            <a:r>
              <a:rPr lang="en-US" sz="2200" dirty="0">
                <a:solidFill>
                  <a:srgbClr val="EBEBEB"/>
                </a:solidFill>
              </a:rPr>
              <a:t>    the Q1 of same year.</a:t>
            </a:r>
          </a:p>
          <a:p>
            <a:r>
              <a:rPr lang="en-US" sz="2200" dirty="0">
                <a:solidFill>
                  <a:srgbClr val="EBEBEB"/>
                </a:solidFill>
              </a:rPr>
              <a:t>2019 has downward</a:t>
            </a:r>
          </a:p>
          <a:p>
            <a:pPr marL="0" indent="0">
              <a:buNone/>
            </a:pPr>
            <a:r>
              <a:rPr lang="en-US" sz="2200" dirty="0">
                <a:solidFill>
                  <a:srgbClr val="EBEBEB"/>
                </a:solidFill>
              </a:rPr>
              <a:t>    quarterly trend.</a:t>
            </a:r>
          </a:p>
          <a:p>
            <a:r>
              <a:rPr lang="en-US" sz="2200" dirty="0">
                <a:solidFill>
                  <a:srgbClr val="EBEBEB"/>
                </a:solidFill>
              </a:rPr>
              <a:t>The 2020 year is having only Q1 data, and it is also lower than the Q3 of 2019.</a:t>
            </a:r>
          </a:p>
        </p:txBody>
      </p:sp>
    </p:spTree>
    <p:extLst>
      <p:ext uri="{BB962C8B-B14F-4D97-AF65-F5344CB8AC3E}">
        <p14:creationId xmlns:p14="http://schemas.microsoft.com/office/powerpoint/2010/main" val="285872867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B55DDA3-AF04-4415-B9F8-A2100D726DBC}"/>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u="sng" dirty="0">
                <a:solidFill>
                  <a:srgbClr val="FFFFFF"/>
                </a:solidFill>
                <a:latin typeface="+mj-lt"/>
                <a:ea typeface="+mj-ea"/>
                <a:cs typeface="+mj-cs"/>
              </a:rPr>
              <a:t>Yearly Trend</a:t>
            </a:r>
            <a:br>
              <a:rPr lang="en-US" sz="4400" u="sng" dirty="0">
                <a:solidFill>
                  <a:srgbClr val="FFFFFF"/>
                </a:solidFill>
                <a:latin typeface="+mj-lt"/>
                <a:ea typeface="+mj-ea"/>
                <a:cs typeface="+mj-cs"/>
              </a:rPr>
            </a:br>
            <a:endParaRPr lang="en-US" sz="4200" b="0" i="0" kern="1200" dirty="0">
              <a:solidFill>
                <a:srgbClr val="EBEBEB"/>
              </a:solidFill>
              <a:latin typeface="+mj-lt"/>
              <a:ea typeface="+mj-ea"/>
              <a:cs typeface="+mj-cs"/>
            </a:endParaRPr>
          </a:p>
        </p:txBody>
      </p:sp>
      <p:sp>
        <p:nvSpPr>
          <p:cNvPr id="2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8" name="Freeform: Shape 2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Content Placeholder 4">
            <a:extLst>
              <a:ext uri="{FF2B5EF4-FFF2-40B4-BE49-F238E27FC236}">
                <a16:creationId xmlns:a16="http://schemas.microsoft.com/office/drawing/2014/main" id="{675B8D0C-30F6-23A6-5DC9-ADEE643FBC55}"/>
              </a:ext>
            </a:extLst>
          </p:cNvPr>
          <p:cNvPicPr>
            <a:picLocks noGrp="1" noChangeAspect="1"/>
          </p:cNvPicPr>
          <p:nvPr>
            <p:ph idx="1"/>
          </p:nvPr>
        </p:nvPicPr>
        <p:blipFill>
          <a:blip r:embed="rId6"/>
          <a:stretch>
            <a:fillRect/>
          </a:stretch>
        </p:blipFill>
        <p:spPr>
          <a:xfrm>
            <a:off x="4815441" y="1141407"/>
            <a:ext cx="7290846" cy="4246917"/>
          </a:xfrm>
          <a:prstGeom prst="rect">
            <a:avLst/>
          </a:prstGeom>
          <a:ln>
            <a:solidFill>
              <a:schemeClr val="tx1"/>
            </a:solidFill>
          </a:ln>
          <a:effectLst/>
        </p:spPr>
      </p:pic>
      <p:sp>
        <p:nvSpPr>
          <p:cNvPr id="30" name="Rectangle 2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 Placeholder 6">
            <a:extLst>
              <a:ext uri="{FF2B5EF4-FFF2-40B4-BE49-F238E27FC236}">
                <a16:creationId xmlns:a16="http://schemas.microsoft.com/office/drawing/2014/main" id="{5C14D65D-69DD-D97C-3532-43D57E84002A}"/>
              </a:ext>
            </a:extLst>
          </p:cNvPr>
          <p:cNvSpPr>
            <a:spLocks noGrp="1"/>
          </p:cNvSpPr>
          <p:nvPr>
            <p:ph type="body" sz="half" idx="2"/>
          </p:nvPr>
        </p:nvSpPr>
        <p:spPr>
          <a:xfrm>
            <a:off x="243327" y="1440427"/>
            <a:ext cx="4680877" cy="3055373"/>
          </a:xfrm>
        </p:spPr>
        <p:txBody>
          <a:bodyPr vert="horz" lIns="91440" tIns="45720" rIns="91440" bIns="45720" rtlCol="0">
            <a:normAutofit/>
          </a:bodyPr>
          <a:lstStyle/>
          <a:p>
            <a:pPr>
              <a:buFont typeface="Wingdings 3" charset="2"/>
              <a:buChar char=""/>
            </a:pPr>
            <a:r>
              <a:rPr lang="en-US" sz="2200" dirty="0">
                <a:solidFill>
                  <a:srgbClr val="EBEBEB"/>
                </a:solidFill>
              </a:rPr>
              <a:t>The overall transaction volume of the grocery store has reduced significantly from year 2018 to year 2020.</a:t>
            </a:r>
          </a:p>
          <a:p>
            <a:pPr>
              <a:buFont typeface="Wingdings 3" charset="2"/>
              <a:buChar char=""/>
            </a:pPr>
            <a:r>
              <a:rPr lang="en-US" sz="2200" dirty="0">
                <a:solidFill>
                  <a:srgbClr val="EBEBEB"/>
                </a:solidFill>
              </a:rPr>
              <a:t>This rapid drop in transaction in 2020-Q1 could be due to the global pandemic(COVID-19).</a:t>
            </a:r>
          </a:p>
        </p:txBody>
      </p:sp>
    </p:spTree>
    <p:extLst>
      <p:ext uri="{BB962C8B-B14F-4D97-AF65-F5344CB8AC3E}">
        <p14:creationId xmlns:p14="http://schemas.microsoft.com/office/powerpoint/2010/main" val="36749062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C72330AA-E11E-458E-8798-12C7F7738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7">
            <a:extLst>
              <a:ext uri="{FF2B5EF4-FFF2-40B4-BE49-F238E27FC236}">
                <a16:creationId xmlns:a16="http://schemas.microsoft.com/office/drawing/2014/main" id="{A6BDC1B0-0C91-4230-BFEB-9C8ED19B9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449"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chemeClr val="bg1">
                  <a:alpha val="20000"/>
                </a:schemeClr>
              </a:solidFill>
            </a:endParaRPr>
          </a:p>
        </p:txBody>
      </p:sp>
      <p:sp useBgFill="1">
        <p:nvSpPr>
          <p:cNvPr id="25" name="Freeform: Shape 24">
            <a:extLst>
              <a:ext uri="{FF2B5EF4-FFF2-40B4-BE49-F238E27FC236}">
                <a16:creationId xmlns:a16="http://schemas.microsoft.com/office/drawing/2014/main" id="{68E0A26E-4EA8-4E6C-97A2-7B6C1C13F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814824" y="480824"/>
            <a:ext cx="6858001" cy="5896352"/>
          </a:xfrm>
          <a:custGeom>
            <a:avLst/>
            <a:gdLst>
              <a:gd name="connsiteX0" fmla="*/ 6858001 w 6858001"/>
              <a:gd name="connsiteY0" fmla="*/ 1177 h 5896352"/>
              <a:gd name="connsiteX1" fmla="*/ 6858001 w 6858001"/>
              <a:gd name="connsiteY1" fmla="*/ 1344715 h 5896352"/>
              <a:gd name="connsiteX2" fmla="*/ 6858000 w 6858001"/>
              <a:gd name="connsiteY2" fmla="*/ 1344715 h 5896352"/>
              <a:gd name="connsiteX3" fmla="*/ 6858000 w 6858001"/>
              <a:gd name="connsiteY3" fmla="*/ 5896352 h 5896352"/>
              <a:gd name="connsiteX4" fmla="*/ 0 w 6858001"/>
              <a:gd name="connsiteY4" fmla="*/ 5896351 h 5896352"/>
              <a:gd name="connsiteX5" fmla="*/ 0 w 6858001"/>
              <a:gd name="connsiteY5" fmla="*/ 904459 h 5896352"/>
              <a:gd name="connsiteX6" fmla="*/ 1 w 6858001"/>
              <a:gd name="connsiteY6" fmla="*/ 904459 h 5896352"/>
              <a:gd name="connsiteX7" fmla="*/ 1 w 6858001"/>
              <a:gd name="connsiteY7" fmla="*/ 0 h 5896352"/>
              <a:gd name="connsiteX8" fmla="*/ 40463 w 6858001"/>
              <a:gd name="connsiteY8" fmla="*/ 5883 h 5896352"/>
              <a:gd name="connsiteX9" fmla="*/ 159107 w 6858001"/>
              <a:gd name="connsiteY9" fmla="*/ 23196 h 5896352"/>
              <a:gd name="connsiteX10" fmla="*/ 245518 w 6858001"/>
              <a:gd name="connsiteY10" fmla="*/ 35299 h 5896352"/>
              <a:gd name="connsiteX11" fmla="*/ 348388 w 6858001"/>
              <a:gd name="connsiteY11" fmla="*/ 48073 h 5896352"/>
              <a:gd name="connsiteX12" fmla="*/ 470460 w 6858001"/>
              <a:gd name="connsiteY12" fmla="*/ 63369 h 5896352"/>
              <a:gd name="connsiteX13" fmla="*/ 605563 w 6858001"/>
              <a:gd name="connsiteY13" fmla="*/ 79506 h 5896352"/>
              <a:gd name="connsiteX14" fmla="*/ 757810 w 6858001"/>
              <a:gd name="connsiteY14" fmla="*/ 96483 h 5896352"/>
              <a:gd name="connsiteX15" fmla="*/ 923774 w 6858001"/>
              <a:gd name="connsiteY15" fmla="*/ 114469 h 5896352"/>
              <a:gd name="connsiteX16" fmla="*/ 1104139 w 6858001"/>
              <a:gd name="connsiteY16" fmla="*/ 132454 h 5896352"/>
              <a:gd name="connsiteX17" fmla="*/ 1296163 w 6858001"/>
              <a:gd name="connsiteY17" fmla="*/ 150776 h 5896352"/>
              <a:gd name="connsiteX18" fmla="*/ 1503275 w 6858001"/>
              <a:gd name="connsiteY18" fmla="*/ 167753 h 5896352"/>
              <a:gd name="connsiteX19" fmla="*/ 1719988 w 6858001"/>
              <a:gd name="connsiteY19" fmla="*/ 184058 h 5896352"/>
              <a:gd name="connsiteX20" fmla="*/ 1949045 w 6858001"/>
              <a:gd name="connsiteY20" fmla="*/ 198849 h 5896352"/>
              <a:gd name="connsiteX21" fmla="*/ 2187703 w 6858001"/>
              <a:gd name="connsiteY21" fmla="*/ 212969 h 5896352"/>
              <a:gd name="connsiteX22" fmla="*/ 2436649 w 6858001"/>
              <a:gd name="connsiteY22" fmla="*/ 226248 h 5896352"/>
              <a:gd name="connsiteX23" fmla="*/ 2564208 w 6858001"/>
              <a:gd name="connsiteY23" fmla="*/ 230955 h 5896352"/>
              <a:gd name="connsiteX24" fmla="*/ 2694509 w 6858001"/>
              <a:gd name="connsiteY24" fmla="*/ 236165 h 5896352"/>
              <a:gd name="connsiteX25" fmla="*/ 2826868 w 6858001"/>
              <a:gd name="connsiteY25" fmla="*/ 241040 h 5896352"/>
              <a:gd name="connsiteX26" fmla="*/ 2959914 w 6858001"/>
              <a:gd name="connsiteY26" fmla="*/ 244234 h 5896352"/>
              <a:gd name="connsiteX27" fmla="*/ 3095702 w 6858001"/>
              <a:gd name="connsiteY27" fmla="*/ 247091 h 5896352"/>
              <a:gd name="connsiteX28" fmla="*/ 3232862 w 6858001"/>
              <a:gd name="connsiteY28" fmla="*/ 250117 h 5896352"/>
              <a:gd name="connsiteX29" fmla="*/ 3372765 w 6858001"/>
              <a:gd name="connsiteY29" fmla="*/ 252134 h 5896352"/>
              <a:gd name="connsiteX30" fmla="*/ 3514040 w 6858001"/>
              <a:gd name="connsiteY30" fmla="*/ 252134 h 5896352"/>
              <a:gd name="connsiteX31" fmla="*/ 3656686 w 6858001"/>
              <a:gd name="connsiteY31" fmla="*/ 253142 h 5896352"/>
              <a:gd name="connsiteX32" fmla="*/ 3800704 w 6858001"/>
              <a:gd name="connsiteY32" fmla="*/ 252134 h 5896352"/>
              <a:gd name="connsiteX33" fmla="*/ 3946780 w 6858001"/>
              <a:gd name="connsiteY33" fmla="*/ 250117 h 5896352"/>
              <a:gd name="connsiteX34" fmla="*/ 4092855 w 6858001"/>
              <a:gd name="connsiteY34" fmla="*/ 248268 h 5896352"/>
              <a:gd name="connsiteX35" fmla="*/ 4240988 w 6858001"/>
              <a:gd name="connsiteY35" fmla="*/ 244234 h 5896352"/>
              <a:gd name="connsiteX36" fmla="*/ 4390492 w 6858001"/>
              <a:gd name="connsiteY36" fmla="*/ 240032 h 5896352"/>
              <a:gd name="connsiteX37" fmla="*/ 4539997 w 6858001"/>
              <a:gd name="connsiteY37" fmla="*/ 235157 h 5896352"/>
              <a:gd name="connsiteX38" fmla="*/ 4690873 w 6858001"/>
              <a:gd name="connsiteY38" fmla="*/ 228266 h 5896352"/>
              <a:gd name="connsiteX39" fmla="*/ 4843120 w 6858001"/>
              <a:gd name="connsiteY39" fmla="*/ 220029 h 5896352"/>
              <a:gd name="connsiteX40" fmla="*/ 4996054 w 6858001"/>
              <a:gd name="connsiteY40" fmla="*/ 212129 h 5896352"/>
              <a:gd name="connsiteX41" fmla="*/ 5148987 w 6858001"/>
              <a:gd name="connsiteY41" fmla="*/ 202044 h 5896352"/>
              <a:gd name="connsiteX42" fmla="*/ 5303978 w 6858001"/>
              <a:gd name="connsiteY42" fmla="*/ 189941 h 5896352"/>
              <a:gd name="connsiteX43" fmla="*/ 5456911 w 6858001"/>
              <a:gd name="connsiteY43" fmla="*/ 177839 h 5896352"/>
              <a:gd name="connsiteX44" fmla="*/ 5612588 w 6858001"/>
              <a:gd name="connsiteY44" fmla="*/ 163887 h 5896352"/>
              <a:gd name="connsiteX45" fmla="*/ 5768950 w 6858001"/>
              <a:gd name="connsiteY45" fmla="*/ 148591 h 5896352"/>
              <a:gd name="connsiteX46" fmla="*/ 5923255 w 6858001"/>
              <a:gd name="connsiteY46" fmla="*/ 132455 h 5896352"/>
              <a:gd name="connsiteX47" fmla="*/ 6079618 w 6858001"/>
              <a:gd name="connsiteY47" fmla="*/ 113629 h 5896352"/>
              <a:gd name="connsiteX48" fmla="*/ 6235294 w 6858001"/>
              <a:gd name="connsiteY48" fmla="*/ 93458 h 5896352"/>
              <a:gd name="connsiteX49" fmla="*/ 6391657 w 6858001"/>
              <a:gd name="connsiteY49" fmla="*/ 73455 h 5896352"/>
              <a:gd name="connsiteX50" fmla="*/ 6547333 w 6858001"/>
              <a:gd name="connsiteY50" fmla="*/ 50091 h 5896352"/>
              <a:gd name="connsiteX51" fmla="*/ 6702324 w 6858001"/>
              <a:gd name="connsiteY51" fmla="*/ 26222 h 58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896352">
                <a:moveTo>
                  <a:pt x="6858001" y="1177"/>
                </a:moveTo>
                <a:lnTo>
                  <a:pt x="6858001" y="1344715"/>
                </a:lnTo>
                <a:lnTo>
                  <a:pt x="6858000" y="1344715"/>
                </a:lnTo>
                <a:lnTo>
                  <a:pt x="6858000" y="5896352"/>
                </a:lnTo>
                <a:lnTo>
                  <a:pt x="0" y="5896351"/>
                </a:lnTo>
                <a:lnTo>
                  <a:pt x="0" y="904459"/>
                </a:lnTo>
                <a:lnTo>
                  <a:pt x="1" y="904459"/>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7" name="Rectangle 26">
            <a:extLst>
              <a:ext uri="{FF2B5EF4-FFF2-40B4-BE49-F238E27FC236}">
                <a16:creationId xmlns:a16="http://schemas.microsoft.com/office/drawing/2014/main" id="{C1841CC0-B7A9-4828-B82F-9C6B433BD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9" name="Group 28">
            <a:extLst>
              <a:ext uri="{FF2B5EF4-FFF2-40B4-BE49-F238E27FC236}">
                <a16:creationId xmlns:a16="http://schemas.microsoft.com/office/drawing/2014/main" id="{08E05919-D800-40FD-A3BD-4B9CC4078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428412" cy="6858000"/>
            <a:chOff x="0" y="0"/>
            <a:chExt cx="11428412" cy="6858000"/>
          </a:xfrm>
        </p:grpSpPr>
        <p:pic>
          <p:nvPicPr>
            <p:cNvPr id="30" name="Picture 29">
              <a:extLst>
                <a:ext uri="{FF2B5EF4-FFF2-40B4-BE49-F238E27FC236}">
                  <a16:creationId xmlns:a16="http://schemas.microsoft.com/office/drawing/2014/main" id="{DE70C79C-8688-4786-8FCD-43A4B5D5B7D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30">
              <a:extLst>
                <a:ext uri="{FF2B5EF4-FFF2-40B4-BE49-F238E27FC236}">
                  <a16:creationId xmlns:a16="http://schemas.microsoft.com/office/drawing/2014/main" id="{9A6338A0-2BDA-4E79-A762-AAD8608C0C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2" name="Oval 31">
              <a:extLst>
                <a:ext uri="{FF2B5EF4-FFF2-40B4-BE49-F238E27FC236}">
                  <a16:creationId xmlns:a16="http://schemas.microsoft.com/office/drawing/2014/main" id="{B685624D-3645-4129-9FF6-0C59DBF23B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tx2">
                    <a:alpha val="7000"/>
                    <a:lumMod val="60000"/>
                    <a:lumOff val="40000"/>
                  </a:schemeClr>
                </a:gs>
                <a:gs pos="69000">
                  <a:schemeClr val="tx2">
                    <a:alpha val="0"/>
                    <a:lumMod val="60000"/>
                    <a:lumOff val="40000"/>
                  </a:schemeClr>
                </a:gs>
                <a:gs pos="36000">
                  <a:schemeClr val="tx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32">
              <a:extLst>
                <a:ext uri="{FF2B5EF4-FFF2-40B4-BE49-F238E27FC236}">
                  <a16:creationId xmlns:a16="http://schemas.microsoft.com/office/drawing/2014/main" id="{03F24C1B-E4C1-43E7-84B3-DD476F3836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4" name="Picture 33">
              <a:extLst>
                <a:ext uri="{FF2B5EF4-FFF2-40B4-BE49-F238E27FC236}">
                  <a16:creationId xmlns:a16="http://schemas.microsoft.com/office/drawing/2014/main" id="{8725CE5D-088A-4522-9817-4B485D6E7F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grpSp>
      <p:sp>
        <p:nvSpPr>
          <p:cNvPr id="2" name="Title 1">
            <a:extLst>
              <a:ext uri="{FF2B5EF4-FFF2-40B4-BE49-F238E27FC236}">
                <a16:creationId xmlns:a16="http://schemas.microsoft.com/office/drawing/2014/main" id="{09971FBE-43D7-6001-A97E-636F4774F5F2}"/>
              </a:ext>
            </a:extLst>
          </p:cNvPr>
          <p:cNvSpPr>
            <a:spLocks noGrp="1"/>
          </p:cNvSpPr>
          <p:nvPr>
            <p:ph type="title"/>
          </p:nvPr>
        </p:nvSpPr>
        <p:spPr>
          <a:xfrm>
            <a:off x="1154955" y="1447800"/>
            <a:ext cx="4752399" cy="3329581"/>
          </a:xfrm>
        </p:spPr>
        <p:txBody>
          <a:bodyPr vert="horz" lIns="91440" tIns="45720" rIns="91440" bIns="45720" rtlCol="0" anchor="b">
            <a:normAutofit/>
          </a:bodyPr>
          <a:lstStyle/>
          <a:p>
            <a:pPr>
              <a:lnSpc>
                <a:spcPct val="90000"/>
              </a:lnSpc>
            </a:pPr>
            <a:r>
              <a:rPr lang="en-US" sz="7200" b="0" i="0" kern="1200" dirty="0">
                <a:solidFill>
                  <a:srgbClr val="EBEBEB"/>
                </a:solidFill>
                <a:effectLst/>
                <a:latin typeface="+mj-lt"/>
                <a:ea typeface="+mj-ea"/>
                <a:cs typeface="+mj-cs"/>
              </a:rPr>
              <a:t>Market Basket Analysis</a:t>
            </a:r>
            <a:endParaRPr lang="en-US" sz="7200" b="0" i="0" kern="1200" dirty="0">
              <a:solidFill>
                <a:srgbClr val="EBEBEB"/>
              </a:solidFill>
              <a:latin typeface="+mj-lt"/>
              <a:ea typeface="+mj-ea"/>
              <a:cs typeface="+mj-cs"/>
            </a:endParaRPr>
          </a:p>
        </p:txBody>
      </p:sp>
      <p:pic>
        <p:nvPicPr>
          <p:cNvPr id="6" name="Graphic 5" descr="Shopping cart">
            <a:extLst>
              <a:ext uri="{FF2B5EF4-FFF2-40B4-BE49-F238E27FC236}">
                <a16:creationId xmlns:a16="http://schemas.microsoft.com/office/drawing/2014/main" id="{941C8F8D-EFD1-FEC3-EE75-8512373E7B2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03354" y="2074882"/>
            <a:ext cx="2936836" cy="2936836"/>
          </a:xfrm>
          <a:prstGeom prst="rect">
            <a:avLst/>
          </a:prstGeom>
          <a:effectLst/>
        </p:spPr>
      </p:pic>
    </p:spTree>
    <p:extLst>
      <p:ext uri="{BB962C8B-B14F-4D97-AF65-F5344CB8AC3E}">
        <p14:creationId xmlns:p14="http://schemas.microsoft.com/office/powerpoint/2010/main" val="334528707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 name="Picture 5" descr="Shopping cart with boxes">
            <a:extLst>
              <a:ext uri="{FF2B5EF4-FFF2-40B4-BE49-F238E27FC236}">
                <a16:creationId xmlns:a16="http://schemas.microsoft.com/office/drawing/2014/main" id="{FE4D461B-C1BA-07AB-F372-080FA3B7E650}"/>
              </a:ext>
            </a:extLst>
          </p:cNvPr>
          <p:cNvPicPr>
            <a:picLocks noChangeAspect="1"/>
          </p:cNvPicPr>
          <p:nvPr/>
        </p:nvPicPr>
        <p:blipFill rotWithShape="1">
          <a:blip r:embed="rId3"/>
          <a:srcRect l="41425" r="19068" b="-1"/>
          <a:stretch/>
        </p:blipFill>
        <p:spPr>
          <a:xfrm>
            <a:off x="8135860" y="10"/>
            <a:ext cx="4058949" cy="6857990"/>
          </a:xfrm>
          <a:prstGeom prst="rect">
            <a:avLst/>
          </a:prstGeom>
        </p:spPr>
      </p:pic>
      <p:sp>
        <p:nvSpPr>
          <p:cNvPr id="26" name="Rectangle 25">
            <a:extLst>
              <a:ext uri="{FF2B5EF4-FFF2-40B4-BE49-F238E27FC236}">
                <a16:creationId xmlns:a16="http://schemas.microsoft.com/office/drawing/2014/main" id="{14701A01-E306-48FB-A661-2335BB38BA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CEDDA6CE-F65E-E1B8-4393-71A387131D9D}"/>
              </a:ext>
            </a:extLst>
          </p:cNvPr>
          <p:cNvSpPr>
            <a:spLocks noGrp="1"/>
          </p:cNvSpPr>
          <p:nvPr>
            <p:ph idx="1"/>
          </p:nvPr>
        </p:nvSpPr>
        <p:spPr>
          <a:xfrm>
            <a:off x="277043" y="571500"/>
            <a:ext cx="7726416" cy="3834580"/>
          </a:xfrm>
        </p:spPr>
        <p:txBody>
          <a:bodyPr>
            <a:noAutofit/>
          </a:bodyPr>
          <a:lstStyle/>
          <a:p>
            <a:pPr algn="just">
              <a:lnSpc>
                <a:spcPct val="90000"/>
              </a:lnSpc>
            </a:pPr>
            <a:r>
              <a:rPr lang="en-US" dirty="0"/>
              <a:t>Market Basket Analysis is a technique which identifies the strength of association between pairs of products purchased together and identify patterns of co-occurrence. A co-occurrence is when two or more things take place together.</a:t>
            </a:r>
          </a:p>
          <a:p>
            <a:pPr algn="just">
              <a:lnSpc>
                <a:spcPct val="90000"/>
              </a:lnSpc>
            </a:pPr>
            <a:r>
              <a:rPr lang="en-US" dirty="0"/>
              <a:t>Market Basket Analysis creates If-Then scenario rules, for example, if item A is purchased then item B is likely to be purchased. The rules are probabilistic in nature, or, in other words, they are derived from the frequencies of co-occurrence in observations.</a:t>
            </a:r>
          </a:p>
          <a:p>
            <a:pPr algn="just">
              <a:lnSpc>
                <a:spcPct val="90000"/>
              </a:lnSpc>
            </a:pPr>
            <a:r>
              <a:rPr lang="en-US" dirty="0"/>
              <a:t> Frequency is the proportion of baskets that contain the items of interest. The rules can be used in pricing strategies, product placement, and various types of cross-selling strategies.</a:t>
            </a:r>
          </a:p>
          <a:p>
            <a:pPr algn="just">
              <a:lnSpc>
                <a:spcPct val="90000"/>
              </a:lnSpc>
            </a:pPr>
            <a:r>
              <a:rPr lang="en-US" dirty="0"/>
              <a:t>The antecedent is the condition, and the consequent is the result. The association rule has three measures that express the degree of confidence in the rule, Support, Confidence, and Lift.</a:t>
            </a:r>
            <a:endParaRPr lang="en-IN" dirty="0"/>
          </a:p>
        </p:txBody>
      </p:sp>
    </p:spTree>
    <p:extLst>
      <p:ext uri="{BB962C8B-B14F-4D97-AF65-F5344CB8AC3E}">
        <p14:creationId xmlns:p14="http://schemas.microsoft.com/office/powerpoint/2010/main" val="2739624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B1B322-9AD6-DE78-3B09-6428F0C08CD4}"/>
              </a:ext>
            </a:extLst>
          </p:cNvPr>
          <p:cNvSpPr>
            <a:spLocks noGrp="1"/>
          </p:cNvSpPr>
          <p:nvPr>
            <p:ph idx="1"/>
          </p:nvPr>
        </p:nvSpPr>
        <p:spPr>
          <a:xfrm>
            <a:off x="181897" y="648929"/>
            <a:ext cx="11828206" cy="6086168"/>
          </a:xfrm>
        </p:spPr>
        <p:txBody>
          <a:bodyPr>
            <a:normAutofit/>
          </a:bodyPr>
          <a:lstStyle/>
          <a:p>
            <a:pPr marL="0" algn="just">
              <a:lnSpc>
                <a:spcPct val="90000"/>
              </a:lnSpc>
            </a:pPr>
            <a:r>
              <a:rPr lang="en-US" dirty="0">
                <a:latin typeface="+mn-lt"/>
                <a:ea typeface="+mn-ea"/>
                <a:cs typeface="+mn-cs"/>
              </a:rPr>
              <a:t>Support: (minimum: 0.05)</a:t>
            </a:r>
          </a:p>
          <a:p>
            <a:pPr marL="0" indent="0" algn="just">
              <a:lnSpc>
                <a:spcPct val="90000"/>
              </a:lnSpc>
              <a:buNone/>
            </a:pPr>
            <a:r>
              <a:rPr lang="en-US" dirty="0">
                <a:latin typeface="+mn-lt"/>
                <a:ea typeface="+mn-ea"/>
                <a:cs typeface="+mn-cs"/>
              </a:rPr>
              <a:t>	The first measure called the support is the number of transactions that include items in the {A} and {B} parts of the rule as a percentage of the total number of transactions. It is a measure of how frequently the collection of items occur together as a percentage of all transactions.</a:t>
            </a:r>
          </a:p>
          <a:p>
            <a:pPr marL="0" algn="just">
              <a:lnSpc>
                <a:spcPct val="90000"/>
              </a:lnSpc>
            </a:pPr>
            <a:r>
              <a:rPr lang="en-US" dirty="0">
                <a:latin typeface="+mn-lt"/>
                <a:ea typeface="+mn-ea"/>
                <a:cs typeface="+mn-cs"/>
              </a:rPr>
              <a:t>Confidence: (minimum: 0.55)</a:t>
            </a:r>
          </a:p>
          <a:p>
            <a:pPr marL="0" indent="0" algn="just">
              <a:lnSpc>
                <a:spcPct val="90000"/>
              </a:lnSpc>
              <a:buNone/>
            </a:pPr>
            <a:r>
              <a:rPr lang="en-US" dirty="0">
                <a:latin typeface="+mn-lt"/>
                <a:ea typeface="+mn-ea"/>
                <a:cs typeface="+mn-cs"/>
              </a:rPr>
              <a:t>	The second measure called the confidence of the rule is the ratio of the number of transactions that include all items in {B} as well as the number of transactions that include all items in {A} to the number of transactions that include all items in {A}.</a:t>
            </a:r>
          </a:p>
          <a:p>
            <a:pPr marL="0" algn="just">
              <a:lnSpc>
                <a:spcPct val="90000"/>
              </a:lnSpc>
            </a:pPr>
            <a:r>
              <a:rPr lang="en-US" dirty="0">
                <a:latin typeface="+mn-lt"/>
                <a:ea typeface="+mn-ea"/>
                <a:cs typeface="+mn-cs"/>
              </a:rPr>
              <a:t>Lift:</a:t>
            </a:r>
          </a:p>
          <a:p>
            <a:pPr marL="0" indent="0" algn="just">
              <a:lnSpc>
                <a:spcPct val="90000"/>
              </a:lnSpc>
              <a:buNone/>
            </a:pPr>
            <a:r>
              <a:rPr lang="en-US" dirty="0">
                <a:latin typeface="+mn-lt"/>
                <a:ea typeface="+mn-ea"/>
                <a:cs typeface="+mn-cs"/>
              </a:rPr>
              <a:t>	The third measure called the lift or lift ratio is the ratio of confidence to expected confidence. Expected confidence is the confidence divided by the frequency of B. The Lift tells us how much better a rule is at predicting the result than just assuming the result in the first place. Greater lift values indicate stronger associations.</a:t>
            </a:r>
          </a:p>
          <a:p>
            <a:pPr marL="0" algn="just">
              <a:lnSpc>
                <a:spcPct val="90000"/>
              </a:lnSpc>
            </a:pPr>
            <a:r>
              <a:rPr lang="en-US" dirty="0">
                <a:latin typeface="+mn-lt"/>
                <a:ea typeface="+mn-ea"/>
                <a:cs typeface="+mn-cs"/>
              </a:rPr>
              <a:t>84 rules are created based on the above support and confidence level conditions</a:t>
            </a:r>
          </a:p>
          <a:p>
            <a:pPr marL="0" indent="0" algn="just">
              <a:lnSpc>
                <a:spcPct val="90000"/>
              </a:lnSpc>
              <a:buNone/>
            </a:pPr>
            <a:r>
              <a:rPr lang="en-US" dirty="0">
                <a:latin typeface="+mn-lt"/>
                <a:ea typeface="+mn-ea"/>
                <a:cs typeface="+mn-cs"/>
              </a:rPr>
              <a:t>     </a:t>
            </a:r>
            <a:endParaRPr lang="en-IN" dirty="0">
              <a:latin typeface="+mn-lt"/>
              <a:ea typeface="+mn-ea"/>
              <a:cs typeface="+mn-cs"/>
            </a:endParaRPr>
          </a:p>
        </p:txBody>
      </p:sp>
    </p:spTree>
    <p:extLst>
      <p:ext uri="{BB962C8B-B14F-4D97-AF65-F5344CB8AC3E}">
        <p14:creationId xmlns:p14="http://schemas.microsoft.com/office/powerpoint/2010/main" val="4114024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1"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3"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5"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7"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Content Placeholder 4" descr="Diagram&#10;&#10;Description automatically generated">
            <a:extLst>
              <a:ext uri="{FF2B5EF4-FFF2-40B4-BE49-F238E27FC236}">
                <a16:creationId xmlns:a16="http://schemas.microsoft.com/office/drawing/2014/main" id="{FEDF1414-9E24-A563-4E2E-0C34885DA91D}"/>
              </a:ext>
            </a:extLst>
          </p:cNvPr>
          <p:cNvPicPr>
            <a:picLocks noGrp="1" noChangeAspect="1"/>
          </p:cNvPicPr>
          <p:nvPr>
            <p:ph idx="1"/>
          </p:nvPr>
        </p:nvPicPr>
        <p:blipFill>
          <a:blip r:embed="rId6"/>
          <a:stretch>
            <a:fillRect/>
          </a:stretch>
        </p:blipFill>
        <p:spPr>
          <a:xfrm>
            <a:off x="635458" y="820649"/>
            <a:ext cx="9150807" cy="3111275"/>
          </a:xfrm>
          <a:prstGeom prst="rect">
            <a:avLst/>
          </a:prstGeom>
          <a:effectLst/>
        </p:spPr>
      </p:pic>
      <p:sp>
        <p:nvSpPr>
          <p:cNvPr id="28" name="Freeform: Shape 2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47056-6C82-9FB8-DDAF-C9640408AAAD}"/>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dirty="0">
                <a:solidFill>
                  <a:srgbClr val="EBEBEB"/>
                </a:solidFill>
                <a:latin typeface="+mj-lt"/>
                <a:ea typeface="+mj-ea"/>
                <a:cs typeface="+mj-cs"/>
              </a:rPr>
              <a:t>KNIME Workflow</a:t>
            </a:r>
          </a:p>
        </p:txBody>
      </p:sp>
    </p:spTree>
    <p:extLst>
      <p:ext uri="{BB962C8B-B14F-4D97-AF65-F5344CB8AC3E}">
        <p14:creationId xmlns:p14="http://schemas.microsoft.com/office/powerpoint/2010/main" val="141139601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5FD88-A78C-3FE2-E700-5D729082AE4A}"/>
              </a:ext>
            </a:extLst>
          </p:cNvPr>
          <p:cNvSpPr>
            <a:spLocks noGrp="1"/>
          </p:cNvSpPr>
          <p:nvPr>
            <p:ph type="title"/>
          </p:nvPr>
        </p:nvSpPr>
        <p:spPr>
          <a:xfrm>
            <a:off x="438090" y="408473"/>
            <a:ext cx="9404723" cy="569837"/>
          </a:xfrm>
        </p:spPr>
        <p:txBody>
          <a:bodyPr/>
          <a:lstStyle/>
          <a:p>
            <a:r>
              <a:rPr lang="en-IN" sz="2400" u="sng" dirty="0">
                <a:solidFill>
                  <a:srgbClr val="FFFFFF"/>
                </a:solidFill>
              </a:rPr>
              <a:t>Associations Identified (</a:t>
            </a:r>
            <a:r>
              <a:rPr lang="en-IN" sz="2400" dirty="0">
                <a:solidFill>
                  <a:srgbClr val="FFFFFF"/>
                </a:solidFill>
              </a:rPr>
              <a:t>Top20 based on lift value   )</a:t>
            </a:r>
          </a:p>
        </p:txBody>
      </p:sp>
      <p:pic>
        <p:nvPicPr>
          <p:cNvPr id="5" name="Content Placeholder 4">
            <a:extLst>
              <a:ext uri="{FF2B5EF4-FFF2-40B4-BE49-F238E27FC236}">
                <a16:creationId xmlns:a16="http://schemas.microsoft.com/office/drawing/2014/main" id="{7961F9F8-0B6A-C77D-94A8-36CE90103506}"/>
              </a:ext>
            </a:extLst>
          </p:cNvPr>
          <p:cNvPicPr>
            <a:picLocks noGrp="1" noChangeAspect="1"/>
          </p:cNvPicPr>
          <p:nvPr>
            <p:ph idx="1"/>
          </p:nvPr>
        </p:nvPicPr>
        <p:blipFill>
          <a:blip r:embed="rId2"/>
          <a:stretch>
            <a:fillRect/>
          </a:stretch>
        </p:blipFill>
        <p:spPr>
          <a:xfrm>
            <a:off x="438090" y="1243998"/>
            <a:ext cx="11218924" cy="4635692"/>
          </a:xfrm>
          <a:prstGeom prst="rect">
            <a:avLst/>
          </a:prstGeom>
        </p:spPr>
      </p:pic>
      <p:sp>
        <p:nvSpPr>
          <p:cNvPr id="7" name="Arrow: Down 6">
            <a:extLst>
              <a:ext uri="{FF2B5EF4-FFF2-40B4-BE49-F238E27FC236}">
                <a16:creationId xmlns:a16="http://schemas.microsoft.com/office/drawing/2014/main" id="{E7D897CE-B04F-0C85-42E0-2553391DE60F}"/>
              </a:ext>
            </a:extLst>
          </p:cNvPr>
          <p:cNvSpPr/>
          <p:nvPr/>
        </p:nvSpPr>
        <p:spPr>
          <a:xfrm>
            <a:off x="7742708" y="510000"/>
            <a:ext cx="176981" cy="265471"/>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09762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4D55C20-3286-6368-901C-72B437BF1C0B}"/>
              </a:ext>
            </a:extLst>
          </p:cNvPr>
          <p:cNvSpPr>
            <a:spLocks noGrp="1"/>
          </p:cNvSpPr>
          <p:nvPr>
            <p:ph type="title"/>
          </p:nvPr>
        </p:nvSpPr>
        <p:spPr>
          <a:xfrm>
            <a:off x="599772" y="804672"/>
            <a:ext cx="3893567" cy="5248656"/>
          </a:xfrm>
        </p:spPr>
        <p:txBody>
          <a:bodyPr anchor="ctr">
            <a:normAutofit/>
          </a:bodyPr>
          <a:lstStyle/>
          <a:p>
            <a:pPr algn="ctr">
              <a:spcBef>
                <a:spcPts val="1000"/>
              </a:spcBef>
              <a:buClr>
                <a:schemeClr val="bg2">
                  <a:lumMod val="40000"/>
                  <a:lumOff val="60000"/>
                </a:schemeClr>
              </a:buClr>
              <a:buSzPct val="80000"/>
            </a:pPr>
            <a:r>
              <a:rPr lang="en-IN" u="sng" dirty="0"/>
              <a:t>Support, Confidence, &amp; Lift values of Association rule 79 and 17</a:t>
            </a:r>
          </a:p>
        </p:txBody>
      </p:sp>
      <p:sp>
        <p:nvSpPr>
          <p:cNvPr id="9" name="Content Placeholder 2">
            <a:extLst>
              <a:ext uri="{FF2B5EF4-FFF2-40B4-BE49-F238E27FC236}">
                <a16:creationId xmlns:a16="http://schemas.microsoft.com/office/drawing/2014/main" id="{8B540F87-721B-A8EC-B81D-A20379093C16}"/>
              </a:ext>
            </a:extLst>
          </p:cNvPr>
          <p:cNvSpPr>
            <a:spLocks noGrp="1"/>
          </p:cNvSpPr>
          <p:nvPr>
            <p:ph idx="1"/>
          </p:nvPr>
        </p:nvSpPr>
        <p:spPr>
          <a:xfrm>
            <a:off x="4975861" y="804671"/>
            <a:ext cx="6399930" cy="5248657"/>
          </a:xfrm>
        </p:spPr>
        <p:txBody>
          <a:bodyPr anchor="ctr">
            <a:normAutofit/>
          </a:bodyPr>
          <a:lstStyle/>
          <a:p>
            <a:pPr marL="0" indent="0">
              <a:lnSpc>
                <a:spcPct val="90000"/>
              </a:lnSpc>
              <a:buNone/>
            </a:pPr>
            <a:r>
              <a:rPr lang="en-US" sz="1700" dirty="0"/>
              <a:t>Based on the data, the rules are created. </a:t>
            </a:r>
          </a:p>
          <a:p>
            <a:pPr marL="0" indent="0">
              <a:lnSpc>
                <a:spcPct val="90000"/>
              </a:lnSpc>
              <a:buNone/>
            </a:pPr>
            <a:r>
              <a:rPr lang="en-US" sz="1700" dirty="0"/>
              <a:t>Rule 79:</a:t>
            </a:r>
          </a:p>
          <a:p>
            <a:pPr>
              <a:lnSpc>
                <a:spcPct val="90000"/>
              </a:lnSpc>
            </a:pPr>
            <a:r>
              <a:rPr lang="en-US" sz="1700" dirty="0"/>
              <a:t>Support says that 5.5% of customers purchased [eggs, ice cream, pasta] and paper towels.</a:t>
            </a:r>
          </a:p>
          <a:p>
            <a:pPr>
              <a:lnSpc>
                <a:spcPct val="90000"/>
              </a:lnSpc>
            </a:pPr>
            <a:r>
              <a:rPr lang="en-US" sz="1700" dirty="0"/>
              <a:t>Confidence is that 64.9% of the customers that bought [eggs, ice cream, pasta] also bought paper towels.</a:t>
            </a:r>
          </a:p>
          <a:p>
            <a:pPr>
              <a:lnSpc>
                <a:spcPct val="90000"/>
              </a:lnSpc>
            </a:pPr>
            <a:r>
              <a:rPr lang="en-US" sz="1700" dirty="0"/>
              <a:t>Lift represents the 79% increase in expectation that someone will buy paper towels, when we know that they bought [eggs, ice cream, pasta].</a:t>
            </a:r>
          </a:p>
          <a:p>
            <a:pPr>
              <a:lnSpc>
                <a:spcPct val="90000"/>
              </a:lnSpc>
            </a:pPr>
            <a:r>
              <a:rPr lang="en-US" sz="1700" dirty="0"/>
              <a:t>The customers could be buying the paper towel to clean the eggs, ice cream, pasta incase they are spilled in their kitchen.</a:t>
            </a:r>
          </a:p>
          <a:p>
            <a:pPr marL="0" indent="0">
              <a:lnSpc>
                <a:spcPct val="90000"/>
              </a:lnSpc>
              <a:buNone/>
            </a:pPr>
            <a:r>
              <a:rPr lang="en-IN" sz="1700" dirty="0"/>
              <a:t>Rule 17:	</a:t>
            </a:r>
          </a:p>
          <a:p>
            <a:pPr>
              <a:lnSpc>
                <a:spcPct val="90000"/>
              </a:lnSpc>
            </a:pPr>
            <a:r>
              <a:rPr lang="en-IN" sz="1700" dirty="0"/>
              <a:t>66% Customers may be expected to buy the sandwich bags when they are purchasing [cheeses, bagels, cereals]. The sandwich bags may be required for packing the sandwich made with cheese.</a:t>
            </a:r>
          </a:p>
        </p:txBody>
      </p:sp>
    </p:spTree>
    <p:extLst>
      <p:ext uri="{BB962C8B-B14F-4D97-AF65-F5344CB8AC3E}">
        <p14:creationId xmlns:p14="http://schemas.microsoft.com/office/powerpoint/2010/main" val="3908612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6" name="Picture 3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8" name="Picture 3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 name="Rectangle 3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42" name="Rectangle 41">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oughnuts on a table">
            <a:extLst>
              <a:ext uri="{FF2B5EF4-FFF2-40B4-BE49-F238E27FC236}">
                <a16:creationId xmlns:a16="http://schemas.microsoft.com/office/drawing/2014/main" id="{AA6CCD2A-F2A4-7D03-F00F-F5692C98040A}"/>
              </a:ext>
            </a:extLst>
          </p:cNvPr>
          <p:cNvPicPr>
            <a:picLocks noChangeAspect="1"/>
          </p:cNvPicPr>
          <p:nvPr/>
        </p:nvPicPr>
        <p:blipFill rotWithShape="1">
          <a:blip r:embed="rId6">
            <a:alphaModFix amt="40000"/>
          </a:blip>
          <a:srcRect t="26422" r="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B0DFE5A9-FA3A-69D3-5EB0-8F8A0F8D509A}"/>
              </a:ext>
            </a:extLst>
          </p:cNvPr>
          <p:cNvSpPr>
            <a:spLocks noGrp="1"/>
          </p:cNvSpPr>
          <p:nvPr>
            <p:ph type="title"/>
          </p:nvPr>
        </p:nvSpPr>
        <p:spPr>
          <a:xfrm>
            <a:off x="1577573" y="1676400"/>
            <a:ext cx="8825658" cy="3329581"/>
          </a:xfrm>
        </p:spPr>
        <p:txBody>
          <a:bodyPr vert="horz" lIns="91440" tIns="45720" rIns="91440" bIns="45720" rtlCol="0" anchor="b">
            <a:normAutofit/>
          </a:bodyPr>
          <a:lstStyle/>
          <a:p>
            <a:pPr>
              <a:lnSpc>
                <a:spcPct val="90000"/>
              </a:lnSpc>
            </a:pPr>
            <a:r>
              <a:rPr lang="en-US" sz="7200" u="sng" dirty="0">
                <a:solidFill>
                  <a:schemeClr val="tx1"/>
                </a:solidFill>
              </a:rPr>
              <a:t>Combo, Offers and Recommendations</a:t>
            </a:r>
            <a:br>
              <a:rPr lang="en-US" sz="7200" dirty="0">
                <a:solidFill>
                  <a:schemeClr val="tx1"/>
                </a:solidFill>
                <a:effectLst/>
              </a:rPr>
            </a:br>
            <a:endParaRPr lang="en-US" sz="7200" dirty="0">
              <a:solidFill>
                <a:schemeClr val="tx1"/>
              </a:solidFill>
            </a:endParaRPr>
          </a:p>
        </p:txBody>
      </p:sp>
      <p:sp>
        <p:nvSpPr>
          <p:cNvPr id="44" name="Rectangle 43">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21450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D4E328-B7AA-2FC0-AE5F-9054F6360D02}"/>
              </a:ext>
            </a:extLst>
          </p:cNvPr>
          <p:cNvSpPr>
            <a:spLocks noGrp="1"/>
          </p:cNvSpPr>
          <p:nvPr>
            <p:ph type="title"/>
          </p:nvPr>
        </p:nvSpPr>
        <p:spPr>
          <a:xfrm>
            <a:off x="562905" y="639097"/>
            <a:ext cx="6666270" cy="1622321"/>
          </a:xfrm>
        </p:spPr>
        <p:txBody>
          <a:bodyPr>
            <a:normAutofit fontScale="90000"/>
          </a:bodyPr>
          <a:lstStyle/>
          <a:p>
            <a:pPr algn="just">
              <a:lnSpc>
                <a:spcPct val="90000"/>
              </a:lnSpc>
            </a:pPr>
            <a:r>
              <a:rPr lang="en-US" sz="2700" b="1" i="0" u="sng" dirty="0">
                <a:solidFill>
                  <a:srgbClr val="EBEBEB"/>
                </a:solidFill>
                <a:effectLst/>
                <a:latin typeface="lato" panose="020F0502020204030203" pitchFamily="34" charset="0"/>
              </a:rPr>
              <a:t>AGENDA</a:t>
            </a:r>
            <a:br>
              <a:rPr lang="en-US" sz="2000" b="1" i="0" u="sng" dirty="0">
                <a:solidFill>
                  <a:srgbClr val="EBEBEB"/>
                </a:solidFill>
                <a:effectLst/>
                <a:latin typeface="lato" panose="020F0502020204030203" pitchFamily="34" charset="0"/>
              </a:rPr>
            </a:br>
            <a:r>
              <a:rPr lang="en-US" sz="2000" b="1" i="0" dirty="0">
                <a:solidFill>
                  <a:srgbClr val="EBEBEB"/>
                </a:solidFill>
                <a:effectLst/>
                <a:latin typeface="lato" panose="020F0502020204030203" pitchFamily="34" charset="0"/>
              </a:rPr>
              <a:t>	</a:t>
            </a:r>
            <a:r>
              <a:rPr lang="en-US" sz="2400" dirty="0">
                <a:solidFill>
                  <a:srgbClr val="EBEBEB"/>
                </a:solidFill>
                <a:latin typeface="lato" panose="020F0502020204030203" pitchFamily="34" charset="0"/>
              </a:rPr>
              <a:t>T</a:t>
            </a:r>
            <a:r>
              <a:rPr lang="en-US" sz="2400" b="0" i="0" dirty="0">
                <a:solidFill>
                  <a:srgbClr val="EBEBEB"/>
                </a:solidFill>
                <a:effectLst/>
                <a:latin typeface="lato" panose="020F0502020204030203" pitchFamily="34" charset="0"/>
              </a:rPr>
              <a:t>o identify the most popular combos that can be suggested to the Grocery Store chain by analysis of the most commonly occurring sets of menu items in the customer orders. </a:t>
            </a:r>
            <a:endParaRPr lang="en-IN" sz="2000" dirty="0">
              <a:solidFill>
                <a:srgbClr val="EBEBEB"/>
              </a:solidFill>
            </a:endParaRPr>
          </a:p>
        </p:txBody>
      </p:sp>
      <p:sp>
        <p:nvSpPr>
          <p:cNvPr id="23" name="Content Placeholder 22">
            <a:extLst>
              <a:ext uri="{FF2B5EF4-FFF2-40B4-BE49-F238E27FC236}">
                <a16:creationId xmlns:a16="http://schemas.microsoft.com/office/drawing/2014/main" id="{8FB26E5A-2FD9-52C2-6D7A-4642D555D4A4}"/>
              </a:ext>
            </a:extLst>
          </p:cNvPr>
          <p:cNvSpPr>
            <a:spLocks noGrp="1"/>
          </p:cNvSpPr>
          <p:nvPr>
            <p:ph idx="1"/>
          </p:nvPr>
        </p:nvSpPr>
        <p:spPr>
          <a:xfrm>
            <a:off x="562905" y="2438400"/>
            <a:ext cx="6452649" cy="3785419"/>
          </a:xfrm>
        </p:spPr>
        <p:txBody>
          <a:bodyPr>
            <a:normAutofit/>
          </a:bodyPr>
          <a:lstStyle/>
          <a:p>
            <a:pPr marL="0" indent="0">
              <a:buNone/>
            </a:pPr>
            <a:r>
              <a:rPr lang="en-IN" sz="2400" b="1" u="sng" dirty="0">
                <a:solidFill>
                  <a:srgbClr val="FFFFFF"/>
                </a:solidFill>
                <a:latin typeface="lato" panose="020F0502020204030203" pitchFamily="34" charset="0"/>
              </a:rPr>
              <a:t>Contents of the presentation</a:t>
            </a:r>
          </a:p>
          <a:p>
            <a:pPr>
              <a:buClrTx/>
              <a:buFont typeface="Arial" panose="020B0604020202020204" pitchFamily="34" charset="0"/>
              <a:buChar char="•"/>
            </a:pPr>
            <a:r>
              <a:rPr lang="en-IN" sz="2200" dirty="0">
                <a:solidFill>
                  <a:srgbClr val="FFFFFF"/>
                </a:solidFill>
                <a:latin typeface="lato" panose="020F0502020204030203" pitchFamily="34" charset="0"/>
              </a:rPr>
              <a:t>Problem statement</a:t>
            </a:r>
          </a:p>
          <a:p>
            <a:pPr>
              <a:buClrTx/>
              <a:buFont typeface="Arial" panose="020B0604020202020204" pitchFamily="34" charset="0"/>
              <a:buChar char="•"/>
            </a:pPr>
            <a:r>
              <a:rPr lang="en-IN" sz="2200" dirty="0">
                <a:solidFill>
                  <a:srgbClr val="FFFFFF"/>
                </a:solidFill>
                <a:latin typeface="lato" panose="020F0502020204030203" pitchFamily="34" charset="0"/>
              </a:rPr>
              <a:t>Exploratory Analysis</a:t>
            </a:r>
          </a:p>
          <a:p>
            <a:pPr>
              <a:buClrTx/>
              <a:buFont typeface="Arial" panose="020B0604020202020204" pitchFamily="34" charset="0"/>
              <a:buChar char="•"/>
            </a:pPr>
            <a:r>
              <a:rPr lang="en-US" sz="2200" dirty="0">
                <a:solidFill>
                  <a:srgbClr val="FFFFFF"/>
                </a:solidFill>
                <a:latin typeface="lato" panose="020F0502020204030203" pitchFamily="34" charset="0"/>
              </a:rPr>
              <a:t>Use of Market Basket Analysis </a:t>
            </a:r>
          </a:p>
          <a:p>
            <a:pPr marL="0" indent="0">
              <a:buClrTx/>
              <a:buNone/>
            </a:pPr>
            <a:r>
              <a:rPr lang="en-US" sz="2200" dirty="0">
                <a:solidFill>
                  <a:srgbClr val="FFFFFF"/>
                </a:solidFill>
                <a:latin typeface="lato" panose="020F0502020204030203" pitchFamily="34" charset="0"/>
              </a:rPr>
              <a:t>     (Association Rules)</a:t>
            </a:r>
            <a:endParaRPr lang="en-IN" sz="2200" dirty="0">
              <a:solidFill>
                <a:srgbClr val="FFFFFF"/>
              </a:solidFill>
              <a:latin typeface="lato" panose="020F0502020204030203" pitchFamily="34" charset="0"/>
            </a:endParaRPr>
          </a:p>
          <a:p>
            <a:pPr>
              <a:buClrTx/>
              <a:buFont typeface="Arial" panose="020B0604020202020204" pitchFamily="34" charset="0"/>
              <a:buChar char="•"/>
            </a:pPr>
            <a:r>
              <a:rPr lang="en-IN" sz="2200" dirty="0">
                <a:solidFill>
                  <a:srgbClr val="FFFFFF"/>
                </a:solidFill>
                <a:latin typeface="lato" panose="020F0502020204030203" pitchFamily="34" charset="0"/>
              </a:rPr>
              <a:t>Associations Identified </a:t>
            </a:r>
          </a:p>
          <a:p>
            <a:pPr>
              <a:buClrTx/>
              <a:buFont typeface="Arial" panose="020B0604020202020204" pitchFamily="34" charset="0"/>
              <a:buChar char="•"/>
            </a:pPr>
            <a:r>
              <a:rPr lang="en-US" sz="2200" dirty="0">
                <a:solidFill>
                  <a:srgbClr val="FFFFFF"/>
                </a:solidFill>
                <a:latin typeface="lato" panose="020F0502020204030203" pitchFamily="34" charset="0"/>
              </a:rPr>
              <a:t>A suggestion of Combos with Lucrative Offers</a:t>
            </a:r>
            <a:endParaRPr lang="en-IN" sz="2200" dirty="0">
              <a:solidFill>
                <a:srgbClr val="FFFFFF"/>
              </a:solidFill>
              <a:latin typeface="lato" panose="020F0502020204030203" pitchFamily="34" charset="0"/>
            </a:endParaRPr>
          </a:p>
          <a:p>
            <a:pPr>
              <a:buClrTx/>
              <a:buFont typeface="Arial" panose="020B0604020202020204" pitchFamily="34" charset="0"/>
              <a:buChar char="•"/>
            </a:pPr>
            <a:endParaRPr lang="en-IN" b="1" i="0" dirty="0">
              <a:solidFill>
                <a:srgbClr val="FFFFFF"/>
              </a:solidFill>
              <a:effectLst/>
              <a:latin typeface="lato" panose="020F0502020204030203" pitchFamily="34" charset="0"/>
            </a:endParaRPr>
          </a:p>
          <a:p>
            <a:pPr>
              <a:buClrTx/>
              <a:buFont typeface="Arial" panose="020B0604020202020204" pitchFamily="34" charset="0"/>
              <a:buChar char="•"/>
            </a:pPr>
            <a:endParaRPr lang="en-IN" dirty="0">
              <a:solidFill>
                <a:srgbClr val="FFFFFF"/>
              </a:solidFill>
            </a:endParaRPr>
          </a:p>
        </p:txBody>
      </p:sp>
      <p:pic>
        <p:nvPicPr>
          <p:cNvPr id="25" name="Picture 24" descr="Magnifying glass showing decling performance">
            <a:extLst>
              <a:ext uri="{FF2B5EF4-FFF2-40B4-BE49-F238E27FC236}">
                <a16:creationId xmlns:a16="http://schemas.microsoft.com/office/drawing/2014/main" id="{9B459AB9-338F-D51E-C586-D644D049EF9E}"/>
              </a:ext>
            </a:extLst>
          </p:cNvPr>
          <p:cNvPicPr>
            <a:picLocks noChangeAspect="1"/>
          </p:cNvPicPr>
          <p:nvPr/>
        </p:nvPicPr>
        <p:blipFill rotWithShape="1">
          <a:blip r:embed="rId3"/>
          <a:srcRect l="10564" r="41127"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84305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494B9-9C75-8164-9F8D-1894B2363E86}"/>
              </a:ext>
            </a:extLst>
          </p:cNvPr>
          <p:cNvSpPr>
            <a:spLocks noGrp="1"/>
          </p:cNvSpPr>
          <p:nvPr>
            <p:ph type="title"/>
          </p:nvPr>
        </p:nvSpPr>
        <p:spPr>
          <a:xfrm>
            <a:off x="4957917" y="452285"/>
            <a:ext cx="4767471" cy="820994"/>
          </a:xfrm>
        </p:spPr>
        <p:txBody>
          <a:bodyPr>
            <a:normAutofit/>
          </a:bodyPr>
          <a:lstStyle/>
          <a:p>
            <a:r>
              <a:rPr lang="en-US" sz="2800" u="sng" dirty="0"/>
              <a:t>Recommendations:</a:t>
            </a:r>
            <a:endParaRPr lang="en-IN" sz="2800" u="sng" dirty="0"/>
          </a:p>
        </p:txBody>
      </p:sp>
      <p:pic>
        <p:nvPicPr>
          <p:cNvPr id="13" name="Picture 4" descr="Plastic containers in bright colours">
            <a:extLst>
              <a:ext uri="{FF2B5EF4-FFF2-40B4-BE49-F238E27FC236}">
                <a16:creationId xmlns:a16="http://schemas.microsoft.com/office/drawing/2014/main" id="{DF6F2476-31FB-8A75-2056-8BDC98105102}"/>
              </a:ext>
            </a:extLst>
          </p:cNvPr>
          <p:cNvPicPr>
            <a:picLocks noChangeAspect="1"/>
          </p:cNvPicPr>
          <p:nvPr/>
        </p:nvPicPr>
        <p:blipFill rotWithShape="1">
          <a:blip r:embed="rId3"/>
          <a:srcRect l="26222" r="28667"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2BD4063A-9F24-7480-75E2-865C5DFCE3BB}"/>
              </a:ext>
            </a:extLst>
          </p:cNvPr>
          <p:cNvSpPr>
            <a:spLocks noGrp="1"/>
          </p:cNvSpPr>
          <p:nvPr>
            <p:ph idx="1"/>
          </p:nvPr>
        </p:nvSpPr>
        <p:spPr>
          <a:xfrm>
            <a:off x="4895239" y="1106131"/>
            <a:ext cx="7017773" cy="3187228"/>
          </a:xfrm>
        </p:spPr>
        <p:txBody>
          <a:bodyPr>
            <a:normAutofit fontScale="55000" lnSpcReduction="20000"/>
          </a:bodyPr>
          <a:lstStyle/>
          <a:p>
            <a:pPr>
              <a:lnSpc>
                <a:spcPct val="90000"/>
              </a:lnSpc>
            </a:pPr>
            <a:r>
              <a:rPr lang="en-US" sz="3200" dirty="0"/>
              <a:t>The product volume of the grocery store is having an overall negative trend. This negative trend is further amplified by the onset of Covid-19 at the Q1 of 2020.      </a:t>
            </a:r>
          </a:p>
          <a:p>
            <a:pPr>
              <a:lnSpc>
                <a:spcPct val="90000"/>
              </a:lnSpc>
            </a:pPr>
            <a:r>
              <a:rPr lang="en-US" sz="3200" dirty="0"/>
              <a:t>The store may try sending promotional offers to the customers on essential products like the soap, toilet paper, milk, laundry detergent, hand soap, cereal.</a:t>
            </a:r>
          </a:p>
          <a:p>
            <a:pPr>
              <a:lnSpc>
                <a:spcPct val="90000"/>
              </a:lnSpc>
            </a:pPr>
            <a:r>
              <a:rPr lang="en-US" sz="3200" dirty="0"/>
              <a:t>Giving promotional offers on these essential products may attract more customers and indirectly may help in the sales of associated products.</a:t>
            </a:r>
          </a:p>
          <a:p>
            <a:pPr>
              <a:lnSpc>
                <a:spcPct val="90000"/>
              </a:lnSpc>
            </a:pPr>
            <a:r>
              <a:rPr lang="en-US" sz="3200" dirty="0"/>
              <a:t>Sales in May has performed well in past 2 years, the store may have to stock the products highly sold in summer season like ice creams, soda, etc...</a:t>
            </a:r>
          </a:p>
          <a:p>
            <a:pPr>
              <a:lnSpc>
                <a:spcPct val="90000"/>
              </a:lnSpc>
            </a:pPr>
            <a:endParaRPr lang="en-IN" sz="1800" dirty="0"/>
          </a:p>
        </p:txBody>
      </p:sp>
      <p:sp>
        <p:nvSpPr>
          <p:cNvPr id="10" name="TextBox 9">
            <a:extLst>
              <a:ext uri="{FF2B5EF4-FFF2-40B4-BE49-F238E27FC236}">
                <a16:creationId xmlns:a16="http://schemas.microsoft.com/office/drawing/2014/main" id="{DBCD1307-C630-2E83-314A-65069F0726F6}"/>
              </a:ext>
            </a:extLst>
          </p:cNvPr>
          <p:cNvSpPr txBox="1"/>
          <p:nvPr/>
        </p:nvSpPr>
        <p:spPr>
          <a:xfrm>
            <a:off x="4957917" y="3998391"/>
            <a:ext cx="7017772" cy="3231654"/>
          </a:xfrm>
          <a:prstGeom prst="rect">
            <a:avLst/>
          </a:prstGeom>
          <a:noFill/>
        </p:spPr>
        <p:txBody>
          <a:bodyPr wrap="square">
            <a:spAutoFit/>
          </a:bodyPr>
          <a:lstStyle/>
          <a:p>
            <a:r>
              <a:rPr lang="en-IN" sz="2400" u="sng" dirty="0"/>
              <a:t>Buy 2 Get 1 free offer: </a:t>
            </a:r>
          </a:p>
          <a:p>
            <a:endParaRPr lang="en-IN" dirty="0"/>
          </a:p>
          <a:p>
            <a:pPr marL="285750" indent="-285750">
              <a:buFont typeface="Arial" panose="020B0604020202020204" pitchFamily="34" charset="0"/>
              <a:buChar char="•"/>
            </a:pPr>
            <a:r>
              <a:rPr lang="en-IN" dirty="0"/>
              <a:t>Buy 2 of any of these items [eggs, ice cream, pasta] for a free paper towel.</a:t>
            </a:r>
          </a:p>
          <a:p>
            <a:pPr marL="285750" indent="-285750">
              <a:buFont typeface="Arial" panose="020B0604020202020204" pitchFamily="34" charset="0"/>
              <a:buChar char="•"/>
            </a:pPr>
            <a:r>
              <a:rPr lang="en-IN" dirty="0"/>
              <a:t>Buy 2 of any of these items </a:t>
            </a:r>
            <a:r>
              <a:rPr lang="en-US" dirty="0"/>
              <a:t>[paper towels, eggs, ice cream] </a:t>
            </a:r>
            <a:r>
              <a:rPr lang="en-IN" dirty="0"/>
              <a:t> for one free pasta.</a:t>
            </a:r>
          </a:p>
          <a:p>
            <a:pPr marL="285750" indent="-285750">
              <a:buFont typeface="Arial" panose="020B0604020202020204" pitchFamily="34" charset="0"/>
              <a:buChar char="•"/>
            </a:pPr>
            <a:r>
              <a:rPr lang="en-IN" dirty="0"/>
              <a:t>Buy 2 of any of these items </a:t>
            </a:r>
            <a:r>
              <a:rPr lang="fi-FI" dirty="0"/>
              <a:t>[yogurt, toilet paper, aluminum foil]</a:t>
            </a:r>
            <a:r>
              <a:rPr lang="en-US" dirty="0"/>
              <a:t> </a:t>
            </a:r>
            <a:r>
              <a:rPr lang="en-IN" dirty="0"/>
              <a:t> for one free juice.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95610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F1EC2-0704-9A98-0F67-506B83F901F3}"/>
              </a:ext>
            </a:extLst>
          </p:cNvPr>
          <p:cNvSpPr>
            <a:spLocks noGrp="1"/>
          </p:cNvSpPr>
          <p:nvPr>
            <p:ph type="title"/>
          </p:nvPr>
        </p:nvSpPr>
        <p:spPr>
          <a:xfrm>
            <a:off x="365534" y="353962"/>
            <a:ext cx="3330328" cy="1641986"/>
          </a:xfrm>
        </p:spPr>
        <p:txBody>
          <a:bodyPr vert="horz" lIns="91440" tIns="45720" rIns="91440" bIns="45720" rtlCol="0" anchor="t">
            <a:normAutofit/>
          </a:bodyPr>
          <a:lstStyle/>
          <a:p>
            <a:pPr>
              <a:lnSpc>
                <a:spcPct val="90000"/>
              </a:lnSpc>
            </a:pPr>
            <a:r>
              <a:rPr lang="en-US" sz="3600" u="sng" dirty="0"/>
              <a:t>Combo offers for meals</a:t>
            </a:r>
          </a:p>
        </p:txBody>
      </p:sp>
      <p:pic>
        <p:nvPicPr>
          <p:cNvPr id="34" name="Picture 4" descr="Food on a table">
            <a:extLst>
              <a:ext uri="{FF2B5EF4-FFF2-40B4-BE49-F238E27FC236}">
                <a16:creationId xmlns:a16="http://schemas.microsoft.com/office/drawing/2014/main" id="{38B0DAF0-1183-6157-45CF-549E1CD3A841}"/>
              </a:ext>
            </a:extLst>
          </p:cNvPr>
          <p:cNvPicPr>
            <a:picLocks noChangeAspect="1"/>
          </p:cNvPicPr>
          <p:nvPr/>
        </p:nvPicPr>
        <p:blipFill rotWithShape="1">
          <a:blip r:embed="rId3"/>
          <a:srcRect l="8247" r="18168" b="-1"/>
          <a:stretch/>
        </p:blipFill>
        <p:spPr>
          <a:xfrm>
            <a:off x="4634680" y="10"/>
            <a:ext cx="7560130" cy="6857990"/>
          </a:xfrm>
          <a:prstGeom prst="rect">
            <a:avLst/>
          </a:prstGeom>
        </p:spPr>
      </p:pic>
      <p:sp>
        <p:nvSpPr>
          <p:cNvPr id="39" name="Rectangle 38">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EFFAD3DE-1949-AA70-B535-E8C973E29B34}"/>
              </a:ext>
            </a:extLst>
          </p:cNvPr>
          <p:cNvSpPr txBox="1"/>
          <p:nvPr/>
        </p:nvSpPr>
        <p:spPr>
          <a:xfrm>
            <a:off x="216310" y="1995948"/>
            <a:ext cx="4418370" cy="380999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pPr>
            <a:r>
              <a:rPr lang="en-US" dirty="0">
                <a:latin typeface="+mj-lt"/>
                <a:ea typeface="+mj-ea"/>
                <a:cs typeface="+mj-cs"/>
              </a:rPr>
              <a:t>The Grocery store can try this combo meal</a:t>
            </a:r>
          </a:p>
          <a:p>
            <a:pPr>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Individual meals made with items like sandwich loaves, lunch meat.</a:t>
            </a:r>
          </a:p>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Beef and eggs accompanied with a beverage like soda.</a:t>
            </a:r>
          </a:p>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There is a 50% expectation for customers to buy the meal combo made with these items.</a:t>
            </a:r>
          </a:p>
        </p:txBody>
      </p:sp>
    </p:spTree>
    <p:extLst>
      <p:ext uri="{BB962C8B-B14F-4D97-AF65-F5344CB8AC3E}">
        <p14:creationId xmlns:p14="http://schemas.microsoft.com/office/powerpoint/2010/main" val="3350540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8A0B882D-4FEF-4E28-9811-11D57386D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EF56F1-953D-3377-5CFA-F7A30840FDFC}"/>
              </a:ext>
            </a:extLst>
          </p:cNvPr>
          <p:cNvSpPr>
            <a:spLocks noGrp="1"/>
          </p:cNvSpPr>
          <p:nvPr>
            <p:ph idx="1"/>
          </p:nvPr>
        </p:nvSpPr>
        <p:spPr>
          <a:xfrm>
            <a:off x="1154955" y="4777380"/>
            <a:ext cx="9463884" cy="861420"/>
          </a:xfrm>
        </p:spPr>
        <p:txBody>
          <a:bodyPr vert="horz" lIns="91440" tIns="45720" rIns="91440" bIns="45720" rtlCol="0" anchor="t">
            <a:normAutofit/>
          </a:bodyPr>
          <a:lstStyle/>
          <a:p>
            <a:pPr marL="0" indent="0">
              <a:buNone/>
            </a:pPr>
            <a:r>
              <a:rPr lang="en-US" b="0" i="0" kern="1200" cap="all" dirty="0">
                <a:latin typeface="+mj-lt"/>
                <a:ea typeface="+mj-ea"/>
                <a:cs typeface="+mj-cs"/>
                <a:hlinkClick r:id="rId6"/>
              </a:rPr>
              <a:t>MRA PROJECT - MILESTONE 2_R.BALASUBRAMANIYAM | Tableau Public</a:t>
            </a:r>
            <a:endParaRPr lang="en-US" b="0" i="0" kern="1200" cap="all" dirty="0">
              <a:latin typeface="+mj-lt"/>
              <a:ea typeface="+mj-ea"/>
              <a:cs typeface="+mj-cs"/>
            </a:endParaRPr>
          </a:p>
        </p:txBody>
      </p:sp>
      <p:sp>
        <p:nvSpPr>
          <p:cNvPr id="2" name="Title 1">
            <a:extLst>
              <a:ext uri="{FF2B5EF4-FFF2-40B4-BE49-F238E27FC236}">
                <a16:creationId xmlns:a16="http://schemas.microsoft.com/office/drawing/2014/main" id="{C1FC02E5-EAB5-C060-67D3-60926E9DEED8}"/>
              </a:ext>
            </a:extLst>
          </p:cNvPr>
          <p:cNvSpPr>
            <a:spLocks noGrp="1"/>
          </p:cNvSpPr>
          <p:nvPr>
            <p:ph type="title"/>
          </p:nvPr>
        </p:nvSpPr>
        <p:spPr>
          <a:xfrm>
            <a:off x="1154955" y="3558180"/>
            <a:ext cx="8825658" cy="1219201"/>
          </a:xfrm>
        </p:spPr>
        <p:txBody>
          <a:bodyPr vert="horz" lIns="91440" tIns="45720" rIns="91440" bIns="45720" rtlCol="0" anchor="b">
            <a:normAutofit/>
          </a:bodyPr>
          <a:lstStyle/>
          <a:p>
            <a:r>
              <a:rPr lang="en-US" sz="7200" b="0" i="0" kern="1200" dirty="0">
                <a:solidFill>
                  <a:schemeClr val="tx2"/>
                </a:solidFill>
                <a:latin typeface="+mj-lt"/>
                <a:ea typeface="+mj-ea"/>
                <a:cs typeface="+mj-cs"/>
              </a:rPr>
              <a:t>Tableau Public link:</a:t>
            </a:r>
          </a:p>
        </p:txBody>
      </p:sp>
      <p:sp>
        <p:nvSpPr>
          <p:cNvPr id="22" name="Rectangle 21">
            <a:extLst>
              <a:ext uri="{FF2B5EF4-FFF2-40B4-BE49-F238E27FC236}">
                <a16:creationId xmlns:a16="http://schemas.microsoft.com/office/drawing/2014/main" id="{E8DA6D14-0849-4180-8DEF-F2F6BF123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le 1">
            <a:extLst>
              <a:ext uri="{FF2B5EF4-FFF2-40B4-BE49-F238E27FC236}">
                <a16:creationId xmlns:a16="http://schemas.microsoft.com/office/drawing/2014/main" id="{E86A5B6E-2BD8-1514-2F96-9FF971C28506}"/>
              </a:ext>
            </a:extLst>
          </p:cNvPr>
          <p:cNvSpPr txBox="1">
            <a:spLocks/>
          </p:cNvSpPr>
          <p:nvPr/>
        </p:nvSpPr>
        <p:spPr>
          <a:xfrm>
            <a:off x="1193054" y="1389066"/>
            <a:ext cx="8825658" cy="1219201"/>
          </a:xfrm>
          <a:prstGeom prst="rect">
            <a:avLst/>
          </a:prstGeom>
        </p:spPr>
        <p:txBody>
          <a:bodyPr vert="horz" lIns="91440" tIns="45720" rIns="91440" bIns="45720" rtlCol="0" anchor="b">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a:t>Reference:</a:t>
            </a:r>
          </a:p>
          <a:p>
            <a:endParaRPr lang="en-US" sz="7200" dirty="0"/>
          </a:p>
        </p:txBody>
      </p:sp>
      <p:graphicFrame>
        <p:nvGraphicFramePr>
          <p:cNvPr id="6" name="Object 5">
            <a:extLst>
              <a:ext uri="{FF2B5EF4-FFF2-40B4-BE49-F238E27FC236}">
                <a16:creationId xmlns:a16="http://schemas.microsoft.com/office/drawing/2014/main" id="{E27B92ED-F3ED-D320-5233-D86FA76DB691}"/>
              </a:ext>
            </a:extLst>
          </p:cNvPr>
          <p:cNvGraphicFramePr>
            <a:graphicFrameLocks noChangeAspect="1"/>
          </p:cNvGraphicFramePr>
          <p:nvPr>
            <p:extLst>
              <p:ext uri="{D42A27DB-BD31-4B8C-83A1-F6EECF244321}">
                <p14:modId xmlns:p14="http://schemas.microsoft.com/office/powerpoint/2010/main" val="1978106086"/>
              </p:ext>
            </p:extLst>
          </p:nvPr>
        </p:nvGraphicFramePr>
        <p:xfrm>
          <a:off x="6060935" y="1963896"/>
          <a:ext cx="1301034" cy="1127112"/>
        </p:xfrm>
        <a:graphic>
          <a:graphicData uri="http://schemas.openxmlformats.org/presentationml/2006/ole">
            <mc:AlternateContent xmlns:mc="http://schemas.openxmlformats.org/markup-compatibility/2006">
              <mc:Choice xmlns:v="urn:schemas-microsoft-com:vml" Requires="v">
                <p:oleObj name="Worksheet" showAsIcon="1" r:id="rId7" imgW="914400" imgH="792417" progId="Excel.Sheet.12">
                  <p:embed/>
                </p:oleObj>
              </mc:Choice>
              <mc:Fallback>
                <p:oleObj name="Worksheet" showAsIcon="1" r:id="rId7" imgW="914400" imgH="792417" progId="Excel.Sheet.12">
                  <p:embed/>
                  <p:pic>
                    <p:nvPicPr>
                      <p:cNvPr id="0" name=""/>
                      <p:cNvPicPr/>
                      <p:nvPr/>
                    </p:nvPicPr>
                    <p:blipFill>
                      <a:blip r:embed="rId8"/>
                      <a:stretch>
                        <a:fillRect/>
                      </a:stretch>
                    </p:blipFill>
                    <p:spPr>
                      <a:xfrm>
                        <a:off x="6060935" y="1963896"/>
                        <a:ext cx="1301034" cy="1127112"/>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85D68F92-DD9D-DF43-F9CB-03E6963C75AC}"/>
              </a:ext>
            </a:extLst>
          </p:cNvPr>
          <p:cNvSpPr txBox="1"/>
          <p:nvPr/>
        </p:nvSpPr>
        <p:spPr>
          <a:xfrm>
            <a:off x="1306613" y="1963896"/>
            <a:ext cx="4661568" cy="461665"/>
          </a:xfrm>
          <a:prstGeom prst="rect">
            <a:avLst/>
          </a:prstGeom>
          <a:noFill/>
        </p:spPr>
        <p:txBody>
          <a:bodyPr wrap="square">
            <a:spAutoFit/>
          </a:bodyPr>
          <a:lstStyle/>
          <a:p>
            <a:r>
              <a:rPr lang="en-IN" sz="2400" dirty="0">
                <a:solidFill>
                  <a:schemeClr val="tx2"/>
                </a:solidFill>
                <a:latin typeface="+mj-lt"/>
                <a:ea typeface="+mj-ea"/>
                <a:cs typeface="+mj-cs"/>
              </a:rPr>
              <a:t>Associations Identified Excel:</a:t>
            </a:r>
            <a:endParaRPr lang="en-US" sz="2400" dirty="0">
              <a:solidFill>
                <a:schemeClr val="tx2"/>
              </a:solidFill>
              <a:latin typeface="+mj-lt"/>
              <a:ea typeface="+mj-ea"/>
              <a:cs typeface="+mj-cs"/>
            </a:endParaRPr>
          </a:p>
        </p:txBody>
      </p:sp>
    </p:spTree>
    <p:extLst>
      <p:ext uri="{BB962C8B-B14F-4D97-AF65-F5344CB8AC3E}">
        <p14:creationId xmlns:p14="http://schemas.microsoft.com/office/powerpoint/2010/main" val="379415290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Magnifying glass on clear background">
            <a:extLst>
              <a:ext uri="{FF2B5EF4-FFF2-40B4-BE49-F238E27FC236}">
                <a16:creationId xmlns:a16="http://schemas.microsoft.com/office/drawing/2014/main" id="{0766518B-7A5C-84DE-8125-01D39AA20A60}"/>
              </a:ext>
            </a:extLst>
          </p:cNvPr>
          <p:cNvPicPr>
            <a:picLocks noChangeAspect="1"/>
          </p:cNvPicPr>
          <p:nvPr/>
        </p:nvPicPr>
        <p:blipFill rotWithShape="1">
          <a:blip r:embed="rId7">
            <a:duotone>
              <a:prstClr val="black"/>
              <a:schemeClr val="accent5">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43A5C82F-B9A9-5C9F-A635-D3C77FEF1F2F}"/>
              </a:ext>
            </a:extLst>
          </p:cNvPr>
          <p:cNvSpPr>
            <a:spLocks noGrp="1"/>
          </p:cNvSpPr>
          <p:nvPr>
            <p:ph type="title"/>
          </p:nvPr>
        </p:nvSpPr>
        <p:spPr>
          <a:xfrm>
            <a:off x="437200" y="5106196"/>
            <a:ext cx="8825658" cy="1141407"/>
          </a:xfrm>
        </p:spPr>
        <p:txBody>
          <a:bodyPr vert="horz" lIns="91440" tIns="45720" rIns="91440" bIns="45720" rtlCol="0" anchor="b">
            <a:normAutofit fontScale="90000"/>
          </a:bodyPr>
          <a:lstStyle/>
          <a:p>
            <a:r>
              <a:rPr lang="en-US" sz="7200" dirty="0"/>
              <a:t>Thank you!</a:t>
            </a:r>
          </a:p>
        </p:txBody>
      </p:sp>
      <p:sp>
        <p:nvSpPr>
          <p:cNvPr id="20" name="Rectangle 19">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18405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18A056-9B1E-EEE7-B95D-8C05990B07F5}"/>
              </a:ext>
            </a:extLst>
          </p:cNvPr>
          <p:cNvSpPr>
            <a:spLocks noGrp="1"/>
          </p:cNvSpPr>
          <p:nvPr>
            <p:ph type="title"/>
          </p:nvPr>
        </p:nvSpPr>
        <p:spPr>
          <a:xfrm>
            <a:off x="5145597" y="796415"/>
            <a:ext cx="5631425" cy="1641986"/>
          </a:xfrm>
        </p:spPr>
        <p:txBody>
          <a:bodyPr vert="horz" lIns="91440" tIns="45720" rIns="91440" bIns="45720" rtlCol="0" anchor="t">
            <a:normAutofit/>
          </a:bodyPr>
          <a:lstStyle/>
          <a:p>
            <a:r>
              <a:rPr lang="en-US" u="sng" dirty="0">
                <a:effectLst/>
              </a:rPr>
              <a:t>Problem Statement</a:t>
            </a:r>
            <a:endParaRPr lang="en-US" u="sng" dirty="0"/>
          </a:p>
        </p:txBody>
      </p:sp>
      <p:pic>
        <p:nvPicPr>
          <p:cNvPr id="41" name="Picture 14" descr="Fruits and vegetables in bags">
            <a:extLst>
              <a:ext uri="{FF2B5EF4-FFF2-40B4-BE49-F238E27FC236}">
                <a16:creationId xmlns:a16="http://schemas.microsoft.com/office/drawing/2014/main" id="{1BF83C7F-6547-E01D-4B86-250AC00B8AF8}"/>
              </a:ext>
            </a:extLst>
          </p:cNvPr>
          <p:cNvPicPr>
            <a:picLocks noChangeAspect="1"/>
          </p:cNvPicPr>
          <p:nvPr/>
        </p:nvPicPr>
        <p:blipFill rotWithShape="1">
          <a:blip r:embed="rId3"/>
          <a:srcRect l="41382" r="13507" b="-1"/>
          <a:stretch/>
        </p:blipFill>
        <p:spPr>
          <a:xfrm>
            <a:off x="-1" y="10"/>
            <a:ext cx="4634680" cy="6857990"/>
          </a:xfrm>
          <a:prstGeom prst="rect">
            <a:avLst/>
          </a:prstGeom>
        </p:spPr>
      </p:pic>
      <p:sp>
        <p:nvSpPr>
          <p:cNvPr id="13" name="TextBox 12">
            <a:extLst>
              <a:ext uri="{FF2B5EF4-FFF2-40B4-BE49-F238E27FC236}">
                <a16:creationId xmlns:a16="http://schemas.microsoft.com/office/drawing/2014/main" id="{83D6F097-593D-A2D6-DF74-D976E01A49CD}"/>
              </a:ext>
            </a:extLst>
          </p:cNvPr>
          <p:cNvSpPr txBox="1"/>
          <p:nvPr/>
        </p:nvSpPr>
        <p:spPr>
          <a:xfrm>
            <a:off x="5145597" y="1676400"/>
            <a:ext cx="6565490" cy="380999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pPr>
            <a:r>
              <a:rPr lang="en-US" dirty="0">
                <a:effectLst/>
                <a:latin typeface="+mj-lt"/>
                <a:ea typeface="+mj-ea"/>
                <a:cs typeface="+mj-cs"/>
              </a:rPr>
              <a:t>		    A Grocery Store shared the transactional data with you. Your job is to identify the most popular combos that can be suggested to the Grocery Store chain after a thorough analysis of the most commonly occurring sets of menu items in the customer orders. </a:t>
            </a:r>
          </a:p>
          <a:p>
            <a:pPr>
              <a:spcBef>
                <a:spcPts val="1000"/>
              </a:spcBef>
              <a:buClr>
                <a:schemeClr val="bg2">
                  <a:lumMod val="40000"/>
                  <a:lumOff val="60000"/>
                </a:schemeClr>
              </a:buClr>
              <a:buSzPct val="80000"/>
            </a:pPr>
            <a:r>
              <a:rPr lang="en-US" dirty="0">
                <a:effectLst/>
                <a:latin typeface="+mj-lt"/>
                <a:ea typeface="+mj-ea"/>
                <a:cs typeface="+mj-cs"/>
              </a:rPr>
              <a:t>The Store doesn’t have any combo meals. Can you suggest the best combo meals?</a:t>
            </a:r>
            <a:endParaRPr lang="en-US" dirty="0">
              <a:latin typeface="+mj-lt"/>
              <a:ea typeface="+mj-ea"/>
              <a:cs typeface="+mj-cs"/>
            </a:endParaRPr>
          </a:p>
        </p:txBody>
      </p:sp>
    </p:spTree>
    <p:extLst>
      <p:ext uri="{BB962C8B-B14F-4D97-AF65-F5344CB8AC3E}">
        <p14:creationId xmlns:p14="http://schemas.microsoft.com/office/powerpoint/2010/main" val="72890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B862A0F-19D7-260A-3783-B0D635629859}"/>
              </a:ext>
            </a:extLst>
          </p:cNvPr>
          <p:cNvSpPr>
            <a:spLocks noGrp="1"/>
          </p:cNvSpPr>
          <p:nvPr>
            <p:ph type="title"/>
          </p:nvPr>
        </p:nvSpPr>
        <p:spPr>
          <a:xfrm>
            <a:off x="632947" y="1019582"/>
            <a:ext cx="9404723" cy="576262"/>
          </a:xfrm>
        </p:spPr>
        <p:txBody>
          <a:bodyPr/>
          <a:lstStyle/>
          <a:p>
            <a:r>
              <a:rPr lang="en-US" sz="2400" u="sng" dirty="0">
                <a:solidFill>
                  <a:schemeClr val="bg2">
                    <a:lumMod val="40000"/>
                    <a:lumOff val="60000"/>
                  </a:schemeClr>
                </a:solidFill>
                <a:latin typeface="Laho"/>
              </a:rPr>
              <a:t>About Data </a:t>
            </a:r>
            <a:br>
              <a:rPr lang="en-IN" u="sng" dirty="0"/>
            </a:br>
            <a:endParaRPr lang="en-IN" dirty="0"/>
          </a:p>
        </p:txBody>
      </p:sp>
      <p:sp>
        <p:nvSpPr>
          <p:cNvPr id="9" name="Text Placeholder 8">
            <a:extLst>
              <a:ext uri="{FF2B5EF4-FFF2-40B4-BE49-F238E27FC236}">
                <a16:creationId xmlns:a16="http://schemas.microsoft.com/office/drawing/2014/main" id="{4E6A3BD0-5518-8463-C360-6B4B8085165A}"/>
              </a:ext>
            </a:extLst>
          </p:cNvPr>
          <p:cNvSpPr>
            <a:spLocks noGrp="1"/>
          </p:cNvSpPr>
          <p:nvPr>
            <p:ph type="body" idx="1"/>
          </p:nvPr>
        </p:nvSpPr>
        <p:spPr>
          <a:xfrm>
            <a:off x="632947" y="1637072"/>
            <a:ext cx="2946866" cy="576262"/>
          </a:xfrm>
        </p:spPr>
        <p:txBody>
          <a:bodyPr/>
          <a:lstStyle/>
          <a:p>
            <a:r>
              <a:rPr lang="en-US" u="sng" dirty="0">
                <a:latin typeface="Laho"/>
              </a:rPr>
              <a:t>Data Shape</a:t>
            </a:r>
            <a:endParaRPr lang="en-IN" u="sng" dirty="0">
              <a:latin typeface="Laho"/>
            </a:endParaRPr>
          </a:p>
        </p:txBody>
      </p:sp>
      <p:sp>
        <p:nvSpPr>
          <p:cNvPr id="12" name="Text Placeholder 11">
            <a:extLst>
              <a:ext uri="{FF2B5EF4-FFF2-40B4-BE49-F238E27FC236}">
                <a16:creationId xmlns:a16="http://schemas.microsoft.com/office/drawing/2014/main" id="{640C613F-F112-CAD3-31CB-CF44DEF0B913}"/>
              </a:ext>
            </a:extLst>
          </p:cNvPr>
          <p:cNvSpPr>
            <a:spLocks noGrp="1"/>
          </p:cNvSpPr>
          <p:nvPr>
            <p:ph type="body" sz="half" idx="15"/>
          </p:nvPr>
        </p:nvSpPr>
        <p:spPr>
          <a:xfrm>
            <a:off x="176982" y="2322872"/>
            <a:ext cx="3402832" cy="3589338"/>
          </a:xfrm>
        </p:spPr>
        <p:txBody>
          <a:bodyPr/>
          <a:lstStyle/>
          <a:p>
            <a:pPr marL="342900" indent="-342900">
              <a:buFont typeface="Arial" panose="020B0604020202020204" pitchFamily="34" charset="0"/>
              <a:buChar char="•"/>
            </a:pPr>
            <a:r>
              <a:rPr lang="en-IN" sz="2200" dirty="0">
                <a:solidFill>
                  <a:schemeClr val="bg2">
                    <a:lumMod val="40000"/>
                    <a:lumOff val="60000"/>
                  </a:schemeClr>
                </a:solidFill>
              </a:rPr>
              <a:t>No . of. Rows = 20641</a:t>
            </a:r>
          </a:p>
          <a:p>
            <a:pPr marL="342900" indent="-342900">
              <a:buFont typeface="Arial" panose="020B0604020202020204" pitchFamily="34" charset="0"/>
              <a:buChar char="•"/>
            </a:pPr>
            <a:r>
              <a:rPr lang="en-IN" sz="2200" dirty="0">
                <a:solidFill>
                  <a:schemeClr val="bg2">
                    <a:lumMod val="40000"/>
                    <a:lumOff val="60000"/>
                  </a:schemeClr>
                </a:solidFill>
              </a:rPr>
              <a:t>No . of. Columns  = 3</a:t>
            </a:r>
          </a:p>
          <a:p>
            <a:endParaRPr lang="en-IN" dirty="0"/>
          </a:p>
        </p:txBody>
      </p:sp>
      <p:sp>
        <p:nvSpPr>
          <p:cNvPr id="10" name="Text Placeholder 9">
            <a:extLst>
              <a:ext uri="{FF2B5EF4-FFF2-40B4-BE49-F238E27FC236}">
                <a16:creationId xmlns:a16="http://schemas.microsoft.com/office/drawing/2014/main" id="{B39E935E-43F4-AFF6-3CF0-1B1C4C1F7586}"/>
              </a:ext>
            </a:extLst>
          </p:cNvPr>
          <p:cNvSpPr>
            <a:spLocks noGrp="1"/>
          </p:cNvSpPr>
          <p:nvPr>
            <p:ph type="body" sz="quarter" idx="3"/>
          </p:nvPr>
        </p:nvSpPr>
        <p:spPr>
          <a:xfrm>
            <a:off x="3883659" y="1637072"/>
            <a:ext cx="2936241" cy="576262"/>
          </a:xfrm>
        </p:spPr>
        <p:txBody>
          <a:bodyPr/>
          <a:lstStyle/>
          <a:p>
            <a:r>
              <a:rPr lang="en-US" u="sng" dirty="0">
                <a:latin typeface="Laho"/>
              </a:rPr>
              <a:t>Data Information</a:t>
            </a:r>
            <a:endParaRPr lang="en-IN" u="sng" dirty="0">
              <a:latin typeface="Laho"/>
            </a:endParaRPr>
          </a:p>
        </p:txBody>
      </p:sp>
      <p:sp>
        <p:nvSpPr>
          <p:cNvPr id="14" name="Text Placeholder 13">
            <a:extLst>
              <a:ext uri="{FF2B5EF4-FFF2-40B4-BE49-F238E27FC236}">
                <a16:creationId xmlns:a16="http://schemas.microsoft.com/office/drawing/2014/main" id="{C3F52C72-7E77-C5BB-2624-92F9D995EF35}"/>
              </a:ext>
            </a:extLst>
          </p:cNvPr>
          <p:cNvSpPr>
            <a:spLocks noGrp="1"/>
          </p:cNvSpPr>
          <p:nvPr>
            <p:ph type="body" sz="half" idx="16"/>
          </p:nvPr>
        </p:nvSpPr>
        <p:spPr>
          <a:xfrm>
            <a:off x="7124700" y="2322872"/>
            <a:ext cx="4733003" cy="3589338"/>
          </a:xfrm>
        </p:spPr>
        <p:txBody>
          <a:bodyPr/>
          <a:lstStyle/>
          <a:p>
            <a:pPr marL="342900" indent="-342900">
              <a:buFont typeface="Arial" panose="020B0604020202020204" pitchFamily="34" charset="0"/>
              <a:buChar char="•"/>
            </a:pPr>
            <a:r>
              <a:rPr lang="en-US" sz="2200" dirty="0">
                <a:solidFill>
                  <a:schemeClr val="bg2">
                    <a:lumMod val="40000"/>
                    <a:lumOff val="60000"/>
                  </a:schemeClr>
                </a:solidFill>
              </a:rPr>
              <a:t>The features of our dataset are independent.</a:t>
            </a:r>
          </a:p>
          <a:p>
            <a:pPr marL="342900" indent="-342900">
              <a:buFont typeface="Arial" panose="020B0604020202020204" pitchFamily="34" charset="0"/>
              <a:buChar char="•"/>
            </a:pPr>
            <a:r>
              <a:rPr lang="en-IN" sz="2200" dirty="0">
                <a:solidFill>
                  <a:schemeClr val="bg2">
                    <a:lumMod val="40000"/>
                    <a:lumOff val="60000"/>
                  </a:schemeClr>
                </a:solidFill>
              </a:rPr>
              <a:t>The data is not having any null values in it.</a:t>
            </a:r>
          </a:p>
          <a:p>
            <a:pPr marL="342900" indent="-342900">
              <a:buFont typeface="Arial" panose="020B0604020202020204" pitchFamily="34" charset="0"/>
              <a:buChar char="•"/>
            </a:pPr>
            <a:r>
              <a:rPr lang="en-IN" sz="2200" dirty="0">
                <a:solidFill>
                  <a:schemeClr val="bg2">
                    <a:lumMod val="40000"/>
                    <a:lumOff val="60000"/>
                  </a:schemeClr>
                </a:solidFill>
              </a:rPr>
              <a:t>The date column is having only the first three quarters for 2018,2019 and only the 1</a:t>
            </a:r>
            <a:r>
              <a:rPr lang="en-IN" sz="2200" baseline="30000" dirty="0">
                <a:solidFill>
                  <a:schemeClr val="bg2">
                    <a:lumMod val="40000"/>
                    <a:lumOff val="60000"/>
                  </a:schemeClr>
                </a:solidFill>
              </a:rPr>
              <a:t>st</a:t>
            </a:r>
            <a:r>
              <a:rPr lang="en-IN" sz="2200" dirty="0">
                <a:solidFill>
                  <a:schemeClr val="bg2">
                    <a:lumMod val="40000"/>
                    <a:lumOff val="60000"/>
                  </a:schemeClr>
                </a:solidFill>
              </a:rPr>
              <a:t> quarter for 2020.</a:t>
            </a:r>
          </a:p>
        </p:txBody>
      </p:sp>
      <p:sp>
        <p:nvSpPr>
          <p:cNvPr id="11" name="Text Placeholder 10">
            <a:extLst>
              <a:ext uri="{FF2B5EF4-FFF2-40B4-BE49-F238E27FC236}">
                <a16:creationId xmlns:a16="http://schemas.microsoft.com/office/drawing/2014/main" id="{6997040F-5201-66AA-6860-927CFCEFB03D}"/>
              </a:ext>
            </a:extLst>
          </p:cNvPr>
          <p:cNvSpPr>
            <a:spLocks noGrp="1"/>
          </p:cNvSpPr>
          <p:nvPr>
            <p:ph type="body" sz="quarter" idx="13"/>
          </p:nvPr>
        </p:nvSpPr>
        <p:spPr>
          <a:xfrm>
            <a:off x="7124700" y="1637072"/>
            <a:ext cx="2932113" cy="576262"/>
          </a:xfrm>
        </p:spPr>
        <p:txBody>
          <a:bodyPr/>
          <a:lstStyle/>
          <a:p>
            <a:r>
              <a:rPr lang="en-US" u="sng" dirty="0">
                <a:latin typeface="Laho"/>
              </a:rPr>
              <a:t>Data Assumptions</a:t>
            </a:r>
          </a:p>
        </p:txBody>
      </p:sp>
      <p:pic>
        <p:nvPicPr>
          <p:cNvPr id="17" name="Picture 16">
            <a:extLst>
              <a:ext uri="{FF2B5EF4-FFF2-40B4-BE49-F238E27FC236}">
                <a16:creationId xmlns:a16="http://schemas.microsoft.com/office/drawing/2014/main" id="{9FEB7867-DFDD-748A-74B6-BC7C34AFB336}"/>
              </a:ext>
            </a:extLst>
          </p:cNvPr>
          <p:cNvPicPr>
            <a:picLocks noChangeAspect="1"/>
          </p:cNvPicPr>
          <p:nvPr/>
        </p:nvPicPr>
        <p:blipFill>
          <a:blip r:embed="rId2"/>
          <a:stretch>
            <a:fillRect/>
          </a:stretch>
        </p:blipFill>
        <p:spPr>
          <a:xfrm>
            <a:off x="3867714" y="2400278"/>
            <a:ext cx="2957578" cy="893528"/>
          </a:xfrm>
          <a:prstGeom prst="rect">
            <a:avLst/>
          </a:prstGeom>
        </p:spPr>
      </p:pic>
    </p:spTree>
    <p:extLst>
      <p:ext uri="{BB962C8B-B14F-4D97-AF65-F5344CB8AC3E}">
        <p14:creationId xmlns:p14="http://schemas.microsoft.com/office/powerpoint/2010/main" val="204436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3031615-4E70-4AA1-B27C-F56E25379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Exploratory Data Analysis | A Qucik Glance of Exploratory Data Analysis">
            <a:extLst>
              <a:ext uri="{FF2B5EF4-FFF2-40B4-BE49-F238E27FC236}">
                <a16:creationId xmlns:a16="http://schemas.microsoft.com/office/drawing/2014/main" id="{2A8C81CB-6BAA-37FE-835C-19FAFA96A9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35" r="1" b="6930"/>
          <a:stretch/>
        </p:blipFill>
        <p:spPr bwMode="auto">
          <a:xfrm>
            <a:off x="643467" y="643467"/>
            <a:ext cx="10905066" cy="557106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32386D96-DF72-4275-B766-E00CBBFB0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82054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2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2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1" name="Picture 3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3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3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1" name="Freeform: Shape 40">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a:extLst>
              <a:ext uri="{FF2B5EF4-FFF2-40B4-BE49-F238E27FC236}">
                <a16:creationId xmlns:a16="http://schemas.microsoft.com/office/drawing/2014/main" id="{DA4F425C-43E9-8947-5649-11E450D053DB}"/>
              </a:ext>
            </a:extLst>
          </p:cNvPr>
          <p:cNvPicPr>
            <a:picLocks noChangeAspect="1"/>
          </p:cNvPicPr>
          <p:nvPr/>
        </p:nvPicPr>
        <p:blipFill>
          <a:blip r:embed="rId6"/>
          <a:stretch>
            <a:fillRect/>
          </a:stretch>
        </p:blipFill>
        <p:spPr>
          <a:xfrm>
            <a:off x="4151507" y="1177835"/>
            <a:ext cx="7925998" cy="5013193"/>
          </a:xfrm>
          <a:prstGeom prst="rect">
            <a:avLst/>
          </a:prstGeom>
          <a:effectLst/>
        </p:spPr>
      </p:pic>
      <p:sp>
        <p:nvSpPr>
          <p:cNvPr id="43" name="Rectangle 42">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5591ABE1-1024-8019-955F-3D9F359437B6}"/>
              </a:ext>
            </a:extLst>
          </p:cNvPr>
          <p:cNvSpPr txBox="1"/>
          <p:nvPr/>
        </p:nvSpPr>
        <p:spPr>
          <a:xfrm>
            <a:off x="114495" y="1816931"/>
            <a:ext cx="4166509" cy="3785419"/>
          </a:xfrm>
          <a:prstGeom prst="rect">
            <a:avLst/>
          </a:prstGeom>
        </p:spPr>
        <p:txBody>
          <a:bodyPr vert="horz" lIns="91440" tIns="45720" rIns="91440" bIns="45720" rtlCol="0">
            <a:normAutofit/>
          </a:bodyPr>
          <a:lstStyle/>
          <a:p>
            <a:pPr marL="342900" indent="-342900">
              <a:spcBef>
                <a:spcPts val="1000"/>
              </a:spcBef>
              <a:buSzPct val="80000"/>
              <a:buFont typeface="Arial" panose="020B0604020202020204" pitchFamily="34" charset="0"/>
              <a:buChar char="•"/>
            </a:pPr>
            <a:r>
              <a:rPr lang="en-US" sz="2200" dirty="0">
                <a:solidFill>
                  <a:srgbClr val="FFFFFF"/>
                </a:solidFill>
                <a:latin typeface="lato" panose="020F0502020204030203" pitchFamily="34" charset="0"/>
                <a:ea typeface="+mj-ea"/>
                <a:cs typeface="+mj-cs"/>
              </a:rPr>
              <a:t>The grocery store sells 37 different products.</a:t>
            </a:r>
          </a:p>
          <a:p>
            <a:pPr marL="342900" indent="-342900">
              <a:spcBef>
                <a:spcPts val="1000"/>
              </a:spcBef>
              <a:buSzPct val="80000"/>
              <a:buFont typeface="Arial" panose="020B0604020202020204" pitchFamily="34" charset="0"/>
              <a:buChar char="•"/>
            </a:pPr>
            <a:r>
              <a:rPr lang="en-US" sz="2200" dirty="0">
                <a:solidFill>
                  <a:srgbClr val="FFFFFF"/>
                </a:solidFill>
                <a:latin typeface="lato" panose="020F0502020204030203" pitchFamily="34" charset="0"/>
                <a:ea typeface="+mj-ea"/>
                <a:cs typeface="+mj-cs"/>
              </a:rPr>
              <a:t>Max volume of sales is from poultry products and soap is having min volume of sales </a:t>
            </a:r>
          </a:p>
          <a:p>
            <a:pPr>
              <a:spcBef>
                <a:spcPts val="1000"/>
              </a:spcBef>
              <a:buSzPct val="80000"/>
            </a:pPr>
            <a:r>
              <a:rPr lang="en-US" sz="2200" dirty="0">
                <a:solidFill>
                  <a:srgbClr val="FFFFFF"/>
                </a:solidFill>
                <a:latin typeface="lato" panose="020F0502020204030203" pitchFamily="34" charset="0"/>
                <a:ea typeface="+mj-ea"/>
                <a:cs typeface="+mj-cs"/>
              </a:rPr>
              <a:t>     in the product line.</a:t>
            </a:r>
          </a:p>
          <a:p>
            <a:pPr marL="342900" indent="-342900">
              <a:spcBef>
                <a:spcPts val="1000"/>
              </a:spcBef>
              <a:buSzPct val="80000"/>
              <a:buFont typeface="Arial" panose="020B0604020202020204" pitchFamily="34" charset="0"/>
              <a:buChar char="•"/>
            </a:pPr>
            <a:r>
              <a:rPr lang="en-US" sz="2200" dirty="0">
                <a:solidFill>
                  <a:srgbClr val="FFFFFF"/>
                </a:solidFill>
                <a:latin typeface="lato" panose="020F0502020204030203" pitchFamily="34" charset="0"/>
                <a:ea typeface="+mj-ea"/>
                <a:cs typeface="+mj-cs"/>
              </a:rPr>
              <a:t>The transaction data is from year 01-01-2018 to </a:t>
            </a:r>
          </a:p>
          <a:p>
            <a:pPr>
              <a:spcBef>
                <a:spcPts val="1000"/>
              </a:spcBef>
              <a:buSzPct val="80000"/>
            </a:pPr>
            <a:r>
              <a:rPr lang="en-US" sz="2200" dirty="0">
                <a:solidFill>
                  <a:srgbClr val="FFFFFF"/>
                </a:solidFill>
                <a:latin typeface="lato" panose="020F0502020204030203" pitchFamily="34" charset="0"/>
                <a:ea typeface="+mj-ea"/>
                <a:cs typeface="+mj-cs"/>
              </a:rPr>
              <a:t>     26-02-2020.</a:t>
            </a:r>
          </a:p>
        </p:txBody>
      </p:sp>
    </p:spTree>
    <p:extLst>
      <p:ext uri="{BB962C8B-B14F-4D97-AF65-F5344CB8AC3E}">
        <p14:creationId xmlns:p14="http://schemas.microsoft.com/office/powerpoint/2010/main" val="259979884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23B30-F8AC-B088-64A7-BCA01E43C388}"/>
              </a:ext>
            </a:extLst>
          </p:cNvPr>
          <p:cNvSpPr>
            <a:spLocks noGrp="1"/>
          </p:cNvSpPr>
          <p:nvPr>
            <p:ph type="title"/>
          </p:nvPr>
        </p:nvSpPr>
        <p:spPr>
          <a:xfrm>
            <a:off x="8000837" y="1325880"/>
            <a:ext cx="3543464" cy="3066507"/>
          </a:xfrm>
        </p:spPr>
        <p:txBody>
          <a:bodyPr vert="horz" lIns="91440" tIns="45720" rIns="91440" bIns="45720" rtlCol="0" anchor="b">
            <a:normAutofit/>
          </a:bodyPr>
          <a:lstStyle/>
          <a:p>
            <a:r>
              <a:rPr lang="en-US" sz="4800" dirty="0">
                <a:solidFill>
                  <a:srgbClr val="EBEBEB"/>
                </a:solidFill>
              </a:rPr>
              <a:t>Seasonality And Trend Analysis</a:t>
            </a:r>
          </a:p>
        </p:txBody>
      </p:sp>
      <p:sp>
        <p:nvSpPr>
          <p:cNvPr id="22"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3666"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3" descr="Blanket on the earth">
            <a:extLst>
              <a:ext uri="{FF2B5EF4-FFF2-40B4-BE49-F238E27FC236}">
                <a16:creationId xmlns:a16="http://schemas.microsoft.com/office/drawing/2014/main" id="{A6EB4424-7323-ACE9-55E8-25D26DE34387}"/>
              </a:ext>
            </a:extLst>
          </p:cNvPr>
          <p:cNvPicPr>
            <a:picLocks noChangeAspect="1"/>
          </p:cNvPicPr>
          <p:nvPr/>
        </p:nvPicPr>
        <p:blipFill rotWithShape="1">
          <a:blip r:embed="rId7"/>
          <a:srcRect l="18538" r="5932" b="-1"/>
          <a:stretch/>
        </p:blipFill>
        <p:spPr>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
        <p:nvSpPr>
          <p:cNvPr id="24" name="Rectangle 23">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31215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12">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698D748-36F2-7F61-921D-A437198BDD82}"/>
              </a:ext>
            </a:extLst>
          </p:cNvPr>
          <p:cNvSpPr>
            <a:spLocks noGrp="1"/>
          </p:cNvSpPr>
          <p:nvPr>
            <p:ph type="title"/>
          </p:nvPr>
        </p:nvSpPr>
        <p:spPr>
          <a:xfrm>
            <a:off x="161241" y="1526138"/>
            <a:ext cx="3474341" cy="3805723"/>
          </a:xfrm>
        </p:spPr>
        <p:txBody>
          <a:bodyPr anchor="b">
            <a:normAutofit fontScale="90000"/>
          </a:bodyPr>
          <a:lstStyle/>
          <a:p>
            <a:pPr marL="342900" indent="-342900">
              <a:lnSpc>
                <a:spcPct val="90000"/>
              </a:lnSpc>
              <a:buFont typeface="Arial" panose="020B0604020202020204" pitchFamily="34" charset="0"/>
              <a:buChar char="•"/>
            </a:pPr>
            <a:r>
              <a:rPr lang="en-US" sz="2200" dirty="0">
                <a:solidFill>
                  <a:srgbClr val="FFFFFF"/>
                </a:solidFill>
                <a:latin typeface="lato" panose="020F0502020204030203" pitchFamily="34" charset="0"/>
              </a:rPr>
              <a:t>The volume of products sold is decreasing in April month and increases again in May month.</a:t>
            </a:r>
            <a:br>
              <a:rPr lang="en-US" sz="2200" dirty="0">
                <a:solidFill>
                  <a:srgbClr val="FFFFFF"/>
                </a:solidFill>
                <a:latin typeface="lato" panose="020F0502020204030203" pitchFamily="34" charset="0"/>
              </a:rPr>
            </a:br>
            <a:br>
              <a:rPr lang="en-US" sz="2200" dirty="0">
                <a:solidFill>
                  <a:srgbClr val="FFFFFF"/>
                </a:solidFill>
                <a:latin typeface="lato" panose="020F0502020204030203" pitchFamily="34" charset="0"/>
              </a:rPr>
            </a:br>
            <a:r>
              <a:rPr lang="en-US" sz="2200" dirty="0">
                <a:solidFill>
                  <a:srgbClr val="FFFFFF"/>
                </a:solidFill>
                <a:latin typeface="lato" panose="020F0502020204030203" pitchFamily="34" charset="0"/>
              </a:rPr>
              <a:t>The volume again goes down after May till June. </a:t>
            </a:r>
            <a:br>
              <a:rPr lang="en-US" sz="2200" dirty="0">
                <a:solidFill>
                  <a:srgbClr val="FFFFFF"/>
                </a:solidFill>
                <a:latin typeface="lato" panose="020F0502020204030203" pitchFamily="34" charset="0"/>
              </a:rPr>
            </a:br>
            <a:br>
              <a:rPr lang="en-US" sz="2200" dirty="0">
                <a:solidFill>
                  <a:srgbClr val="FFFFFF"/>
                </a:solidFill>
                <a:latin typeface="lato" panose="020F0502020204030203" pitchFamily="34" charset="0"/>
              </a:rPr>
            </a:br>
            <a:r>
              <a:rPr lang="en-US" sz="2200" dirty="0">
                <a:solidFill>
                  <a:srgbClr val="FFFFFF"/>
                </a:solidFill>
                <a:latin typeface="lato" panose="020F0502020204030203" pitchFamily="34" charset="0"/>
              </a:rPr>
              <a:t>After June there is a slight increase in the overall volume of the products sold.</a:t>
            </a:r>
            <a:br>
              <a:rPr lang="en-US" sz="2200" dirty="0">
                <a:solidFill>
                  <a:srgbClr val="FFFFFF"/>
                </a:solidFill>
                <a:latin typeface="lato" panose="020F0502020204030203" pitchFamily="34" charset="0"/>
              </a:rPr>
            </a:br>
            <a:br>
              <a:rPr lang="en-US" sz="1000" dirty="0">
                <a:solidFill>
                  <a:srgbClr val="EBEBEB"/>
                </a:solidFill>
              </a:rPr>
            </a:br>
            <a:endParaRPr lang="en-IN" sz="1000" dirty="0">
              <a:solidFill>
                <a:srgbClr val="EBEBEB"/>
              </a:solidFill>
            </a:endParaRPr>
          </a:p>
        </p:txBody>
      </p:sp>
      <p:sp>
        <p:nvSpPr>
          <p:cNvPr id="3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3" name="Freeform: Shape 16">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4" name="Rectangle 18">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789A9972-EC37-3664-FE77-66433D7BA2D4}"/>
              </a:ext>
            </a:extLst>
          </p:cNvPr>
          <p:cNvPicPr>
            <a:picLocks noChangeAspect="1"/>
          </p:cNvPicPr>
          <p:nvPr/>
        </p:nvPicPr>
        <p:blipFill>
          <a:blip r:embed="rId2"/>
          <a:stretch>
            <a:fillRect/>
          </a:stretch>
        </p:blipFill>
        <p:spPr>
          <a:xfrm>
            <a:off x="3796823" y="1143000"/>
            <a:ext cx="8233936" cy="4343400"/>
          </a:xfrm>
          <a:prstGeom prst="rect">
            <a:avLst/>
          </a:prstGeom>
          <a:ln>
            <a:solidFill>
              <a:schemeClr val="tx1"/>
            </a:solidFill>
          </a:ln>
          <a:effectLst/>
        </p:spPr>
      </p:pic>
      <p:sp>
        <p:nvSpPr>
          <p:cNvPr id="14" name="TextBox 13">
            <a:extLst>
              <a:ext uri="{FF2B5EF4-FFF2-40B4-BE49-F238E27FC236}">
                <a16:creationId xmlns:a16="http://schemas.microsoft.com/office/drawing/2014/main" id="{A7DF3A51-89C6-F950-0546-198A7DCC931F}"/>
              </a:ext>
            </a:extLst>
          </p:cNvPr>
          <p:cNvSpPr txBox="1"/>
          <p:nvPr/>
        </p:nvSpPr>
        <p:spPr>
          <a:xfrm>
            <a:off x="529146" y="563014"/>
            <a:ext cx="2941831" cy="461665"/>
          </a:xfrm>
          <a:prstGeom prst="rect">
            <a:avLst/>
          </a:prstGeom>
          <a:noFill/>
        </p:spPr>
        <p:txBody>
          <a:bodyPr wrap="none" rtlCol="0">
            <a:spAutoFit/>
          </a:bodyPr>
          <a:lstStyle/>
          <a:p>
            <a:r>
              <a:rPr lang="en-US" sz="2400" u="sng" dirty="0">
                <a:solidFill>
                  <a:srgbClr val="FFFFFF"/>
                </a:solidFill>
                <a:latin typeface="lato" panose="020F0502020204030203" pitchFamily="34" charset="0"/>
                <a:ea typeface="+mj-ea"/>
                <a:cs typeface="+mj-cs"/>
              </a:rPr>
              <a:t>Monthly Seasonality</a:t>
            </a:r>
            <a:endParaRPr lang="en-IN" sz="2400" u="sng" dirty="0">
              <a:solidFill>
                <a:srgbClr val="FFFFFF"/>
              </a:solidFill>
              <a:latin typeface="lato" panose="020F0502020204030203" pitchFamily="34" charset="0"/>
              <a:ea typeface="+mj-ea"/>
              <a:cs typeface="+mj-cs"/>
            </a:endParaRPr>
          </a:p>
        </p:txBody>
      </p:sp>
    </p:spTree>
    <p:extLst>
      <p:ext uri="{BB962C8B-B14F-4D97-AF65-F5344CB8AC3E}">
        <p14:creationId xmlns:p14="http://schemas.microsoft.com/office/powerpoint/2010/main" val="259661458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8" name="Rectangle 17">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EDEE1353-3102-D9FB-8450-B6CF6A6CF83F}"/>
              </a:ext>
            </a:extLst>
          </p:cNvPr>
          <p:cNvSpPr>
            <a:spLocks noGrp="1"/>
          </p:cNvSpPr>
          <p:nvPr>
            <p:ph idx="1"/>
          </p:nvPr>
        </p:nvSpPr>
        <p:spPr>
          <a:xfrm>
            <a:off x="84099" y="1982330"/>
            <a:ext cx="3694210" cy="3120612"/>
          </a:xfrm>
        </p:spPr>
        <p:txBody>
          <a:bodyPr>
            <a:normAutofit fontScale="85000" lnSpcReduction="10000"/>
          </a:bodyPr>
          <a:lstStyle/>
          <a:p>
            <a:pPr algn="just"/>
            <a:r>
              <a:rPr lang="en-US" dirty="0">
                <a:solidFill>
                  <a:srgbClr val="FFFFFF"/>
                </a:solidFill>
                <a:latin typeface="lato" panose="020F0502020204030203" pitchFamily="34" charset="0"/>
              </a:rPr>
              <a:t>The overall volume of products sold by the grocery store is having a downward trend from January till September.</a:t>
            </a:r>
          </a:p>
          <a:p>
            <a:pPr algn="just"/>
            <a:r>
              <a:rPr lang="en-US" dirty="0">
                <a:solidFill>
                  <a:srgbClr val="FFFFFF"/>
                </a:solidFill>
                <a:latin typeface="lato" panose="020F0502020204030203" pitchFamily="34" charset="0"/>
              </a:rPr>
              <a:t>The volume of transactions made by the customers is high in January and declines till April and is lowest in June month.</a:t>
            </a:r>
          </a:p>
          <a:p>
            <a:pPr algn="just"/>
            <a:r>
              <a:rPr lang="en-US" dirty="0">
                <a:solidFill>
                  <a:srgbClr val="FFFFFF"/>
                </a:solidFill>
                <a:latin typeface="lato" panose="020F0502020204030203" pitchFamily="34" charset="0"/>
              </a:rPr>
              <a:t>This indicates the volume of transaction is high in January, </a:t>
            </a:r>
            <a:r>
              <a:rPr lang="en-US" dirty="0" err="1">
                <a:solidFill>
                  <a:srgbClr val="FFFFFF"/>
                </a:solidFill>
                <a:latin typeface="lato" panose="020F0502020204030203" pitchFamily="34" charset="0"/>
              </a:rPr>
              <a:t>February,March,May,September</a:t>
            </a:r>
            <a:r>
              <a:rPr lang="en-US" dirty="0">
                <a:solidFill>
                  <a:srgbClr val="FFFFFF"/>
                </a:solidFill>
                <a:latin typeface="lato" panose="020F0502020204030203" pitchFamily="34" charset="0"/>
              </a:rPr>
              <a:t>.</a:t>
            </a:r>
          </a:p>
          <a:p>
            <a:endParaRPr lang="en-US" sz="1400" dirty="0">
              <a:solidFill>
                <a:srgbClr val="FFFFFF"/>
              </a:solidFill>
            </a:endParaRPr>
          </a:p>
        </p:txBody>
      </p:sp>
      <p:pic>
        <p:nvPicPr>
          <p:cNvPr id="5" name="Content Placeholder 4">
            <a:extLst>
              <a:ext uri="{FF2B5EF4-FFF2-40B4-BE49-F238E27FC236}">
                <a16:creationId xmlns:a16="http://schemas.microsoft.com/office/drawing/2014/main" id="{58921D42-D462-E4CA-CEF6-494017074288}"/>
              </a:ext>
            </a:extLst>
          </p:cNvPr>
          <p:cNvPicPr>
            <a:picLocks noChangeAspect="1"/>
          </p:cNvPicPr>
          <p:nvPr/>
        </p:nvPicPr>
        <p:blipFill>
          <a:blip r:embed="rId2"/>
          <a:stretch>
            <a:fillRect/>
          </a:stretch>
        </p:blipFill>
        <p:spPr>
          <a:xfrm>
            <a:off x="3778310" y="1248697"/>
            <a:ext cx="8329591" cy="4414683"/>
          </a:xfrm>
          <a:prstGeom prst="rect">
            <a:avLst/>
          </a:prstGeom>
          <a:ln>
            <a:solidFill>
              <a:schemeClr val="tx1"/>
            </a:solidFill>
          </a:ln>
          <a:effectLst/>
        </p:spPr>
      </p:pic>
      <p:sp>
        <p:nvSpPr>
          <p:cNvPr id="7" name="TextBox 6">
            <a:extLst>
              <a:ext uri="{FF2B5EF4-FFF2-40B4-BE49-F238E27FC236}">
                <a16:creationId xmlns:a16="http://schemas.microsoft.com/office/drawing/2014/main" id="{B993BAE7-B977-E0B0-BAD1-C9538B3DB13F}"/>
              </a:ext>
            </a:extLst>
          </p:cNvPr>
          <p:cNvSpPr txBox="1"/>
          <p:nvPr/>
        </p:nvSpPr>
        <p:spPr>
          <a:xfrm>
            <a:off x="383457" y="688259"/>
            <a:ext cx="6096000" cy="461665"/>
          </a:xfrm>
          <a:prstGeom prst="rect">
            <a:avLst/>
          </a:prstGeom>
          <a:noFill/>
        </p:spPr>
        <p:txBody>
          <a:bodyPr wrap="square">
            <a:spAutoFit/>
          </a:bodyPr>
          <a:lstStyle/>
          <a:p>
            <a:r>
              <a:rPr lang="en-US" sz="2400" u="sng" dirty="0">
                <a:solidFill>
                  <a:srgbClr val="FFFFFF"/>
                </a:solidFill>
                <a:latin typeface="lato" panose="020F0502020204030203" pitchFamily="34" charset="0"/>
                <a:ea typeface="+mj-ea"/>
                <a:cs typeface="+mj-cs"/>
              </a:rPr>
              <a:t>Monthly Trend</a:t>
            </a:r>
            <a:endParaRPr lang="en-IN" sz="2400" u="sng" dirty="0">
              <a:solidFill>
                <a:srgbClr val="FFFFFF"/>
              </a:solidFill>
              <a:latin typeface="lato" panose="020F0502020204030203" pitchFamily="34" charset="0"/>
              <a:ea typeface="+mj-ea"/>
              <a:cs typeface="+mj-cs"/>
            </a:endParaRPr>
          </a:p>
        </p:txBody>
      </p:sp>
    </p:spTree>
    <p:extLst>
      <p:ext uri="{BB962C8B-B14F-4D97-AF65-F5344CB8AC3E}">
        <p14:creationId xmlns:p14="http://schemas.microsoft.com/office/powerpoint/2010/main" val="22672929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493</TotalTime>
  <Words>1336</Words>
  <Application>Microsoft Office PowerPoint</Application>
  <PresentationFormat>Widescreen</PresentationFormat>
  <Paragraphs>96</Paragraphs>
  <Slides>23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0" baseType="lpstr">
      <vt:lpstr>Arial</vt:lpstr>
      <vt:lpstr>Century Gothic</vt:lpstr>
      <vt:lpstr>Laho</vt:lpstr>
      <vt:lpstr>lato</vt:lpstr>
      <vt:lpstr>Wingdings 3</vt:lpstr>
      <vt:lpstr>Ion</vt:lpstr>
      <vt:lpstr>Microsoft Excel Worksheet</vt:lpstr>
      <vt:lpstr>MRA Project ML 2 R.BALASUBRAMANIYAM</vt:lpstr>
      <vt:lpstr>AGENDA  To identify the most popular combos that can be suggested to the Grocery Store chain by analysis of the most commonly occurring sets of menu items in the customer orders. </vt:lpstr>
      <vt:lpstr>Problem Statement</vt:lpstr>
      <vt:lpstr>About Data  </vt:lpstr>
      <vt:lpstr>PowerPoint Presentation</vt:lpstr>
      <vt:lpstr>PowerPoint Presentation</vt:lpstr>
      <vt:lpstr>Seasonality And Trend Analysis</vt:lpstr>
      <vt:lpstr>The volume of products sold is decreasing in April month and increases again in May month.  The volume again goes down after May till June.   After June there is a slight increase in the overall volume of the products sold.  </vt:lpstr>
      <vt:lpstr>PowerPoint Presentation</vt:lpstr>
      <vt:lpstr>Daily Trend</vt:lpstr>
      <vt:lpstr>PowerPoint Presentation</vt:lpstr>
      <vt:lpstr>Yearly Trend </vt:lpstr>
      <vt:lpstr>Market Basket Analysis</vt:lpstr>
      <vt:lpstr>PowerPoint Presentation</vt:lpstr>
      <vt:lpstr>PowerPoint Presentation</vt:lpstr>
      <vt:lpstr>KNIME Workflow</vt:lpstr>
      <vt:lpstr>Associations Identified (Top20 based on lift value   )</vt:lpstr>
      <vt:lpstr>Support, Confidence, &amp; Lift values of Association rule 79 and 17</vt:lpstr>
      <vt:lpstr>Combo, Offers and Recommendations </vt:lpstr>
      <vt:lpstr>Recommendations:</vt:lpstr>
      <vt:lpstr>Combo offers for meals</vt:lpstr>
      <vt:lpstr>Tableau Public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 ML 2 R.BALASUBRAMANIYAM</dc:title>
  <dc:creator>Balasubramaniyam Ravichandran</dc:creator>
  <cp:lastModifiedBy>Balasubramaniyam Ravichandran</cp:lastModifiedBy>
  <cp:revision>81</cp:revision>
  <dcterms:created xsi:type="dcterms:W3CDTF">2023-02-26T09:44:43Z</dcterms:created>
  <dcterms:modified xsi:type="dcterms:W3CDTF">2023-02-26T18:09:03Z</dcterms:modified>
</cp:coreProperties>
</file>