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Cardo" charset="1" panose="02020600000000000000"/>
      <p:regular r:id="rId13"/>
    </p:embeddedFont>
    <p:embeddedFont>
      <p:font typeface="Didact Gothic" charset="1" panose="00000500000000000000"/>
      <p:regular r:id="rId14"/>
    </p:embeddedFont>
    <p:embeddedFont>
      <p:font typeface="Cardo Bold" charset="1" panose="0202080408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878700"/>
            <a:chOff x="0" y="0"/>
            <a:chExt cx="11054080" cy="25049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504934"/>
            </a:xfrm>
            <a:custGeom>
              <a:avLst/>
              <a:gdLst/>
              <a:ahLst/>
              <a:cxnLst/>
              <a:rect r="r" b="b" t="t" l="l"/>
              <a:pathLst>
                <a:path h="250493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504934"/>
                  </a:lnTo>
                  <a:lnTo>
                    <a:pt x="0" y="250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054080" cy="250493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117">
                  <a:solidFill>
                    <a:srgbClr val="000000"/>
                  </a:solidFill>
                  <a:latin typeface="Cardo"/>
                  <a:ea typeface="Cardo"/>
                  <a:cs typeface="Cardo"/>
                  <a:sym typeface="Cardo"/>
                </a:rPr>
                <a:t>Customer Behavior Analysis Report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3040" y="4145280"/>
            <a:ext cx="6827520" cy="1869440"/>
            <a:chOff x="0" y="0"/>
            <a:chExt cx="9103360" cy="2492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03360" cy="2492587"/>
            </a:xfrm>
            <a:custGeom>
              <a:avLst/>
              <a:gdLst/>
              <a:ahLst/>
              <a:cxnLst/>
              <a:rect r="r" b="b" t="t" l="l"/>
              <a:pathLst>
                <a:path h="2492587" w="9103360">
                  <a:moveTo>
                    <a:pt x="0" y="0"/>
                  </a:moveTo>
                  <a:lnTo>
                    <a:pt x="9103360" y="0"/>
                  </a:lnTo>
                  <a:lnTo>
                    <a:pt x="9103360" y="2492587"/>
                  </a:lnTo>
                  <a:lnTo>
                    <a:pt x="0" y="2492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9103360" cy="24830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95"/>
                </a:lnSpc>
              </a:pPr>
              <a:r>
                <a:rPr lang="en-US" sz="3413" spc="273">
                  <a:solidFill>
                    <a:srgbClr val="898989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Insights on Engagement, Purchases, and Regional Performance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552"/>
                </a:lnSpc>
              </a:pPr>
              <a:r>
                <a:rPr lang="en-US" b="true" sz="3793" spc="-94">
                  <a:solidFill>
                    <a:srgbClr val="000000"/>
                  </a:solidFill>
                  <a:latin typeface="Cardo Bold"/>
                  <a:ea typeface="Cardo Bold"/>
                  <a:cs typeface="Cardo Bold"/>
                  <a:sym typeface="Cardo Bold"/>
                </a:rPr>
                <a:t>Engagement Insights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1704320" cy="6427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Video receives the highest engagement with 56,720 interactions.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Sports products have the highest engagement with 284,442 interactions.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Campaign 17 was the most successful, generating 36,128 interactions.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The highest engagement happened on 2023-01-24 with 13,254 interactions.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552"/>
                </a:lnSpc>
              </a:pPr>
              <a:r>
                <a:rPr lang="en-US" b="true" sz="3793" spc="-94">
                  <a:solidFill>
                    <a:srgbClr val="000000"/>
                  </a:solidFill>
                  <a:latin typeface="Cardo Bold"/>
                  <a:ea typeface="Cardo Bold"/>
                  <a:cs typeface="Cardo Bold"/>
                  <a:sym typeface="Cardo Bold"/>
                </a:rPr>
                <a:t>Drop-Off Analysis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1704320" cy="6427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72"/>
                </a:lnSpc>
              </a:pPr>
              <a:r>
                <a:rPr lang="en-US" sz="2310" spc="184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Drop-Off Percentages by Stage:</a:t>
              </a:r>
            </a:p>
            <a:p>
              <a:pPr algn="l" marL="297282" indent="-148641" lvl="1">
                <a:lnSpc>
                  <a:spcPts val="2772"/>
                </a:lnSpc>
                <a:buFont typeface="Arial"/>
                <a:buChar char="•"/>
              </a:pPr>
              <a:r>
                <a:rPr lang="en-US" sz="2310" spc="184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✔ CHECKOUT - 70.00% (14/20)</a:t>
              </a:r>
            </a:p>
            <a:p>
              <a:pPr algn="l" marL="297282" indent="-148641" lvl="1">
                <a:lnSpc>
                  <a:spcPts val="2772"/>
                </a:lnSpc>
                <a:buFont typeface="Arial"/>
                <a:buChar char="•"/>
              </a:pPr>
              <a:r>
                <a:rPr lang="en-US" sz="2310" spc="184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✔ HOMEPAGE - 0.00% (0/54)</a:t>
              </a:r>
            </a:p>
            <a:p>
              <a:pPr algn="l" marL="297282" indent="-148641" lvl="1">
                <a:lnSpc>
                  <a:spcPts val="2772"/>
                </a:lnSpc>
                <a:buFont typeface="Arial"/>
                <a:buChar char="•"/>
              </a:pPr>
              <a:r>
                <a:rPr lang="en-US" sz="2310" spc="184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✔ PRODUCTPAGE - 0.00% (0/26)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552"/>
                </a:lnSpc>
              </a:pPr>
              <a:r>
                <a:rPr lang="en-US" b="true" sz="3793" spc="-94">
                  <a:solidFill>
                    <a:srgbClr val="000000"/>
                  </a:solidFill>
                  <a:latin typeface="Cardo Bold"/>
                  <a:ea typeface="Cardo Bold"/>
                  <a:cs typeface="Cardo Bold"/>
                  <a:sym typeface="Cardo Bold"/>
                </a:rPr>
                <a:t>Product Ratings &amp; Correlation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1704320" cy="6427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76"/>
                </a:lnSpc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Average Ratings per Product: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🛍 Climbing Rope - ⭐ 4.00 Avg Rating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🛍 Surfboard - ⭐ 3.89 Avg Rating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🛍 Fitness Tracker - ⭐ 3.57 Avg Rating</a:t>
              </a:r>
            </a:p>
            <a:p>
              <a:pPr algn="l" marL="297616" indent="-148808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🛍 Kayak - ⭐ 3.40 Avg Rating</a:t>
              </a:r>
            </a:p>
            <a:p>
              <a:pPr algn="l">
                <a:lnSpc>
                  <a:spcPts val="2776"/>
                </a:lnSpc>
              </a:pPr>
            </a:p>
            <a:p>
              <a:pPr algn="l">
                <a:lnSpc>
                  <a:spcPts val="2776"/>
                </a:lnSpc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Higher-rated products are strongly correlated with </a:t>
              </a:r>
            </a:p>
            <a:p>
              <a:pPr algn="l">
                <a:lnSpc>
                  <a:spcPts val="2776"/>
                </a:lnSpc>
              </a:pPr>
              <a:r>
                <a:rPr lang="en-US" sz="2313" spc="92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more purchases (Correlation: 0.95)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4604" y="-184510"/>
            <a:ext cx="10842809" cy="2207196"/>
            <a:chOff x="0" y="0"/>
            <a:chExt cx="14457078" cy="2942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57077" cy="2942928"/>
            </a:xfrm>
            <a:custGeom>
              <a:avLst/>
              <a:gdLst/>
              <a:ahLst/>
              <a:cxnLst/>
              <a:rect r="r" b="b" t="t" l="l"/>
              <a:pathLst>
                <a:path h="2942928" w="14457077">
                  <a:moveTo>
                    <a:pt x="0" y="0"/>
                  </a:moveTo>
                  <a:lnTo>
                    <a:pt x="14457077" y="0"/>
                  </a:lnTo>
                  <a:lnTo>
                    <a:pt x="14457077" y="2942928"/>
                  </a:lnTo>
                  <a:lnTo>
                    <a:pt x="0" y="29429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457078" cy="29429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552"/>
                </a:lnSpc>
              </a:pPr>
              <a:r>
                <a:rPr lang="en-US" b="true" sz="3793" spc="-94">
                  <a:solidFill>
                    <a:srgbClr val="000000"/>
                  </a:solidFill>
                  <a:latin typeface="Cardo Bold"/>
                  <a:ea typeface="Cardo Bold"/>
                  <a:cs typeface="Cardo Bold"/>
                  <a:sym typeface="Cardo Bold"/>
                </a:rPr>
                <a:t>Best-Selling Products &amp; Customers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8155" y="2022686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1704320" cy="6427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76"/>
                </a:lnSpc>
              </a:pPr>
              <a:r>
                <a:rPr lang="en-US" sz="2313" spc="92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Top-Selling Products &amp; Customer Segments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92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🛍 Climbing Rope is the best-selling product with 2 purchases.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92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Vienna, Austria has the highest sales with 1 purchases.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92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👥 Female customers are the top buyers with 3 purchases.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92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🎯 Age group 22 has the highest purchases with 1 purchases.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552"/>
                </a:lnSpc>
              </a:pPr>
              <a:r>
                <a:rPr lang="en-US" b="true" sz="3793" spc="-94">
                  <a:solidFill>
                    <a:srgbClr val="000000"/>
                  </a:solidFill>
                  <a:latin typeface="Cardo Bold"/>
                  <a:ea typeface="Cardo Bold"/>
                  <a:cs typeface="Cardo Bold"/>
                  <a:sym typeface="Cardo Bold"/>
                </a:rPr>
                <a:t>Best-Performing Products Per Region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16405"/>
            <a:ext cx="8778240" cy="3833642"/>
            <a:chOff x="0" y="0"/>
            <a:chExt cx="11704320" cy="51115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5111523"/>
            </a:xfrm>
            <a:custGeom>
              <a:avLst/>
              <a:gdLst/>
              <a:ahLst/>
              <a:cxnLst/>
              <a:rect r="r" b="b" t="t" l="l"/>
              <a:pathLst>
                <a:path h="5111523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5111523"/>
                  </a:lnTo>
                  <a:lnTo>
                    <a:pt x="0" y="5111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1704320" cy="51019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76"/>
                </a:lnSpc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🔹 Top Products in Each Region: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Austria - 🛍 Kayak (1 purchases)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Germany - 🛍 Fitness Tracker (1 purchases)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Netherlands - 🛍 Climbing Rope (1 purchases)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Spain - 🛍 Surfboard (1 purchases)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Sweden - 🛍 Climbing Rope (1 purchases)</a:t>
              </a:r>
            </a:p>
            <a:p>
              <a:pPr algn="l" marL="297714" indent="-148857" lvl="1">
                <a:lnSpc>
                  <a:spcPts val="2776"/>
                </a:lnSpc>
                <a:buFont typeface="Arial"/>
                <a:buChar char="•"/>
              </a:pPr>
              <a:r>
                <a:rPr lang="en-US" sz="2313" spc="185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📍 UK - 🛍 Surfboard (1 purchases)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DAGi27xTKx4</dc:identifier>
  <dcterms:modified xsi:type="dcterms:W3CDTF">2011-08-01T06:04:30Z</dcterms:modified>
  <cp:revision>1</cp:revision>
  <dc:title>Customer_Behavior_Analysis.pptx</dc:title>
</cp:coreProperties>
</file>