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70" r:id="rId3"/>
    <p:sldId id="275" r:id="rId4"/>
    <p:sldId id="276" r:id="rId5"/>
    <p:sldId id="277" r:id="rId6"/>
    <p:sldId id="278" r:id="rId7"/>
    <p:sldId id="279" r:id="rId8"/>
    <p:sldId id="280"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9"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6" d="100"/>
          <a:sy n="86" d="100"/>
        </p:scale>
        <p:origin x="514" y="5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5/10/2023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5/10/2023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5/10/2023</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5/10/2023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5/10/2023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5/10/2023</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5/10/2023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5/10/2023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5/10/2023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5/10/2023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5/10/2023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5/10/2023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5/10/2023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5/10/2023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682305"/>
            <a:ext cx="3962400" cy="5566095"/>
          </a:xfrm>
        </p:spPr>
        <p:txBody>
          <a:bodyPr>
            <a:normAutofit/>
          </a:bodyPr>
          <a:lstStyle/>
          <a:p>
            <a:pPr marL="0" marR="52705" algn="ctr">
              <a:lnSpc>
                <a:spcPct val="107000"/>
              </a:lnSpc>
              <a:spcBef>
                <a:spcPts val="0"/>
              </a:spcBef>
              <a:spcAft>
                <a:spcPts val="1625"/>
              </a:spcAft>
            </a:pPr>
            <a:r>
              <a:rPr lang="en-US" sz="3600" dirty="0">
                <a:solidFill>
                  <a:srgbClr val="000000"/>
                </a:solidFill>
                <a:effectLst/>
                <a:latin typeface="Calibri" panose="020F0502020204030204" pitchFamily="34" charset="0"/>
                <a:ea typeface="Calibri" panose="020F0502020204030204" pitchFamily="34" charset="0"/>
              </a:rPr>
              <a:t>Customer Analysis for Consumer Goods Company </a:t>
            </a:r>
            <a:br>
              <a:rPr lang="en-US" sz="3600" dirty="0">
                <a:solidFill>
                  <a:srgbClr val="000000"/>
                </a:solidFill>
                <a:effectLst/>
                <a:latin typeface="Calibri" panose="020F0502020204030204" pitchFamily="34" charset="0"/>
                <a:ea typeface="Calibri" panose="020F0502020204030204" pitchFamily="34" charset="0"/>
              </a:rPr>
            </a:br>
            <a:br>
              <a:rPr lang="en-US" sz="36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Presented by:</a:t>
            </a:r>
            <a:br>
              <a:rPr lang="en-US" sz="36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Venkata </a:t>
            </a:r>
            <a:r>
              <a:rPr lang="en-US" sz="1800" dirty="0">
                <a:solidFill>
                  <a:srgbClr val="000000"/>
                </a:solidFill>
                <a:latin typeface="Calibri" panose="020F0502020204030204" pitchFamily="34" charset="0"/>
                <a:ea typeface="Calibri" panose="020F0502020204030204" pitchFamily="34" charset="0"/>
              </a:rPr>
              <a:t>S</a:t>
            </a:r>
            <a:r>
              <a:rPr lang="en-US" sz="1800" dirty="0">
                <a:solidFill>
                  <a:srgbClr val="000000"/>
                </a:solidFill>
                <a:effectLst/>
                <a:latin typeface="Calibri" panose="020F0502020204030204" pitchFamily="34" charset="0"/>
                <a:ea typeface="Calibri" panose="020F0502020204030204" pitchFamily="34" charset="0"/>
              </a:rPr>
              <a:t>ai Bala Krishna Batchu</a:t>
            </a:r>
            <a:br>
              <a:rPr lang="en-US" sz="1800" dirty="0">
                <a:solidFill>
                  <a:srgbClr val="000000"/>
                </a:solidFill>
                <a:effectLst/>
                <a:latin typeface="Calibri" panose="020F0502020204030204" pitchFamily="34" charset="0"/>
                <a:ea typeface="Calibri" panose="020F0502020204030204" pitchFamily="34" charset="0"/>
              </a:rPr>
            </a:br>
            <a:r>
              <a:rPr lang="en-US" sz="1800" dirty="0" err="1">
                <a:solidFill>
                  <a:srgbClr val="000000"/>
                </a:solidFill>
                <a:effectLst/>
                <a:latin typeface="Calibri" panose="020F0502020204030204" pitchFamily="34" charset="0"/>
                <a:ea typeface="Calibri" panose="020F0502020204030204" pitchFamily="34" charset="0"/>
              </a:rPr>
              <a:t>Chandratej</a:t>
            </a:r>
            <a:r>
              <a:rPr lang="en-US" sz="1800" dirty="0">
                <a:solidFill>
                  <a:srgbClr val="000000"/>
                </a:solidFill>
                <a:effectLst/>
                <a:latin typeface="Calibri" panose="020F0502020204030204" pitchFamily="34" charset="0"/>
                <a:ea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rPr>
              <a:t>Kurella</a:t>
            </a:r>
            <a:br>
              <a:rPr lang="en-US" sz="18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Rajashekar Reddy Ayluri</a:t>
            </a:r>
            <a:br>
              <a:rPr lang="en-US" sz="18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Sai Rohith Reddy </a:t>
            </a:r>
            <a:r>
              <a:rPr lang="en-US" sz="1800" dirty="0" err="1">
                <a:solidFill>
                  <a:srgbClr val="000000"/>
                </a:solidFill>
                <a:latin typeface="Calibri" panose="020F0502020204030204" pitchFamily="34" charset="0"/>
                <a:ea typeface="Calibri" panose="020F0502020204030204" pitchFamily="34" charset="0"/>
              </a:rPr>
              <a:t>N</a:t>
            </a:r>
            <a:r>
              <a:rPr lang="en-US" sz="1800" dirty="0" err="1">
                <a:solidFill>
                  <a:srgbClr val="000000"/>
                </a:solidFill>
                <a:effectLst/>
                <a:latin typeface="Calibri" panose="020F0502020204030204" pitchFamily="34" charset="0"/>
                <a:ea typeface="Calibri" panose="020F0502020204030204" pitchFamily="34" charset="0"/>
              </a:rPr>
              <a:t>agella</a:t>
            </a:r>
            <a:br>
              <a:rPr lang="en-US" sz="18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Reena </a:t>
            </a:r>
            <a:r>
              <a:rPr lang="en-US" sz="1800" dirty="0" err="1">
                <a:solidFill>
                  <a:srgbClr val="000000"/>
                </a:solidFill>
                <a:effectLst/>
                <a:latin typeface="Calibri" panose="020F0502020204030204" pitchFamily="34" charset="0"/>
                <a:ea typeface="Calibri" panose="020F0502020204030204" pitchFamily="34" charset="0"/>
              </a:rPr>
              <a:t>Namani</a:t>
            </a:r>
            <a:br>
              <a:rPr lang="en-US" sz="3600" dirty="0">
                <a:solidFill>
                  <a:srgbClr val="000000"/>
                </a:solidFill>
                <a:effectLst/>
                <a:latin typeface="Calibri" panose="020F0502020204030204" pitchFamily="34" charset="0"/>
                <a:ea typeface="Calibri" panose="020F0502020204030204" pitchFamily="34" charset="0"/>
              </a:rPr>
            </a:br>
            <a:endParaRPr lang="en-US" sz="36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D5C5FC3C-01E4-2CE5-4F57-CE53993AB52C}"/>
              </a:ext>
            </a:extLst>
          </p:cNvPr>
          <p:cNvPicPr>
            <a:picLocks noChangeAspect="1"/>
          </p:cNvPicPr>
          <p:nvPr/>
        </p:nvPicPr>
        <p:blipFill>
          <a:blip r:embed="rId2"/>
          <a:stretch>
            <a:fillRect/>
          </a:stretch>
        </p:blipFill>
        <p:spPr>
          <a:xfrm>
            <a:off x="4875212" y="0"/>
            <a:ext cx="7313613" cy="6858000"/>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B85-08E1-6E52-2C4B-C120AB5F5A6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3E79B9-D9A8-482D-F5AC-29731400757E}"/>
              </a:ext>
            </a:extLst>
          </p:cNvPr>
          <p:cNvSpPr>
            <a:spLocks noGrp="1"/>
          </p:cNvSpPr>
          <p:nvPr>
            <p:ph idx="1"/>
          </p:nvPr>
        </p:nvSpPr>
        <p:spPr>
          <a:xfrm>
            <a:off x="4813141" y="1371600"/>
            <a:ext cx="6704171" cy="5486400"/>
          </a:xfrm>
        </p:spPr>
        <p:txBody>
          <a:bodyPr/>
          <a:lstStyle/>
          <a:p>
            <a:pPr marR="48895">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Use </a:t>
            </a:r>
            <a:r>
              <a:rPr lang="en-US" sz="1800" b="1" dirty="0">
                <a:solidFill>
                  <a:srgbClr val="000000"/>
                </a:solidFill>
                <a:effectLst/>
                <a:latin typeface="Calibri" panose="020F0502020204030204" pitchFamily="34" charset="0"/>
                <a:ea typeface="Calibri" panose="020F0502020204030204" pitchFamily="34" charset="0"/>
              </a:rPr>
              <a:t>a bar chart to show the average number of store visits for each of the four segments, and a straight line to show the standard deviation. </a:t>
            </a:r>
          </a:p>
          <a:p>
            <a:pPr marR="57150">
              <a:lnSpc>
                <a:spcPct val="107000"/>
              </a:lnSpc>
              <a:spcBef>
                <a:spcPts val="0"/>
              </a:spcBef>
              <a:spcAft>
                <a:spcPts val="800"/>
              </a:spcAft>
            </a:pPr>
            <a:r>
              <a:rPr lang="en-US" sz="1800" u="sng" dirty="0">
                <a:solidFill>
                  <a:srgbClr val="000000"/>
                </a:solidFill>
                <a:latin typeface="Calibri" panose="020F0502020204030204" pitchFamily="34" charset="0"/>
                <a:ea typeface="Calibri" panose="020F0502020204030204" pitchFamily="34" charset="0"/>
              </a:rPr>
              <a:t>I</a:t>
            </a:r>
            <a:r>
              <a:rPr lang="en-US" sz="1800" u="sng" dirty="0">
                <a:solidFill>
                  <a:srgbClr val="000000"/>
                </a:solidFill>
                <a:effectLst/>
                <a:latin typeface="Calibri" panose="020F0502020204030204" pitchFamily="34" charset="0"/>
                <a:ea typeface="Calibri" panose="020F0502020204030204" pitchFamily="34" charset="0"/>
              </a:rPr>
              <a:t>nsight :</a:t>
            </a:r>
            <a:r>
              <a:rPr lang="en-US" sz="1800" dirty="0">
                <a:solidFill>
                  <a:srgbClr val="000000"/>
                </a:solidFill>
                <a:effectLst/>
                <a:latin typeface="Calibri" panose="020F0502020204030204" pitchFamily="34" charset="0"/>
                <a:ea typeface="Calibri" panose="020F0502020204030204" pitchFamily="34" charset="0"/>
              </a:rPr>
              <a:t> </a:t>
            </a:r>
          </a:p>
          <a:p>
            <a:pPr marR="48895">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The </a:t>
            </a:r>
            <a:r>
              <a:rPr lang="en-US" sz="1800" b="1" dirty="0">
                <a:solidFill>
                  <a:srgbClr val="000000"/>
                </a:solidFill>
                <a:effectLst/>
                <a:latin typeface="Calibri" panose="020F0502020204030204" pitchFamily="34" charset="0"/>
                <a:ea typeface="Calibri" panose="020F0502020204030204" pitchFamily="34" charset="0"/>
              </a:rPr>
              <a:t>standard deviation for “career orientation” is fairly high.</a:t>
            </a:r>
            <a:r>
              <a:rPr lang="en-US" sz="1800" dirty="0">
                <a:solidFill>
                  <a:srgbClr val="000000"/>
                </a:solidFill>
                <a:effectLst/>
                <a:latin typeface="Calibri" panose="020F0502020204030204" pitchFamily="34" charset="0"/>
                <a:ea typeface="Calibri" panose="020F0502020204030204" pitchFamily="34" charset="0"/>
              </a:rPr>
              <a:t> This means that customers in this segment are at least homogeneous. That is, </a:t>
            </a:r>
            <a:r>
              <a:rPr lang="en-US" sz="1800" b="1" dirty="0">
                <a:solidFill>
                  <a:srgbClr val="000000"/>
                </a:solidFill>
                <a:effectLst/>
                <a:latin typeface="Calibri" panose="020F0502020204030204" pitchFamily="34" charset="0"/>
                <a:ea typeface="Calibri" panose="020F0502020204030204" pitchFamily="34" charset="0"/>
              </a:rPr>
              <a:t>they are at least similar in terms of how often they visit the grocery store. </a:t>
            </a:r>
            <a:endParaRPr lang="en-US" sz="1800" dirty="0">
              <a:solidFill>
                <a:srgbClr val="000000"/>
              </a:solidFill>
              <a:effectLst/>
              <a:latin typeface="Calibri" panose="020F0502020204030204" pitchFamily="34" charset="0"/>
              <a:ea typeface="Calibri" panose="020F0502020204030204" pitchFamily="34" charset="0"/>
            </a:endParaRPr>
          </a:p>
          <a:p>
            <a:pPr marR="48895">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Standard, low-opportunity, and wealthy clusters are very similar in terms of average in-store purchases.</a:t>
            </a:r>
            <a:r>
              <a:rPr lang="en-US" sz="1800" dirty="0">
                <a:solidFill>
                  <a:srgbClr val="000000"/>
                </a:solidFill>
                <a:effectLst/>
                <a:latin typeface="Calibri" panose="020F0502020204030204" pitchFamily="34" charset="0"/>
                <a:ea typeface="Calibri" panose="020F0502020204030204" pitchFamily="34" charset="0"/>
              </a:rPr>
              <a:t> This is welcome information and will make comparisons easier in future analyses. </a:t>
            </a:r>
          </a:p>
          <a:p>
            <a:pPr marR="48895">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Descriptive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747713" y="1271948"/>
            <a:ext cx="3975100" cy="671915"/>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Purchase Incidence and Purchase Occasion </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B073335A-5A21-1628-B1CD-5A72EF7E0958}"/>
              </a:ext>
            </a:extLst>
          </p:cNvPr>
          <p:cNvPicPr/>
          <p:nvPr/>
        </p:nvPicPr>
        <p:blipFill>
          <a:blip r:embed="rId2"/>
          <a:stretch>
            <a:fillRect/>
          </a:stretch>
        </p:blipFill>
        <p:spPr>
          <a:xfrm>
            <a:off x="747713" y="2149011"/>
            <a:ext cx="3020695" cy="2100580"/>
          </a:xfrm>
          <a:prstGeom prst="rect">
            <a:avLst/>
          </a:prstGeom>
        </p:spPr>
      </p:pic>
    </p:spTree>
    <p:extLst>
      <p:ext uri="{BB962C8B-B14F-4D97-AF65-F5344CB8AC3E}">
        <p14:creationId xmlns:p14="http://schemas.microsoft.com/office/powerpoint/2010/main" val="316724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B85-08E1-6E52-2C4B-C120AB5F5A6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3E79B9-D9A8-482D-F5AC-29731400757E}"/>
              </a:ext>
            </a:extLst>
          </p:cNvPr>
          <p:cNvSpPr>
            <a:spLocks noGrp="1"/>
          </p:cNvSpPr>
          <p:nvPr>
            <p:ph idx="1"/>
          </p:nvPr>
        </p:nvSpPr>
        <p:spPr>
          <a:xfrm>
            <a:off x="4813141" y="1371600"/>
            <a:ext cx="6704171" cy="5486400"/>
          </a:xfrm>
        </p:spPr>
        <p:txBody>
          <a:bodyPr/>
          <a:lstStyle/>
          <a:p>
            <a:pPr>
              <a:lnSpc>
                <a:spcPct val="107000"/>
              </a:lnSpc>
              <a:spcBef>
                <a:spcPts val="0"/>
              </a:spcBef>
              <a:spcAft>
                <a:spcPts val="795"/>
              </a:spcAft>
            </a:pPr>
            <a:r>
              <a:rPr lang="en-US" sz="1800" b="1" u="sng" dirty="0">
                <a:solidFill>
                  <a:srgbClr val="000000"/>
                </a:solidFill>
                <a:effectLst/>
                <a:uFill>
                  <a:solidFill>
                    <a:srgbClr val="000000"/>
                  </a:solidFill>
                </a:uFill>
                <a:latin typeface="Calibri" panose="020F0502020204030204" pitchFamily="34" charset="0"/>
                <a:ea typeface="Calibri" panose="020F0502020204030204" pitchFamily="34" charset="0"/>
              </a:rPr>
              <a:t>Insight :</a:t>
            </a:r>
            <a:r>
              <a:rPr lang="en-US" sz="1800" b="1" dirty="0">
                <a:solidFill>
                  <a:srgbClr val="000000"/>
                </a:solidFill>
                <a:effectLst/>
                <a:latin typeface="Calibri" panose="020F050202020403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R="5715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rPr>
              <a:t>The standard deviation is highest for carrier orientation. </a:t>
            </a:r>
            <a:r>
              <a:rPr lang="en-US" sz="1800" b="1" dirty="0">
                <a:solidFill>
                  <a:srgbClr val="000000"/>
                </a:solidFill>
                <a:effectLst/>
                <a:latin typeface="Calibri" panose="020F0502020204030204" pitchFamily="34" charset="0"/>
                <a:ea typeface="Calibri" panose="020F0502020204030204" pitchFamily="34" charset="0"/>
              </a:rPr>
              <a:t>This could mean that one part of the segment buys the product very frequently and another part less. </a:t>
            </a:r>
            <a:r>
              <a:rPr lang="en-US" sz="1800" dirty="0">
                <a:solidFill>
                  <a:srgbClr val="000000"/>
                </a:solidFill>
                <a:effectLst/>
                <a:latin typeface="Calibri" panose="020F0502020204030204" pitchFamily="34" charset="0"/>
                <a:ea typeface="Calibri" panose="020F0502020204030204" pitchFamily="34" charset="0"/>
              </a:rPr>
              <a:t>Consumers in this segment earn about the same, but they may spend their money differently. </a:t>
            </a:r>
          </a:p>
          <a:p>
            <a:pPr marR="57150">
              <a:lnSpc>
                <a:spcPct val="107000"/>
              </a:lnSpc>
              <a:spcBef>
                <a:spcPts val="0"/>
              </a:spcBef>
              <a:spcAft>
                <a:spcPts val="1790"/>
              </a:spcAft>
            </a:pPr>
            <a:r>
              <a:rPr lang="en-US" sz="1800" dirty="0">
                <a:solidFill>
                  <a:srgbClr val="000000"/>
                </a:solidFill>
                <a:effectLst/>
                <a:latin typeface="Calibri" panose="020F0502020204030204" pitchFamily="34" charset="0"/>
                <a:ea typeface="Calibri" panose="020F0502020204030204" pitchFamily="34" charset="0"/>
              </a:rPr>
              <a:t>The </a:t>
            </a:r>
            <a:r>
              <a:rPr lang="en-US" sz="1800" b="1" dirty="0">
                <a:solidFill>
                  <a:srgbClr val="000000"/>
                </a:solidFill>
                <a:effectLst/>
                <a:latin typeface="Calibri" panose="020F0502020204030204" pitchFamily="34" charset="0"/>
                <a:ea typeface="Calibri" panose="020F0502020204030204" pitchFamily="34" charset="0"/>
              </a:rPr>
              <a:t>most uniform segment seems to be the segment with the least opportunity</a:t>
            </a:r>
            <a:r>
              <a:rPr lang="en-US" sz="1800" dirty="0">
                <a:solidFill>
                  <a:srgbClr val="000000"/>
                </a:solidFill>
                <a:effectLst/>
                <a:latin typeface="Calibri" panose="020F0502020204030204" pitchFamily="34" charset="0"/>
                <a:ea typeface="Calibri" panose="020F0502020204030204" pitchFamily="34" charset="0"/>
              </a:rPr>
              <a:t>. This is indicated by the segment with the lowest standard deviation or the segment with the shortest vertical line.</a:t>
            </a:r>
          </a:p>
          <a:p>
            <a:pPr marR="57150">
              <a:lnSpc>
                <a:spcPct val="107000"/>
              </a:lnSpc>
              <a:spcBef>
                <a:spcPts val="0"/>
              </a:spcBef>
              <a:spcAft>
                <a:spcPts val="1790"/>
              </a:spcAft>
            </a:pPr>
            <a:r>
              <a:rPr lang="en-US" sz="1800" dirty="0">
                <a:solidFill>
                  <a:srgbClr val="000000"/>
                </a:solidFill>
                <a:effectLst/>
                <a:latin typeface="Calibri" panose="020F0502020204030204" pitchFamily="34" charset="0"/>
                <a:ea typeface="Calibri" panose="020F0502020204030204" pitchFamily="34" charset="0"/>
              </a:rPr>
              <a:t> The standard segment is also consistent, with an average purchase count of about 25 and a standard deviation of 30. </a:t>
            </a:r>
          </a:p>
          <a:p>
            <a:pPr marR="48895">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Descriptive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3975100"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Number of purchases by segment</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A605FBC7-1D60-BCD1-4B12-21D20FE65AD2}"/>
              </a:ext>
            </a:extLst>
          </p:cNvPr>
          <p:cNvPicPr/>
          <p:nvPr/>
        </p:nvPicPr>
        <p:blipFill>
          <a:blip r:embed="rId2"/>
          <a:stretch>
            <a:fillRect/>
          </a:stretch>
        </p:blipFill>
        <p:spPr>
          <a:xfrm>
            <a:off x="801528" y="1981200"/>
            <a:ext cx="3616483" cy="2497455"/>
          </a:xfrm>
          <a:prstGeom prst="rect">
            <a:avLst/>
          </a:prstGeom>
        </p:spPr>
      </p:pic>
    </p:spTree>
    <p:extLst>
      <p:ext uri="{BB962C8B-B14F-4D97-AF65-F5344CB8AC3E}">
        <p14:creationId xmlns:p14="http://schemas.microsoft.com/office/powerpoint/2010/main" val="36311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B85-08E1-6E52-2C4B-C120AB5F5A6A}"/>
              </a:ext>
            </a:extLst>
          </p:cNvPr>
          <p:cNvSpPr>
            <a:spLocks noGrp="1"/>
          </p:cNvSpPr>
          <p:nvPr>
            <p:ph type="title"/>
          </p:nvPr>
        </p:nvSpPr>
        <p:spPr/>
        <p:txBody>
          <a:bodyPr/>
          <a:lstStyle/>
          <a:p>
            <a:endParaRPr lang="en-US" dirty="0"/>
          </a:p>
        </p:txBody>
      </p:sp>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Descriptive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3975100"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Brand Choice </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4" name="Content Placeholder 3">
            <a:extLst>
              <a:ext uri="{FF2B5EF4-FFF2-40B4-BE49-F238E27FC236}">
                <a16:creationId xmlns:a16="http://schemas.microsoft.com/office/drawing/2014/main" id="{BCE50759-0153-295F-FE4A-3F86D8308A5A}"/>
              </a:ext>
            </a:extLst>
          </p:cNvPr>
          <p:cNvPicPr>
            <a:picLocks noGrp="1"/>
          </p:cNvPicPr>
          <p:nvPr>
            <p:ph idx="1"/>
          </p:nvPr>
        </p:nvPicPr>
        <p:blipFill>
          <a:blip r:embed="rId2"/>
          <a:stretch>
            <a:fillRect/>
          </a:stretch>
        </p:blipFill>
        <p:spPr>
          <a:xfrm>
            <a:off x="608014" y="1762125"/>
            <a:ext cx="6704013" cy="4313615"/>
          </a:xfrm>
          <a:prstGeom prst="rect">
            <a:avLst/>
          </a:prstGeom>
        </p:spPr>
      </p:pic>
      <p:pic>
        <p:nvPicPr>
          <p:cNvPr id="9" name="Picture 8">
            <a:extLst>
              <a:ext uri="{FF2B5EF4-FFF2-40B4-BE49-F238E27FC236}">
                <a16:creationId xmlns:a16="http://schemas.microsoft.com/office/drawing/2014/main" id="{38B56986-2889-8BC5-4B4B-66305120A31D}"/>
              </a:ext>
            </a:extLst>
          </p:cNvPr>
          <p:cNvPicPr/>
          <p:nvPr/>
        </p:nvPicPr>
        <p:blipFill>
          <a:blip r:embed="rId3"/>
          <a:stretch>
            <a:fillRect/>
          </a:stretch>
        </p:blipFill>
        <p:spPr>
          <a:xfrm>
            <a:off x="7466012" y="2286000"/>
            <a:ext cx="4605655" cy="2023745"/>
          </a:xfrm>
          <a:prstGeom prst="rect">
            <a:avLst/>
          </a:prstGeom>
        </p:spPr>
      </p:pic>
    </p:spTree>
    <p:extLst>
      <p:ext uri="{BB962C8B-B14F-4D97-AF65-F5344CB8AC3E}">
        <p14:creationId xmlns:p14="http://schemas.microsoft.com/office/powerpoint/2010/main" val="301663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Descriptive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3975100"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Revenue</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18B3AA08-ABBF-ABA1-E44E-7A397896C91D}"/>
              </a:ext>
            </a:extLst>
          </p:cNvPr>
          <p:cNvPicPr/>
          <p:nvPr/>
        </p:nvPicPr>
        <p:blipFill>
          <a:blip r:embed="rId2"/>
          <a:stretch>
            <a:fillRect/>
          </a:stretch>
        </p:blipFill>
        <p:spPr>
          <a:xfrm>
            <a:off x="2589214" y="1661499"/>
            <a:ext cx="6781800" cy="2091690"/>
          </a:xfrm>
          <a:prstGeom prst="rect">
            <a:avLst/>
          </a:prstGeom>
        </p:spPr>
      </p:pic>
      <p:pic>
        <p:nvPicPr>
          <p:cNvPr id="12" name="Picture 11">
            <a:extLst>
              <a:ext uri="{FF2B5EF4-FFF2-40B4-BE49-F238E27FC236}">
                <a16:creationId xmlns:a16="http://schemas.microsoft.com/office/drawing/2014/main" id="{FFAA709A-8513-1FDC-C151-1F3ECD6B5BCE}"/>
              </a:ext>
            </a:extLst>
          </p:cNvPr>
          <p:cNvPicPr/>
          <p:nvPr/>
        </p:nvPicPr>
        <p:blipFill>
          <a:blip r:embed="rId3"/>
          <a:stretch>
            <a:fillRect/>
          </a:stretch>
        </p:blipFill>
        <p:spPr>
          <a:xfrm>
            <a:off x="2589214" y="4134189"/>
            <a:ext cx="5943600" cy="2007870"/>
          </a:xfrm>
          <a:prstGeom prst="rect">
            <a:avLst/>
          </a:prstGeom>
        </p:spPr>
      </p:pic>
    </p:spTree>
    <p:extLst>
      <p:ext uri="{BB962C8B-B14F-4D97-AF65-F5344CB8AC3E}">
        <p14:creationId xmlns:p14="http://schemas.microsoft.com/office/powerpoint/2010/main" val="151026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Descriptive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3975100"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Revenue</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18B3AA08-ABBF-ABA1-E44E-7A397896C91D}"/>
              </a:ext>
            </a:extLst>
          </p:cNvPr>
          <p:cNvPicPr/>
          <p:nvPr/>
        </p:nvPicPr>
        <p:blipFill>
          <a:blip r:embed="rId2"/>
          <a:stretch>
            <a:fillRect/>
          </a:stretch>
        </p:blipFill>
        <p:spPr>
          <a:xfrm>
            <a:off x="684212" y="1572004"/>
            <a:ext cx="6781800" cy="2091690"/>
          </a:xfrm>
          <a:prstGeom prst="rect">
            <a:avLst/>
          </a:prstGeom>
        </p:spPr>
      </p:pic>
      <p:pic>
        <p:nvPicPr>
          <p:cNvPr id="12" name="Picture 11">
            <a:extLst>
              <a:ext uri="{FF2B5EF4-FFF2-40B4-BE49-F238E27FC236}">
                <a16:creationId xmlns:a16="http://schemas.microsoft.com/office/drawing/2014/main" id="{FFAA709A-8513-1FDC-C151-1F3ECD6B5BCE}"/>
              </a:ext>
            </a:extLst>
          </p:cNvPr>
          <p:cNvPicPr/>
          <p:nvPr/>
        </p:nvPicPr>
        <p:blipFill>
          <a:blip r:embed="rId3"/>
          <a:stretch>
            <a:fillRect/>
          </a:stretch>
        </p:blipFill>
        <p:spPr>
          <a:xfrm>
            <a:off x="684212" y="3723512"/>
            <a:ext cx="5943600" cy="2007870"/>
          </a:xfrm>
          <a:prstGeom prst="rect">
            <a:avLst/>
          </a:prstGeom>
        </p:spPr>
      </p:pic>
      <p:sp>
        <p:nvSpPr>
          <p:cNvPr id="3" name="TextBox 2">
            <a:extLst>
              <a:ext uri="{FF2B5EF4-FFF2-40B4-BE49-F238E27FC236}">
                <a16:creationId xmlns:a16="http://schemas.microsoft.com/office/drawing/2014/main" id="{45E7B6A3-545C-7A98-38BB-F3ADF9AF8E39}"/>
              </a:ext>
            </a:extLst>
          </p:cNvPr>
          <p:cNvSpPr txBox="1"/>
          <p:nvPr/>
        </p:nvSpPr>
        <p:spPr>
          <a:xfrm>
            <a:off x="6664324" y="3608170"/>
            <a:ext cx="5257800" cy="3173946"/>
          </a:xfrm>
          <a:prstGeom prst="rect">
            <a:avLst/>
          </a:prstGeom>
          <a:noFill/>
        </p:spPr>
        <p:txBody>
          <a:bodyPr wrap="square">
            <a:spAutoFit/>
          </a:bodyPr>
          <a:lstStyle/>
          <a:p>
            <a:pPr marL="0" marR="0" indent="-6350">
              <a:lnSpc>
                <a:spcPct val="107000"/>
              </a:lnSpc>
              <a:spcBef>
                <a:spcPts val="0"/>
              </a:spcBef>
              <a:spcAft>
                <a:spcPts val="1195"/>
              </a:spcAft>
            </a:pPr>
            <a:r>
              <a:rPr lang="en-US" sz="1800" u="sng" dirty="0">
                <a:solidFill>
                  <a:srgbClr val="1F2328"/>
                </a:solidFill>
                <a:effectLst/>
                <a:uFill>
                  <a:solidFill>
                    <a:srgbClr val="1F2328"/>
                  </a:solidFill>
                </a:uFill>
                <a:latin typeface="Calibri" panose="020F0502020204030204" pitchFamily="34" charset="0"/>
                <a:ea typeface="Calibri" panose="020F0502020204030204" pitchFamily="34" charset="0"/>
              </a:rPr>
              <a:t>insight:</a:t>
            </a:r>
            <a:r>
              <a:rPr lang="en-US" sz="1800" dirty="0">
                <a:solidFill>
                  <a:srgbClr val="1F2328"/>
                </a:solidFill>
                <a:effectLst/>
                <a:latin typeface="Calibri" panose="020F050202020403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279400" marR="0" indent="-285750">
              <a:lnSpc>
                <a:spcPct val="103000"/>
              </a:lnSpc>
              <a:spcBef>
                <a:spcPts val="0"/>
              </a:spcBef>
              <a:spcAft>
                <a:spcPts val="1350"/>
              </a:spcAft>
              <a:buFont typeface="Arial" panose="020B0604020202020204" pitchFamily="34" charset="0"/>
              <a:buChar char="•"/>
            </a:pPr>
            <a:r>
              <a:rPr lang="en-US" sz="1800" dirty="0">
                <a:solidFill>
                  <a:srgbClr val="1F2328"/>
                </a:solidFill>
                <a:effectLst/>
                <a:latin typeface="Calibri" panose="020F0502020204030204" pitchFamily="34" charset="0"/>
                <a:ea typeface="Calibri" panose="020F0502020204030204" pitchFamily="34" charset="0"/>
              </a:rPr>
              <a:t>Career focus brings the highest revenue, but is nowhere near the largest standard segment by total purchases </a:t>
            </a:r>
            <a:endParaRPr lang="en-US" sz="1800" dirty="0">
              <a:solidFill>
                <a:srgbClr val="000000"/>
              </a:solidFill>
              <a:effectLst/>
              <a:latin typeface="Calibri" panose="020F0502020204030204" pitchFamily="34" charset="0"/>
              <a:ea typeface="Calibri" panose="020F0502020204030204" pitchFamily="34" charset="0"/>
            </a:endParaRPr>
          </a:p>
          <a:p>
            <a:pPr marL="279400" marR="0" indent="-285750">
              <a:lnSpc>
                <a:spcPct val="103000"/>
              </a:lnSpc>
              <a:spcBef>
                <a:spcPts val="0"/>
              </a:spcBef>
              <a:spcAft>
                <a:spcPts val="1350"/>
              </a:spcAft>
              <a:buFont typeface="Arial" panose="020B0604020202020204" pitchFamily="34" charset="0"/>
              <a:buChar char="•"/>
            </a:pPr>
            <a:r>
              <a:rPr lang="en-US" sz="1800" b="1" dirty="0">
                <a:solidFill>
                  <a:srgbClr val="1F2328"/>
                </a:solidFill>
                <a:effectLst/>
                <a:latin typeface="Calibri" panose="020F0502020204030204" pitchFamily="34" charset="0"/>
                <a:ea typeface="Calibri" panose="020F0502020204030204" pitchFamily="34" charset="0"/>
              </a:rPr>
              <a:t>Well-offs have the second highest turnover despite being the smallest segment </a:t>
            </a:r>
            <a:endParaRPr lang="en-US" sz="1800" dirty="0">
              <a:solidFill>
                <a:srgbClr val="000000"/>
              </a:solidFill>
              <a:effectLst/>
              <a:latin typeface="Calibri" panose="020F0502020204030204" pitchFamily="34" charset="0"/>
              <a:ea typeface="Calibri" panose="020F0502020204030204" pitchFamily="34" charset="0"/>
            </a:endParaRPr>
          </a:p>
          <a:p>
            <a:pPr marL="279400" marR="0" indent="-285750">
              <a:lnSpc>
                <a:spcPct val="103000"/>
              </a:lnSpc>
              <a:spcBef>
                <a:spcPts val="0"/>
              </a:spcBef>
              <a:spcAft>
                <a:spcPts val="1350"/>
              </a:spcAft>
              <a:buFont typeface="Arial" panose="020B0604020202020204" pitchFamily="34" charset="0"/>
              <a:buChar char="•"/>
            </a:pPr>
            <a:r>
              <a:rPr lang="en-US" sz="1800" b="1" dirty="0">
                <a:solidFill>
                  <a:srgbClr val="1F2328"/>
                </a:solidFill>
                <a:effectLst/>
                <a:latin typeface="Calibri" panose="020F0502020204030204" pitchFamily="34" charset="0"/>
                <a:ea typeface="Calibri" panose="020F0502020204030204" pitchFamily="34" charset="0"/>
              </a:rPr>
              <a:t>Standards</a:t>
            </a:r>
            <a:r>
              <a:rPr lang="en-US" sz="1800" dirty="0">
                <a:solidFill>
                  <a:srgbClr val="1F2328"/>
                </a:solidFill>
                <a:effectLst/>
                <a:latin typeface="Calibri" panose="020F0502020204030204" pitchFamily="34" charset="0"/>
                <a:ea typeface="Calibri" panose="020F0502020204030204" pitchFamily="34" charset="0"/>
              </a:rPr>
              <a:t> are not the smallest segment, but they contribute the least as </a:t>
            </a:r>
            <a:r>
              <a:rPr lang="en-US" sz="1800" b="1" dirty="0">
                <a:solidFill>
                  <a:srgbClr val="1F2328"/>
                </a:solidFill>
                <a:effectLst/>
                <a:latin typeface="Calibri" panose="020F0502020204030204" pitchFamily="34" charset="0"/>
                <a:ea typeface="Calibri" panose="020F0502020204030204" pitchFamily="34" charset="0"/>
              </a:rPr>
              <a:t>they tend to buy lower priced products.  </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395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Descriptive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3975100"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Revenue</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45E7B6A3-545C-7A98-38BB-F3ADF9AF8E39}"/>
              </a:ext>
            </a:extLst>
          </p:cNvPr>
          <p:cNvSpPr txBox="1"/>
          <p:nvPr/>
        </p:nvSpPr>
        <p:spPr>
          <a:xfrm>
            <a:off x="6053136" y="1623377"/>
            <a:ext cx="5257800" cy="4956934"/>
          </a:xfrm>
          <a:prstGeom prst="rect">
            <a:avLst/>
          </a:prstGeom>
          <a:noFill/>
        </p:spPr>
        <p:txBody>
          <a:bodyPr wrap="square">
            <a:spAutoFit/>
          </a:bodyPr>
          <a:lstStyle/>
          <a:p>
            <a:pPr marL="0" marR="0" indent="-6350">
              <a:lnSpc>
                <a:spcPct val="103000"/>
              </a:lnSpc>
              <a:spcBef>
                <a:spcPts val="0"/>
              </a:spcBef>
              <a:spcAft>
                <a:spcPts val="1350"/>
              </a:spcAft>
            </a:pPr>
            <a:r>
              <a:rPr lang="en-US" sz="1800" dirty="0">
                <a:solidFill>
                  <a:srgbClr val="1F2328"/>
                </a:solidFill>
                <a:effectLst/>
                <a:latin typeface="Calibri" panose="020F0502020204030204" pitchFamily="34" charset="0"/>
                <a:ea typeface="Calibri" panose="020F0502020204030204" pitchFamily="34" charset="0"/>
              </a:rPr>
              <a:t>Insights: </a:t>
            </a:r>
            <a:endParaRPr lang="en-US" sz="1800" dirty="0">
              <a:solidFill>
                <a:srgbClr val="000000"/>
              </a:solidFill>
              <a:effectLst/>
              <a:latin typeface="Calibri" panose="020F0502020204030204" pitchFamily="34" charset="0"/>
              <a:ea typeface="Calibri" panose="020F0502020204030204" pitchFamily="34" charset="0"/>
            </a:endParaRPr>
          </a:p>
          <a:p>
            <a:pPr marL="279400" marR="0" indent="-285750">
              <a:lnSpc>
                <a:spcPct val="103000"/>
              </a:lnSpc>
              <a:spcBef>
                <a:spcPts val="0"/>
              </a:spcBef>
              <a:spcAft>
                <a:spcPts val="1350"/>
              </a:spcAft>
              <a:buFont typeface="Arial" panose="020B0604020202020204" pitchFamily="34" charset="0"/>
              <a:buChar char="•"/>
            </a:pPr>
            <a:r>
              <a:rPr lang="en-US" sz="1800" dirty="0">
                <a:solidFill>
                  <a:srgbClr val="1F2328"/>
                </a:solidFill>
                <a:effectLst/>
                <a:latin typeface="Calibri" panose="020F0502020204030204" pitchFamily="34" charset="0"/>
                <a:ea typeface="Calibri" panose="020F0502020204030204" pitchFamily="34" charset="0"/>
              </a:rPr>
              <a:t>Brand 3 does not have any segment as its loyal customers. </a:t>
            </a:r>
            <a:r>
              <a:rPr lang="en-US" sz="1800" b="1" dirty="0">
                <a:solidFill>
                  <a:srgbClr val="1F2328"/>
                </a:solidFill>
                <a:effectLst/>
                <a:latin typeface="Calibri" panose="020F0502020204030204" pitchFamily="34" charset="0"/>
                <a:ea typeface="Calibri" panose="020F0502020204030204" pitchFamily="34" charset="0"/>
              </a:rPr>
              <a:t>If brand 3 reduces its price, the standard segment could pivot towards it since they seem to be struggling between brand 3 and brand 2</a:t>
            </a:r>
            <a:r>
              <a:rPr lang="en-US" sz="1800" dirty="0">
                <a:solidFill>
                  <a:srgbClr val="1F2328"/>
                </a:solidFill>
                <a:effectLst/>
                <a:latin typeface="Calibri" panose="020F050202020403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279400" marR="0" indent="-285750">
              <a:lnSpc>
                <a:spcPct val="103000"/>
              </a:lnSpc>
              <a:spcBef>
                <a:spcPts val="0"/>
              </a:spcBef>
              <a:spcAft>
                <a:spcPts val="1350"/>
              </a:spcAft>
              <a:buFont typeface="Arial" panose="020B0604020202020204" pitchFamily="34" charset="0"/>
              <a:buChar char="•"/>
            </a:pPr>
            <a:r>
              <a:rPr lang="en-US" sz="1800" b="1" dirty="0">
                <a:solidFill>
                  <a:srgbClr val="1F2328"/>
                </a:solidFill>
                <a:effectLst/>
                <a:latin typeface="Calibri" panose="020F0502020204030204" pitchFamily="34" charset="0"/>
                <a:ea typeface="Calibri" panose="020F0502020204030204" pitchFamily="34" charset="0"/>
              </a:rPr>
              <a:t>Well-off segments mostly prefer brand 4, followed by brand 5</a:t>
            </a:r>
            <a:r>
              <a:rPr lang="en-US" sz="1800" dirty="0">
                <a:solidFill>
                  <a:srgbClr val="1F2328"/>
                </a:solidFill>
                <a:effectLst/>
                <a:latin typeface="Calibri" panose="020F0502020204030204" pitchFamily="34" charset="0"/>
                <a:ea typeface="Calibri" panose="020F0502020204030204" pitchFamily="34" charset="0"/>
              </a:rPr>
              <a:t>. They seem to be </a:t>
            </a:r>
            <a:r>
              <a:rPr lang="en-US" sz="1800" b="1" dirty="0">
                <a:solidFill>
                  <a:srgbClr val="1F2328"/>
                </a:solidFill>
                <a:effectLst/>
                <a:latin typeface="Calibri" panose="020F0502020204030204" pitchFamily="34" charset="0"/>
                <a:ea typeface="Calibri" panose="020F0502020204030204" pitchFamily="34" charset="0"/>
              </a:rPr>
              <a:t>not affected by price</a:t>
            </a:r>
            <a:r>
              <a:rPr lang="en-US" sz="1800" dirty="0">
                <a:solidFill>
                  <a:srgbClr val="1F2328"/>
                </a:solidFill>
                <a:effectLst/>
                <a:latin typeface="Calibri" panose="020F0502020204030204" pitchFamily="34" charset="0"/>
                <a:ea typeface="Calibri" panose="020F0502020204030204" pitchFamily="34" charset="0"/>
              </a:rPr>
              <a:t>. Therefore, </a:t>
            </a:r>
            <a:r>
              <a:rPr lang="en-US" sz="1800" b="1" dirty="0">
                <a:solidFill>
                  <a:srgbClr val="1F2328"/>
                </a:solidFill>
                <a:effectLst/>
                <a:latin typeface="Calibri" panose="020F0502020204030204" pitchFamily="34" charset="0"/>
                <a:ea typeface="Calibri" panose="020F0502020204030204" pitchFamily="34" charset="0"/>
              </a:rPr>
              <a:t>brand 4 could cautiously try to increase its price.</a:t>
            </a:r>
            <a:r>
              <a:rPr lang="en-US" sz="1800" dirty="0">
                <a:solidFill>
                  <a:srgbClr val="1F2328"/>
                </a:solidFill>
                <a:effectLst/>
                <a:latin typeface="Calibri" panose="020F0502020204030204" pitchFamily="34" charset="0"/>
                <a:ea typeface="Calibri" panose="020F0502020204030204" pitchFamily="34" charset="0"/>
              </a:rPr>
              <a:t> (hypothesis here: will retain most of the customers and increase the revenue per sale) </a:t>
            </a:r>
            <a:endParaRPr lang="en-US" sz="1800" dirty="0">
              <a:solidFill>
                <a:srgbClr val="000000"/>
              </a:solidFill>
              <a:effectLst/>
              <a:latin typeface="Calibri" panose="020F0502020204030204" pitchFamily="34" charset="0"/>
              <a:ea typeface="Calibri" panose="020F0502020204030204" pitchFamily="34" charset="0"/>
            </a:endParaRPr>
          </a:p>
          <a:p>
            <a:pPr marL="279400" marR="0" indent="-285750">
              <a:lnSpc>
                <a:spcPct val="103000"/>
              </a:lnSpc>
              <a:spcBef>
                <a:spcPts val="0"/>
              </a:spcBef>
              <a:spcAft>
                <a:spcPts val="2635"/>
              </a:spcAft>
              <a:buFont typeface="Arial" panose="020B0604020202020204" pitchFamily="34" charset="0"/>
              <a:buChar char="•"/>
            </a:pPr>
            <a:r>
              <a:rPr lang="en-US" sz="1800" b="1" dirty="0">
                <a:solidFill>
                  <a:srgbClr val="1F2328"/>
                </a:solidFill>
                <a:effectLst/>
                <a:latin typeface="Calibri" panose="020F0502020204030204" pitchFamily="34" charset="0"/>
                <a:ea typeface="Calibri" panose="020F0502020204030204" pitchFamily="34" charset="0"/>
              </a:rPr>
              <a:t>For career-focused, Brand 5 could increase its price. </a:t>
            </a:r>
            <a:endParaRPr lang="en-US" sz="1800" dirty="0">
              <a:solidFill>
                <a:srgbClr val="000000"/>
              </a:solidFill>
              <a:effectLst/>
              <a:latin typeface="Calibri" panose="020F0502020204030204" pitchFamily="34" charset="0"/>
              <a:ea typeface="Calibri" panose="020F0502020204030204" pitchFamily="34" charset="0"/>
            </a:endParaRPr>
          </a:p>
          <a:p>
            <a:pPr marL="0" marR="0" indent="-6350">
              <a:lnSpc>
                <a:spcPct val="107000"/>
              </a:lnSpc>
              <a:spcBef>
                <a:spcPts val="0"/>
              </a:spcBef>
              <a:spcAft>
                <a:spcPts val="1195"/>
              </a:spcAft>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7A7566C9-18F3-90C7-7FAD-855536849FD3}"/>
              </a:ext>
            </a:extLst>
          </p:cNvPr>
          <p:cNvPicPr/>
          <p:nvPr/>
        </p:nvPicPr>
        <p:blipFill>
          <a:blip r:embed="rId2"/>
          <a:stretch>
            <a:fillRect/>
          </a:stretch>
        </p:blipFill>
        <p:spPr>
          <a:xfrm>
            <a:off x="637858" y="1623377"/>
            <a:ext cx="4999355" cy="3611245"/>
          </a:xfrm>
          <a:prstGeom prst="rect">
            <a:avLst/>
          </a:prstGeom>
        </p:spPr>
      </p:pic>
    </p:spTree>
    <p:extLst>
      <p:ext uri="{BB962C8B-B14F-4D97-AF65-F5344CB8AC3E}">
        <p14:creationId xmlns:p14="http://schemas.microsoft.com/office/powerpoint/2010/main" val="79293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3975100"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Purchase Probability</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45E7B6A3-545C-7A98-38BB-F3ADF9AF8E39}"/>
              </a:ext>
            </a:extLst>
          </p:cNvPr>
          <p:cNvSpPr txBox="1"/>
          <p:nvPr/>
        </p:nvSpPr>
        <p:spPr>
          <a:xfrm>
            <a:off x="6053136" y="1623377"/>
            <a:ext cx="5257800" cy="3749553"/>
          </a:xfrm>
          <a:prstGeom prst="rect">
            <a:avLst/>
          </a:prstGeom>
          <a:noFill/>
        </p:spPr>
        <p:txBody>
          <a:bodyPr wrap="square">
            <a:spAutoFit/>
          </a:bodyPr>
          <a:lstStyle/>
          <a:p>
            <a:pPr marL="0" marR="0" indent="-6350">
              <a:lnSpc>
                <a:spcPct val="107000"/>
              </a:lnSpc>
              <a:spcBef>
                <a:spcPts val="0"/>
              </a:spcBef>
              <a:spcAft>
                <a:spcPts val="795"/>
              </a:spcAft>
            </a:pPr>
            <a:r>
              <a:rPr lang="en-US" sz="1800" b="1" u="sng" dirty="0">
                <a:solidFill>
                  <a:srgbClr val="000000"/>
                </a:solidFill>
                <a:effectLst/>
                <a:uFill>
                  <a:solidFill>
                    <a:srgbClr val="000000"/>
                  </a:solidFill>
                </a:uFill>
                <a:latin typeface="Calibri" panose="020F0502020204030204" pitchFamily="34" charset="0"/>
                <a:ea typeface="Calibri" panose="020F0502020204030204" pitchFamily="34" charset="0"/>
              </a:rPr>
              <a:t>insight:</a:t>
            </a:r>
            <a:r>
              <a:rPr lang="en-US" sz="1800" b="1" dirty="0">
                <a:solidFill>
                  <a:srgbClr val="000000"/>
                </a:solidFill>
                <a:effectLst/>
                <a:latin typeface="Calibri" panose="020F050202020403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279400" marR="48895" indent="-285750">
              <a:lnSpc>
                <a:spcPct val="107000"/>
              </a:lnSpc>
              <a:spcBef>
                <a:spcPts val="0"/>
              </a:spcBef>
              <a:spcAft>
                <a:spcPts val="800"/>
              </a:spcAft>
              <a:buFont typeface="Arial" panose="020B0604020202020204" pitchFamily="34" charset="0"/>
              <a:buChar char="•"/>
            </a:pPr>
            <a:r>
              <a:rPr lang="en-US" sz="1800" b="1" dirty="0">
                <a:solidFill>
                  <a:srgbClr val="000000"/>
                </a:solidFill>
                <a:effectLst/>
                <a:latin typeface="Calibri" panose="020F0502020204030204" pitchFamily="34" charset="0"/>
                <a:ea typeface="Calibri" panose="020F0502020204030204" pitchFamily="34" charset="0"/>
              </a:rPr>
              <a:t>Overall price should be lowered to increase overall purchase probability </a:t>
            </a:r>
            <a:endParaRPr lang="en-US" sz="1800" dirty="0">
              <a:solidFill>
                <a:srgbClr val="000000"/>
              </a:solidFill>
              <a:effectLst/>
              <a:latin typeface="Calibri" panose="020F0502020204030204" pitchFamily="34" charset="0"/>
              <a:ea typeface="Calibri" panose="020F0502020204030204" pitchFamily="34" charset="0"/>
            </a:endParaRPr>
          </a:p>
          <a:p>
            <a:pPr marL="279400" marR="48895" indent="-285750">
              <a:lnSpc>
                <a:spcPct val="107000"/>
              </a:lnSpc>
              <a:spcBef>
                <a:spcPts val="0"/>
              </a:spcBef>
              <a:spcAft>
                <a:spcPts val="800"/>
              </a:spcAft>
              <a:buFont typeface="Arial" panose="020B0604020202020204" pitchFamily="34" charset="0"/>
              <a:buChar char="•"/>
            </a:pPr>
            <a:r>
              <a:rPr lang="en-US" sz="1800" b="1" dirty="0">
                <a:solidFill>
                  <a:srgbClr val="000000"/>
                </a:solidFill>
                <a:effectLst/>
                <a:latin typeface="Calibri" panose="020F0502020204030204" pitchFamily="34" charset="0"/>
                <a:ea typeface="Calibri" panose="020F0502020204030204" pitchFamily="34" charset="0"/>
              </a:rPr>
              <a:t>If the price is below the 1.25, we can raise the product price without losing too much potential to buy. </a:t>
            </a:r>
            <a:r>
              <a:rPr lang="en-US" sz="1800" dirty="0">
                <a:solidFill>
                  <a:srgbClr val="000000"/>
                </a:solidFill>
                <a:effectLst/>
                <a:latin typeface="Calibri" panose="020F0502020204030204" pitchFamily="34" charset="0"/>
                <a:ea typeface="Calibri" panose="020F0502020204030204" pitchFamily="34" charset="0"/>
              </a:rPr>
              <a:t>Above 1.25 you can get more profit by lowering the price. </a:t>
            </a:r>
          </a:p>
          <a:p>
            <a:pPr marL="279400" marR="5715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This is not good news as the average price for all brands is over 1.25. Each segment needs further research.  </a:t>
            </a:r>
          </a:p>
          <a:p>
            <a:pPr marL="0" marR="0" indent="-6350">
              <a:lnSpc>
                <a:spcPct val="107000"/>
              </a:lnSpc>
              <a:spcBef>
                <a:spcPts val="0"/>
              </a:spcBef>
              <a:spcAft>
                <a:spcPts val="1195"/>
              </a:spcAft>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68858ABE-7A0E-E47D-F216-20369E990377}"/>
              </a:ext>
            </a:extLst>
          </p:cNvPr>
          <p:cNvPicPr/>
          <p:nvPr/>
        </p:nvPicPr>
        <p:blipFill>
          <a:blip r:embed="rId2"/>
          <a:stretch>
            <a:fillRect/>
          </a:stretch>
        </p:blipFill>
        <p:spPr>
          <a:xfrm>
            <a:off x="609601" y="1623377"/>
            <a:ext cx="4102100" cy="2627630"/>
          </a:xfrm>
          <a:prstGeom prst="rect">
            <a:avLst/>
          </a:prstGeom>
        </p:spPr>
      </p:pic>
      <p:pic>
        <p:nvPicPr>
          <p:cNvPr id="8" name="Picture 7">
            <a:extLst>
              <a:ext uri="{FF2B5EF4-FFF2-40B4-BE49-F238E27FC236}">
                <a16:creationId xmlns:a16="http://schemas.microsoft.com/office/drawing/2014/main" id="{2CD1C5C1-7662-6673-0E0E-828942A1FBB5}"/>
              </a:ext>
            </a:extLst>
          </p:cNvPr>
          <p:cNvPicPr/>
          <p:nvPr/>
        </p:nvPicPr>
        <p:blipFill>
          <a:blip r:embed="rId3"/>
          <a:stretch>
            <a:fillRect/>
          </a:stretch>
        </p:blipFill>
        <p:spPr>
          <a:xfrm>
            <a:off x="609601" y="4413432"/>
            <a:ext cx="3452495" cy="2424430"/>
          </a:xfrm>
          <a:prstGeom prst="rect">
            <a:avLst/>
          </a:prstGeom>
        </p:spPr>
      </p:pic>
    </p:spTree>
    <p:extLst>
      <p:ext uri="{BB962C8B-B14F-4D97-AF65-F5344CB8AC3E}">
        <p14:creationId xmlns:p14="http://schemas.microsoft.com/office/powerpoint/2010/main" val="355516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3975100"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Purchase Probability of Segments</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45E7B6A3-545C-7A98-38BB-F3ADF9AF8E39}"/>
              </a:ext>
            </a:extLst>
          </p:cNvPr>
          <p:cNvSpPr txBox="1"/>
          <p:nvPr/>
        </p:nvSpPr>
        <p:spPr>
          <a:xfrm>
            <a:off x="5027612" y="1607905"/>
            <a:ext cx="6781800" cy="3749553"/>
          </a:xfrm>
          <a:prstGeom prst="rect">
            <a:avLst/>
          </a:prstGeom>
          <a:noFill/>
        </p:spPr>
        <p:txBody>
          <a:bodyPr wrap="square">
            <a:spAutoFit/>
          </a:bodyPr>
          <a:lstStyle/>
          <a:p>
            <a:pPr marL="0" marR="57150" indent="-6350">
              <a:lnSpc>
                <a:spcPct val="107000"/>
              </a:lnSpc>
              <a:spcBef>
                <a:spcPts val="0"/>
              </a:spcBef>
              <a:spcAft>
                <a:spcPts val="800"/>
              </a:spcAft>
            </a:pPr>
            <a:r>
              <a:rPr lang="en-US" dirty="0">
                <a:solidFill>
                  <a:srgbClr val="000000"/>
                </a:solidFill>
                <a:latin typeface="Calibri" panose="020F0502020204030204" pitchFamily="34" charset="0"/>
                <a:ea typeface="Calibri" panose="020F0502020204030204" pitchFamily="34" charset="0"/>
              </a:rPr>
              <a:t>I</a:t>
            </a:r>
            <a:r>
              <a:rPr lang="en-US" sz="1800" dirty="0">
                <a:solidFill>
                  <a:srgbClr val="000000"/>
                </a:solidFill>
                <a:effectLst/>
                <a:latin typeface="Calibri" panose="020F0502020204030204" pitchFamily="34" charset="0"/>
                <a:ea typeface="Calibri" panose="020F0502020204030204" pitchFamily="34" charset="0"/>
              </a:rPr>
              <a:t>nsight : </a:t>
            </a:r>
          </a:p>
          <a:p>
            <a:pPr marL="279400" marR="48895"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Wealthy segments are the least resilient compared to the rest of the segments. Therefore, the </a:t>
            </a:r>
            <a:r>
              <a:rPr lang="en-US" sz="1800" b="1" dirty="0">
                <a:solidFill>
                  <a:srgbClr val="000000"/>
                </a:solidFill>
                <a:effectLst/>
                <a:latin typeface="Calibri" panose="020F0502020204030204" pitchFamily="34" charset="0"/>
                <a:ea typeface="Calibri" panose="020F0502020204030204" pitchFamily="34" charset="0"/>
              </a:rPr>
              <a:t>elasticity of purchase probability is not affected by price. Fewer opportunities are more price sensitive than other groups </a:t>
            </a:r>
            <a:endParaRPr lang="en-US" sz="1800" dirty="0">
              <a:solidFill>
                <a:srgbClr val="000000"/>
              </a:solidFill>
              <a:effectLst/>
              <a:latin typeface="Calibri" panose="020F0502020204030204" pitchFamily="34" charset="0"/>
              <a:ea typeface="Calibri" panose="020F0502020204030204" pitchFamily="34" charset="0"/>
            </a:endParaRPr>
          </a:p>
          <a:p>
            <a:pPr marL="279400" marR="5715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The price elasticity of the low-opportunity segment appears to vary by price range (low for low prices, high for high prices).   </a:t>
            </a:r>
          </a:p>
          <a:p>
            <a:pPr marL="279400" marR="5715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This segment enjoys candy bars so much that higher prices on the low end won't hurt them. When it gets expensive it doesn't make financial sense for them to invest in it. </a:t>
            </a:r>
          </a:p>
          <a:p>
            <a:pPr marL="0" marR="0" indent="-6350">
              <a:lnSpc>
                <a:spcPct val="107000"/>
              </a:lnSpc>
              <a:spcBef>
                <a:spcPts val="0"/>
              </a:spcBef>
              <a:spcAft>
                <a:spcPts val="1195"/>
              </a:spcAft>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3EFCA1DD-633A-F60A-AFBB-3CAC57BE6FFE}"/>
              </a:ext>
            </a:extLst>
          </p:cNvPr>
          <p:cNvPicPr/>
          <p:nvPr/>
        </p:nvPicPr>
        <p:blipFill>
          <a:blip r:embed="rId2"/>
          <a:stretch>
            <a:fillRect/>
          </a:stretch>
        </p:blipFill>
        <p:spPr>
          <a:xfrm>
            <a:off x="601664" y="1636480"/>
            <a:ext cx="4100195" cy="2847975"/>
          </a:xfrm>
          <a:prstGeom prst="rect">
            <a:avLst/>
          </a:prstGeom>
        </p:spPr>
      </p:pic>
    </p:spTree>
    <p:extLst>
      <p:ext uri="{BB962C8B-B14F-4D97-AF65-F5344CB8AC3E}">
        <p14:creationId xmlns:p14="http://schemas.microsoft.com/office/powerpoint/2010/main" val="40420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Purchase Probability with and without Promotion feature</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45E7B6A3-545C-7A98-38BB-F3ADF9AF8E39}"/>
              </a:ext>
            </a:extLst>
          </p:cNvPr>
          <p:cNvSpPr txBox="1"/>
          <p:nvPr/>
        </p:nvSpPr>
        <p:spPr>
          <a:xfrm>
            <a:off x="5103812" y="1933122"/>
            <a:ext cx="6781800" cy="3156826"/>
          </a:xfrm>
          <a:prstGeom prst="rect">
            <a:avLst/>
          </a:prstGeom>
          <a:noFill/>
        </p:spPr>
        <p:txBody>
          <a:bodyPr wrap="square">
            <a:spAutoFit/>
          </a:bodyPr>
          <a:lstStyle/>
          <a:p>
            <a:pPr marL="0" marR="57150" indent="-6350">
              <a:lnSpc>
                <a:spcPct val="107000"/>
              </a:lnSpc>
              <a:spcBef>
                <a:spcPts val="0"/>
              </a:spcBef>
              <a:spcAft>
                <a:spcPts val="800"/>
              </a:spcAft>
            </a:pPr>
            <a:r>
              <a:rPr lang="en-US" dirty="0">
                <a:solidFill>
                  <a:srgbClr val="000000"/>
                </a:solidFill>
                <a:latin typeface="Calibri" panose="020F0502020204030204" pitchFamily="34" charset="0"/>
                <a:ea typeface="Calibri" panose="020F0502020204030204" pitchFamily="34" charset="0"/>
              </a:rPr>
              <a:t>I</a:t>
            </a:r>
            <a:r>
              <a:rPr lang="en-US" sz="1800" dirty="0">
                <a:solidFill>
                  <a:srgbClr val="000000"/>
                </a:solidFill>
                <a:effectLst/>
                <a:latin typeface="Calibri" panose="020F0502020204030204" pitchFamily="34" charset="0"/>
                <a:ea typeface="Calibri" panose="020F0502020204030204" pitchFamily="34" charset="0"/>
              </a:rPr>
              <a:t>nsight: </a:t>
            </a:r>
          </a:p>
          <a:p>
            <a:pPr marL="279400" marR="5715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At the same time, by applying promotions, we can raise our prices a bit without fear that they will be less likely to buy our products. </a:t>
            </a:r>
          </a:p>
          <a:p>
            <a:pPr marL="279400" marR="5715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The elasticity of the customer's purchase probability becomes less elastic due to the promotion </a:t>
            </a:r>
          </a:p>
          <a:p>
            <a:pPr marL="279400" marR="48895"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This is an important insight for marketers. Because, </a:t>
            </a:r>
            <a:r>
              <a:rPr lang="en-US" sz="1800" b="1" dirty="0">
                <a:solidFill>
                  <a:srgbClr val="000000"/>
                </a:solidFill>
                <a:effectLst/>
                <a:latin typeface="Calibri" panose="020F0502020204030204" pitchFamily="34" charset="0"/>
                <a:ea typeface="Calibri" panose="020F0502020204030204" pitchFamily="34" charset="0"/>
              </a:rPr>
              <a:t>according to our model, people are more likely to buy an item when there is a promotion than to buy it at the same price when it's not on sale</a:t>
            </a:r>
            <a:r>
              <a:rPr lang="en-US" sz="1800" dirty="0">
                <a:solidFill>
                  <a:srgbClr val="000000"/>
                </a:solidFill>
                <a:effectLst/>
                <a:latin typeface="Calibri" panose="020F0502020204030204" pitchFamily="34" charset="0"/>
                <a:ea typeface="Calibri" panose="020F0502020204030204" pitchFamily="34" charset="0"/>
              </a:rPr>
              <a:t>.  </a:t>
            </a:r>
          </a:p>
          <a:p>
            <a:pPr marL="0" marR="0" indent="-6350">
              <a:lnSpc>
                <a:spcPct val="107000"/>
              </a:lnSpc>
              <a:spcBef>
                <a:spcPts val="0"/>
              </a:spcBef>
              <a:spcAft>
                <a:spcPts val="1195"/>
              </a:spcAft>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C5911B6F-C1BB-55E4-3968-5AD9189610B2}"/>
              </a:ext>
            </a:extLst>
          </p:cNvPr>
          <p:cNvPicPr/>
          <p:nvPr/>
        </p:nvPicPr>
        <p:blipFill>
          <a:blip r:embed="rId2"/>
          <a:stretch>
            <a:fillRect/>
          </a:stretch>
        </p:blipFill>
        <p:spPr>
          <a:xfrm>
            <a:off x="185738" y="1933122"/>
            <a:ext cx="4765674" cy="3692525"/>
          </a:xfrm>
          <a:prstGeom prst="rect">
            <a:avLst/>
          </a:prstGeom>
        </p:spPr>
      </p:pic>
    </p:spTree>
    <p:extLst>
      <p:ext uri="{BB962C8B-B14F-4D97-AF65-F5344CB8AC3E}">
        <p14:creationId xmlns:p14="http://schemas.microsoft.com/office/powerpoint/2010/main" val="260155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Brand Choice Probability</a:t>
            </a:r>
          </a:p>
        </p:txBody>
      </p:sp>
      <p:pic>
        <p:nvPicPr>
          <p:cNvPr id="2" name="Picture 1">
            <a:extLst>
              <a:ext uri="{FF2B5EF4-FFF2-40B4-BE49-F238E27FC236}">
                <a16:creationId xmlns:a16="http://schemas.microsoft.com/office/drawing/2014/main" id="{EA3FA898-FE3B-5FAC-74FB-3BEE41017767}"/>
              </a:ext>
            </a:extLst>
          </p:cNvPr>
          <p:cNvPicPr/>
          <p:nvPr/>
        </p:nvPicPr>
        <p:blipFill>
          <a:blip r:embed="rId2"/>
          <a:stretch>
            <a:fillRect/>
          </a:stretch>
        </p:blipFill>
        <p:spPr>
          <a:xfrm>
            <a:off x="601663" y="1773458"/>
            <a:ext cx="5035549" cy="2167255"/>
          </a:xfrm>
          <a:prstGeom prst="rect">
            <a:avLst/>
          </a:prstGeom>
        </p:spPr>
      </p:pic>
      <p:sp>
        <p:nvSpPr>
          <p:cNvPr id="9" name="TextBox 8">
            <a:extLst>
              <a:ext uri="{FF2B5EF4-FFF2-40B4-BE49-F238E27FC236}">
                <a16:creationId xmlns:a16="http://schemas.microsoft.com/office/drawing/2014/main" id="{1698452E-3E7F-C4BB-53F4-C8835B15310A}"/>
              </a:ext>
            </a:extLst>
          </p:cNvPr>
          <p:cNvSpPr txBox="1"/>
          <p:nvPr/>
        </p:nvSpPr>
        <p:spPr>
          <a:xfrm>
            <a:off x="601664" y="4106266"/>
            <a:ext cx="5483223" cy="1959960"/>
          </a:xfrm>
          <a:prstGeom prst="rect">
            <a:avLst/>
          </a:prstGeom>
          <a:noFill/>
        </p:spPr>
        <p:txBody>
          <a:bodyPr wrap="square">
            <a:spAutoFit/>
          </a:bodyPr>
          <a:lstStyle/>
          <a:p>
            <a:pPr marL="0" marR="57150" indent="-6350">
              <a:lnSpc>
                <a:spcPct val="107000"/>
              </a:lnSpc>
              <a:spcBef>
                <a:spcPts val="0"/>
              </a:spcBef>
              <a:spcAft>
                <a:spcPts val="800"/>
              </a:spcAft>
            </a:pPr>
            <a:r>
              <a:rPr lang="en-US" dirty="0">
                <a:solidFill>
                  <a:srgbClr val="000000"/>
                </a:solidFill>
                <a:latin typeface="Calibri" panose="020F0502020204030204" pitchFamily="34" charset="0"/>
                <a:ea typeface="Calibri" panose="020F0502020204030204" pitchFamily="34" charset="0"/>
              </a:rPr>
              <a:t>I</a:t>
            </a:r>
            <a:r>
              <a:rPr lang="en-US" sz="1800" dirty="0">
                <a:solidFill>
                  <a:srgbClr val="000000"/>
                </a:solidFill>
                <a:effectLst/>
                <a:latin typeface="Calibri" panose="020F0502020204030204" pitchFamily="34" charset="0"/>
                <a:ea typeface="Calibri" panose="020F0502020204030204" pitchFamily="34" charset="0"/>
              </a:rPr>
              <a:t>nterpretation: </a:t>
            </a:r>
          </a:p>
          <a:p>
            <a:pPr marL="279400" marR="48895" indent="-285750">
              <a:lnSpc>
                <a:spcPct val="107000"/>
              </a:lnSpc>
              <a:spcBef>
                <a:spcPts val="0"/>
              </a:spcBef>
              <a:spcAft>
                <a:spcPts val="1935"/>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Each coefficient shows how price changes affect the likelihood of choosing the corresponding brand. In general</a:t>
            </a:r>
            <a:r>
              <a:rPr lang="en-US" sz="1800" b="1" dirty="0">
                <a:solidFill>
                  <a:srgbClr val="000000"/>
                </a:solidFill>
                <a:effectLst/>
                <a:latin typeface="Calibri" panose="020F0502020204030204" pitchFamily="34" charset="0"/>
                <a:ea typeface="Calibri" panose="020F0502020204030204" pitchFamily="34" charset="0"/>
              </a:rPr>
              <a:t>, the lower your own price and the higher the price of other brands, the more likely you are to choose a brand </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F12E7C58-4938-9BB3-8DC0-4D67C3EF839B}"/>
              </a:ext>
            </a:extLst>
          </p:cNvPr>
          <p:cNvSpPr txBox="1"/>
          <p:nvPr/>
        </p:nvSpPr>
        <p:spPr>
          <a:xfrm>
            <a:off x="6399212" y="1221008"/>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Own Price Elasticity Brand 5</a:t>
            </a:r>
          </a:p>
        </p:txBody>
      </p:sp>
      <p:pic>
        <p:nvPicPr>
          <p:cNvPr id="13" name="Picture 12">
            <a:extLst>
              <a:ext uri="{FF2B5EF4-FFF2-40B4-BE49-F238E27FC236}">
                <a16:creationId xmlns:a16="http://schemas.microsoft.com/office/drawing/2014/main" id="{2C244018-F107-1512-6D77-6C44A2ED9BDE}"/>
              </a:ext>
            </a:extLst>
          </p:cNvPr>
          <p:cNvPicPr/>
          <p:nvPr/>
        </p:nvPicPr>
        <p:blipFill>
          <a:blip r:embed="rId3"/>
          <a:stretch>
            <a:fillRect/>
          </a:stretch>
        </p:blipFill>
        <p:spPr>
          <a:xfrm>
            <a:off x="6399212" y="1779442"/>
            <a:ext cx="4253865" cy="2511183"/>
          </a:xfrm>
          <a:prstGeom prst="rect">
            <a:avLst/>
          </a:prstGeom>
        </p:spPr>
      </p:pic>
      <p:sp>
        <p:nvSpPr>
          <p:cNvPr id="15" name="TextBox 14">
            <a:extLst>
              <a:ext uri="{FF2B5EF4-FFF2-40B4-BE49-F238E27FC236}">
                <a16:creationId xmlns:a16="http://schemas.microsoft.com/office/drawing/2014/main" id="{9E28AE41-376F-56DE-4E3C-9E20BE6F745F}"/>
              </a:ext>
            </a:extLst>
          </p:cNvPr>
          <p:cNvSpPr txBox="1"/>
          <p:nvPr/>
        </p:nvSpPr>
        <p:spPr>
          <a:xfrm>
            <a:off x="6094412" y="4456178"/>
            <a:ext cx="6248400" cy="1343316"/>
          </a:xfrm>
          <a:prstGeom prst="rect">
            <a:avLst/>
          </a:prstGeom>
          <a:noFill/>
        </p:spPr>
        <p:txBody>
          <a:bodyPr wrap="square">
            <a:spAutoFit/>
          </a:bodyPr>
          <a:lstStyle/>
          <a:p>
            <a:pPr marL="279400" marR="45720" indent="-285750">
              <a:lnSpc>
                <a:spcPct val="103000"/>
              </a:lnSpc>
              <a:spcBef>
                <a:spcPts val="0"/>
              </a:spcBef>
              <a:spcAft>
                <a:spcPts val="825"/>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Interpretation: It shows us how it would affect brand 5 if they change their own price. </a:t>
            </a:r>
            <a:endParaRPr lang="en-US" sz="1800" dirty="0">
              <a:solidFill>
                <a:srgbClr val="000000"/>
              </a:solidFill>
              <a:effectLst/>
              <a:latin typeface="Calibri" panose="020F0502020204030204" pitchFamily="34" charset="0"/>
              <a:ea typeface="Calibri" panose="020F0502020204030204" pitchFamily="34" charset="0"/>
            </a:endParaRPr>
          </a:p>
          <a:p>
            <a:pPr marL="285750" marR="0" indent="-285750">
              <a:lnSpc>
                <a:spcPct val="107000"/>
              </a:lnSpc>
              <a:spcBef>
                <a:spcPts val="0"/>
              </a:spcBef>
              <a:spcAft>
                <a:spcPts val="795"/>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 We visualize the cross-price elasticity of purchase probability for brand 5 vs brand 4 </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289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370012" y="1676400"/>
            <a:ext cx="10287000" cy="4190999"/>
          </a:xfrm>
        </p:spPr>
        <p:txBody>
          <a:bodyPr/>
          <a:lstStyle/>
          <a:p>
            <a:r>
              <a:rPr lang="en-US" kern="0" dirty="0">
                <a:solidFill>
                  <a:srgbClr val="1F2328"/>
                </a:solidFill>
                <a:effectLst/>
                <a:ea typeface="Calibri" panose="020F0502020204030204" pitchFamily="34" charset="0"/>
              </a:rPr>
              <a:t>Project Overview </a:t>
            </a:r>
          </a:p>
          <a:p>
            <a:r>
              <a:rPr lang="en-US" kern="0" dirty="0">
                <a:solidFill>
                  <a:srgbClr val="1F2328"/>
                </a:solidFill>
              </a:rPr>
              <a:t>Dataset Overview</a:t>
            </a:r>
            <a:endParaRPr lang="en-US" dirty="0"/>
          </a:p>
          <a:p>
            <a:r>
              <a:rPr lang="en-US" dirty="0"/>
              <a:t>Segmentation</a:t>
            </a:r>
          </a:p>
          <a:p>
            <a:r>
              <a:rPr lang="en-US" dirty="0"/>
              <a:t>Purchase Descriptive Analytics</a:t>
            </a:r>
          </a:p>
          <a:p>
            <a:r>
              <a:rPr lang="en-US" dirty="0"/>
              <a:t>Purchase Predictive Analytics</a:t>
            </a:r>
          </a:p>
          <a:p>
            <a:r>
              <a:rPr lang="en-US" dirty="0"/>
              <a:t>Conclusion</a:t>
            </a:r>
          </a:p>
          <a:p>
            <a:pPr marL="0" indent="0">
              <a:buNone/>
            </a:pPr>
            <a:endParaRPr lang="en-US" dirty="0"/>
          </a:p>
          <a:p>
            <a:endParaRPr lang="en-US"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Cross Price Elasticity of Brand 5 </a:t>
            </a:r>
            <a:r>
              <a:rPr lang="en-US" sz="1800" b="1" dirty="0" err="1">
                <a:solidFill>
                  <a:srgbClr val="000000"/>
                </a:solidFill>
                <a:effectLst/>
                <a:latin typeface="Calibri" panose="020F0502020204030204" pitchFamily="34" charset="0"/>
                <a:ea typeface="Calibri" panose="020F0502020204030204" pitchFamily="34" charset="0"/>
              </a:rPr>
              <a:t>wrt</a:t>
            </a:r>
            <a:r>
              <a:rPr lang="en-US" sz="1800" b="1" dirty="0">
                <a:solidFill>
                  <a:srgbClr val="000000"/>
                </a:solidFill>
                <a:effectLst/>
                <a:latin typeface="Calibri" panose="020F0502020204030204" pitchFamily="34" charset="0"/>
                <a:ea typeface="Calibri" panose="020F0502020204030204" pitchFamily="34" charset="0"/>
              </a:rPr>
              <a:t> Brand 4</a:t>
            </a:r>
          </a:p>
        </p:txBody>
      </p:sp>
      <p:pic>
        <p:nvPicPr>
          <p:cNvPr id="2" name="Picture 1">
            <a:extLst>
              <a:ext uri="{FF2B5EF4-FFF2-40B4-BE49-F238E27FC236}">
                <a16:creationId xmlns:a16="http://schemas.microsoft.com/office/drawing/2014/main" id="{EA3FA898-FE3B-5FAC-74FB-3BEE41017767}"/>
              </a:ext>
            </a:extLst>
          </p:cNvPr>
          <p:cNvPicPr/>
          <p:nvPr/>
        </p:nvPicPr>
        <p:blipFill>
          <a:blip r:embed="rId2"/>
          <a:stretch>
            <a:fillRect/>
          </a:stretch>
        </p:blipFill>
        <p:spPr>
          <a:xfrm>
            <a:off x="601663" y="1773458"/>
            <a:ext cx="5035549" cy="2167255"/>
          </a:xfrm>
          <a:prstGeom prst="rect">
            <a:avLst/>
          </a:prstGeom>
        </p:spPr>
      </p:pic>
      <p:sp>
        <p:nvSpPr>
          <p:cNvPr id="9" name="TextBox 8">
            <a:extLst>
              <a:ext uri="{FF2B5EF4-FFF2-40B4-BE49-F238E27FC236}">
                <a16:creationId xmlns:a16="http://schemas.microsoft.com/office/drawing/2014/main" id="{1698452E-3E7F-C4BB-53F4-C8835B15310A}"/>
              </a:ext>
            </a:extLst>
          </p:cNvPr>
          <p:cNvSpPr txBox="1"/>
          <p:nvPr/>
        </p:nvSpPr>
        <p:spPr>
          <a:xfrm>
            <a:off x="601664" y="4106266"/>
            <a:ext cx="5483223" cy="1070871"/>
          </a:xfrm>
          <a:prstGeom prst="rect">
            <a:avLst/>
          </a:prstGeom>
          <a:noFill/>
        </p:spPr>
        <p:txBody>
          <a:bodyPr wrap="square">
            <a:spAutoFit/>
          </a:bodyPr>
          <a:lstStyle/>
          <a:p>
            <a:pPr marL="279400" marR="57150" indent="-285750">
              <a:lnSpc>
                <a:spcPct val="107000"/>
              </a:lnSpc>
              <a:spcAft>
                <a:spcPts val="800"/>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Interpretation: </a:t>
            </a:r>
            <a:r>
              <a:rPr lang="en-US" sz="1800" b="1" dirty="0">
                <a:solidFill>
                  <a:srgbClr val="1F2328"/>
                </a:solidFill>
                <a:effectLst/>
                <a:latin typeface="Segoe UI" panose="020B0502040204020203" pitchFamily="34" charset="0"/>
                <a:ea typeface="Segoe UI" panose="020B0502040204020203" pitchFamily="34" charset="0"/>
              </a:rPr>
              <a:t>It shows us how it would affect brand 5 if brand 4 change their price.</a:t>
            </a:r>
            <a:r>
              <a:rPr lang="en-US" sz="1800" dirty="0">
                <a:solidFill>
                  <a:srgbClr val="1F2328"/>
                </a:solidFill>
                <a:effectLst/>
                <a:latin typeface="Segoe UI" panose="020B0502040204020203" pitchFamily="34" charset="0"/>
                <a:ea typeface="Segoe UI" panose="020B0502040204020203"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0" marR="57150" indent="-6350">
              <a:lnSpc>
                <a:spcPct val="107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831A842D-7B3F-FA35-FEB5-6A8618D0E6CD}"/>
              </a:ext>
            </a:extLst>
          </p:cNvPr>
          <p:cNvSpPr txBox="1"/>
          <p:nvPr/>
        </p:nvSpPr>
        <p:spPr>
          <a:xfrm>
            <a:off x="6083299" y="1189794"/>
            <a:ext cx="6096000" cy="4951099"/>
          </a:xfrm>
          <a:prstGeom prst="rect">
            <a:avLst/>
          </a:prstGeom>
          <a:noFill/>
        </p:spPr>
        <p:txBody>
          <a:bodyPr wrap="square">
            <a:spAutoFit/>
          </a:bodyPr>
          <a:lstStyle/>
          <a:p>
            <a:pPr marL="0" marR="57150" indent="-635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insight: </a:t>
            </a:r>
          </a:p>
          <a:p>
            <a:pPr marL="279400" marR="48895" indent="-285750">
              <a:lnSpc>
                <a:spcPct val="107000"/>
              </a:lnSpc>
              <a:spcBef>
                <a:spcPts val="0"/>
              </a:spcBef>
              <a:spcAft>
                <a:spcPts val="800"/>
              </a:spcAft>
              <a:buFont typeface="Arial" panose="020B0604020202020204" pitchFamily="34" charset="0"/>
              <a:buChar char="•"/>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Brand 4 is a strong alternative to Brand 5 at all prices up to $1.65. </a:t>
            </a: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57150" indent="-635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Note: </a:t>
            </a:r>
          </a:p>
          <a:p>
            <a:pPr marL="279400" marR="48895" indent="-285750">
              <a:lnSpc>
                <a:spcPct val="107000"/>
              </a:lnSpc>
              <a:spcBef>
                <a:spcPts val="0"/>
              </a:spcBef>
              <a:spcAft>
                <a:spcPts val="800"/>
              </a:spcAft>
              <a:buFont typeface="Arial" panose="020B0604020202020204" pitchFamily="34" charset="0"/>
              <a:buChar cha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observed price range for Brand 4 is between $1.76 and $2.6 in the region</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279400" marR="57150" indent="-285750">
              <a:lnSpc>
                <a:spcPct val="107000"/>
              </a:lnSpc>
              <a:spcBef>
                <a:spcPts val="0"/>
              </a:spcBef>
              <a:spcAft>
                <a:spcPts val="800"/>
              </a:spcAft>
              <a:buFont typeface="Arial" panose="020B0604020202020204" pitchFamily="34" charset="0"/>
              <a:buChar char="•"/>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These prices are outside the natural range of Brand 4, so if Brand 4 were significantly lower in price, it would be a very strong competitor to Brand 5. </a:t>
            </a:r>
          </a:p>
          <a:p>
            <a:pPr marL="279400" marR="48895" indent="-285750">
              <a:lnSpc>
                <a:spcPct val="107000"/>
              </a:lnSpc>
              <a:spcBef>
                <a:spcPts val="0"/>
              </a:spcBef>
              <a:spcAft>
                <a:spcPts val="800"/>
              </a:spcAft>
              <a:buFont typeface="Arial" panose="020B0604020202020204" pitchFamily="34" charset="0"/>
              <a:buChar char="•"/>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elasticity drops from the 1.45 level, but is still positive, suggesting a slowdown in the increase in purchase probability at level 5. </a:t>
            </a: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79400" marR="48895" indent="-285750">
              <a:lnSpc>
                <a:spcPct val="107000"/>
              </a:lnSpc>
              <a:spcBef>
                <a:spcPts val="0"/>
              </a:spcBef>
              <a:spcAft>
                <a:spcPts val="800"/>
              </a:spcAft>
              <a:buFont typeface="Arial" panose="020B0604020202020204" pitchFamily="34" charset="0"/>
              <a:buChar char="•"/>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Brand 4 is no substitute for Brand 5 when it comes to the average customer. </a:t>
            </a: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marR="299720" indent="-285750" algn="just">
              <a:lnSpc>
                <a:spcPct val="134000"/>
              </a:lnSpc>
              <a:spcBef>
                <a:spcPts val="0"/>
              </a:spcBef>
              <a:spcAft>
                <a:spcPts val="950"/>
              </a:spcAft>
              <a:buFont typeface="Arial" panose="020B0604020202020204" pitchFamily="34" charset="0"/>
              <a:buChar char="•"/>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Brand 5 can create marketing strategies that target customers who choose Brand 4 and encourage them to purchase Brand 5.  </a:t>
            </a:r>
            <a:r>
              <a:rPr lang="en-US" sz="1400" b="1"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well-off and retaining the career-focused segment, the most frequent buyers of brand 5.</a:t>
            </a:r>
          </a:p>
          <a:p>
            <a:pPr marL="285750" marR="299720" indent="-285750" algn="just">
              <a:lnSpc>
                <a:spcPct val="134000"/>
              </a:lnSpc>
              <a:spcBef>
                <a:spcPts val="0"/>
              </a:spcBef>
              <a:spcAft>
                <a:spcPts val="950"/>
              </a:spcAft>
              <a:buFont typeface="Arial" panose="020B0604020202020204" pitchFamily="34" charset="0"/>
              <a:buChar char="•"/>
            </a:pPr>
            <a:r>
              <a:rPr lang="en-US" sz="1400" dirty="0">
                <a:solidFill>
                  <a:srgbClr val="1F2328"/>
                </a:solidFill>
                <a:effectLst/>
                <a:latin typeface="Calibri" panose="020F0502020204030204" pitchFamily="34" charset="0"/>
                <a:ea typeface="Segoe UI" panose="020B0502040204020203" pitchFamily="34" charset="0"/>
                <a:cs typeface="Calibri" panose="020F0502020204030204" pitchFamily="34" charset="0"/>
              </a:rPr>
              <a:t>The </a:t>
            </a:r>
            <a:r>
              <a:rPr lang="en-US" sz="1400" b="1" dirty="0">
                <a:solidFill>
                  <a:srgbClr val="1F2328"/>
                </a:solidFill>
                <a:effectLst/>
                <a:latin typeface="Calibri" panose="020F0502020204030204" pitchFamily="34" charset="0"/>
                <a:ea typeface="Segoe UI" panose="020B0502040204020203" pitchFamily="34" charset="0"/>
                <a:cs typeface="Calibri" panose="020F0502020204030204" pitchFamily="34" charset="0"/>
              </a:rPr>
              <a:t>Career-focused segment is the most inelastic and they do not seem to be that affected by price</a:t>
            </a:r>
            <a:r>
              <a:rPr lang="en-US" sz="1400" dirty="0">
                <a:solidFill>
                  <a:srgbClr val="1F2328"/>
                </a:solidFill>
                <a:effectLst/>
                <a:latin typeface="Calibri" panose="020F0502020204030204" pitchFamily="34" charset="0"/>
                <a:ea typeface="Segoe UI" panose="020B0502040204020203" pitchFamily="34" charset="0"/>
                <a:cs typeface="Calibri" panose="020F0502020204030204" pitchFamily="34" charset="0"/>
              </a:rPr>
              <a:t> </a:t>
            </a:r>
            <a:r>
              <a:rPr lang="en-US" sz="1400" b="1"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649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Purchase Quantity:</a:t>
            </a:r>
          </a:p>
        </p:txBody>
      </p:sp>
      <p:sp>
        <p:nvSpPr>
          <p:cNvPr id="4" name="TextBox 3">
            <a:extLst>
              <a:ext uri="{FF2B5EF4-FFF2-40B4-BE49-F238E27FC236}">
                <a16:creationId xmlns:a16="http://schemas.microsoft.com/office/drawing/2014/main" id="{831A842D-7B3F-FA35-FEB5-6A8618D0E6CD}"/>
              </a:ext>
            </a:extLst>
          </p:cNvPr>
          <p:cNvSpPr txBox="1"/>
          <p:nvPr/>
        </p:nvSpPr>
        <p:spPr>
          <a:xfrm>
            <a:off x="6083299" y="1189794"/>
            <a:ext cx="6096000" cy="375552"/>
          </a:xfrm>
          <a:prstGeom prst="rect">
            <a:avLst/>
          </a:prstGeom>
          <a:noFill/>
        </p:spPr>
        <p:txBody>
          <a:bodyPr wrap="square">
            <a:spAutoFit/>
          </a:bodyPr>
          <a:lstStyle/>
          <a:p>
            <a:pPr marR="57150" indent="-6350">
              <a:lnSpc>
                <a:spcPct val="107000"/>
              </a:lnSpc>
              <a:spcAft>
                <a:spcPts val="800"/>
              </a:spcAft>
            </a:pPr>
            <a:r>
              <a:rPr lang="en-US" sz="1800" b="1" dirty="0">
                <a:solidFill>
                  <a:srgbClr val="000000"/>
                </a:solidFill>
                <a:effectLst/>
                <a:uFill>
                  <a:solidFill>
                    <a:srgbClr val="000000"/>
                  </a:solidFill>
                </a:uFill>
                <a:latin typeface="Calibri" panose="020F0502020204030204" pitchFamily="34" charset="0"/>
                <a:ea typeface="Calibri" panose="020F0502020204030204" pitchFamily="34" charset="0"/>
              </a:rPr>
              <a:t>Our survey Data to analyze the best brand and price range</a:t>
            </a:r>
            <a:r>
              <a:rPr lang="en-US" b="1" dirty="0">
                <a:solidFill>
                  <a:srgbClr val="000000"/>
                </a:solidFill>
                <a:uFill>
                  <a:solidFill>
                    <a:srgbClr val="000000"/>
                  </a:solidFill>
                </a:uFill>
                <a:latin typeface="Calibri" panose="020F0502020204030204" pitchFamily="34" charset="0"/>
                <a:ea typeface="Calibri" panose="020F0502020204030204" pitchFamily="34" charset="0"/>
              </a:rPr>
              <a:t>:</a:t>
            </a:r>
            <a:endParaRPr lang="en-US" sz="1800" b="1" dirty="0">
              <a:solidFill>
                <a:srgbClr val="000000"/>
              </a:solidFill>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FAF3241F-9B8E-FAF7-BCC8-053E8C4066D2}"/>
              </a:ext>
            </a:extLst>
          </p:cNvPr>
          <p:cNvPicPr/>
          <p:nvPr/>
        </p:nvPicPr>
        <p:blipFill>
          <a:blip r:embed="rId2"/>
          <a:stretch>
            <a:fillRect/>
          </a:stretch>
        </p:blipFill>
        <p:spPr>
          <a:xfrm>
            <a:off x="644290" y="1650464"/>
            <a:ext cx="4465320" cy="3048000"/>
          </a:xfrm>
          <a:prstGeom prst="rect">
            <a:avLst/>
          </a:prstGeom>
        </p:spPr>
      </p:pic>
      <p:sp>
        <p:nvSpPr>
          <p:cNvPr id="10" name="TextBox 9">
            <a:extLst>
              <a:ext uri="{FF2B5EF4-FFF2-40B4-BE49-F238E27FC236}">
                <a16:creationId xmlns:a16="http://schemas.microsoft.com/office/drawing/2014/main" id="{0A75204F-C4EF-F12A-459A-6ED7A35A277F}"/>
              </a:ext>
            </a:extLst>
          </p:cNvPr>
          <p:cNvSpPr txBox="1"/>
          <p:nvPr/>
        </p:nvSpPr>
        <p:spPr>
          <a:xfrm>
            <a:off x="466726" y="4927325"/>
            <a:ext cx="6096000" cy="842282"/>
          </a:xfrm>
          <a:prstGeom prst="rect">
            <a:avLst/>
          </a:prstGeom>
          <a:noFill/>
        </p:spPr>
        <p:txBody>
          <a:bodyPr wrap="square">
            <a:spAutoFit/>
          </a:bodyPr>
          <a:lstStyle/>
          <a:p>
            <a:pPr marL="279400" marR="0" indent="-285750">
              <a:lnSpc>
                <a:spcPct val="103000"/>
              </a:lnSpc>
              <a:spcBef>
                <a:spcPts val="0"/>
              </a:spcBef>
              <a:spcAft>
                <a:spcPts val="1115"/>
              </a:spcAft>
              <a:buFont typeface="Arial" panose="020B0604020202020204" pitchFamily="34" charset="0"/>
              <a:buChar char="•"/>
            </a:pPr>
            <a:r>
              <a:rPr lang="en-US" sz="1600" dirty="0">
                <a:solidFill>
                  <a:srgbClr val="1F2328"/>
                </a:solidFill>
                <a:effectLst/>
                <a:latin typeface="Calibri" panose="020F0502020204030204" pitchFamily="34" charset="0"/>
                <a:ea typeface="Segoe UI" panose="020B0502040204020203" pitchFamily="34" charset="0"/>
                <a:cs typeface="Calibri" panose="020F0502020204030204" pitchFamily="34" charset="0"/>
              </a:rPr>
              <a:t>Insight: It appears that </a:t>
            </a:r>
            <a:r>
              <a:rPr lang="en-US" sz="1600" b="1" dirty="0">
                <a:solidFill>
                  <a:srgbClr val="1F2328"/>
                </a:solidFill>
                <a:effectLst/>
                <a:latin typeface="Calibri" panose="020F0502020204030204" pitchFamily="34" charset="0"/>
                <a:ea typeface="Segoe UI" panose="020B0502040204020203" pitchFamily="34" charset="0"/>
                <a:cs typeface="Calibri" panose="020F0502020204030204" pitchFamily="34" charset="0"/>
              </a:rPr>
              <a:t>promotion does not appear to be a significant factor in the customers' decision what quantity of chocolate candy bars to purchase. </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C77A981D-14AE-859C-CDEA-16018CC2F57C}"/>
              </a:ext>
            </a:extLst>
          </p:cNvPr>
          <p:cNvPicPr/>
          <p:nvPr/>
        </p:nvPicPr>
        <p:blipFill>
          <a:blip r:embed="rId3"/>
          <a:stretch>
            <a:fillRect/>
          </a:stretch>
        </p:blipFill>
        <p:spPr>
          <a:xfrm>
            <a:off x="6083299" y="1643060"/>
            <a:ext cx="5942965" cy="3021330"/>
          </a:xfrm>
          <a:prstGeom prst="rect">
            <a:avLst/>
          </a:prstGeom>
        </p:spPr>
      </p:pic>
      <p:sp>
        <p:nvSpPr>
          <p:cNvPr id="13" name="TextBox 12">
            <a:extLst>
              <a:ext uri="{FF2B5EF4-FFF2-40B4-BE49-F238E27FC236}">
                <a16:creationId xmlns:a16="http://schemas.microsoft.com/office/drawing/2014/main" id="{7E1BA1D2-E148-23D7-0C30-F174ED040CE1}"/>
              </a:ext>
            </a:extLst>
          </p:cNvPr>
          <p:cNvSpPr txBox="1"/>
          <p:nvPr/>
        </p:nvSpPr>
        <p:spPr>
          <a:xfrm>
            <a:off x="6170612" y="4870566"/>
            <a:ext cx="6096000" cy="671915"/>
          </a:xfrm>
          <a:prstGeom prst="rect">
            <a:avLst/>
          </a:prstGeom>
          <a:noFill/>
        </p:spPr>
        <p:txBody>
          <a:bodyPr wrap="square">
            <a:spAutoFit/>
          </a:bodyPr>
          <a:lstStyle/>
          <a:p>
            <a:pPr marL="279400" marR="57150" indent="-285750">
              <a:lnSpc>
                <a:spcPct val="107000"/>
              </a:lnSpc>
              <a:spcBef>
                <a:spcPts val="0"/>
              </a:spcBef>
              <a:spcAft>
                <a:spcPts val="59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Nestle Seems to be the top candy bar brand preferred by consumers. </a:t>
            </a:r>
          </a:p>
        </p:txBody>
      </p:sp>
    </p:spTree>
    <p:extLst>
      <p:ext uri="{BB962C8B-B14F-4D97-AF65-F5344CB8AC3E}">
        <p14:creationId xmlns:p14="http://schemas.microsoft.com/office/powerpoint/2010/main" val="114668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Income: </a:t>
            </a:r>
          </a:p>
        </p:txBody>
      </p:sp>
      <p:pic>
        <p:nvPicPr>
          <p:cNvPr id="2" name="Picture 1">
            <a:extLst>
              <a:ext uri="{FF2B5EF4-FFF2-40B4-BE49-F238E27FC236}">
                <a16:creationId xmlns:a16="http://schemas.microsoft.com/office/drawing/2014/main" id="{B70D58B6-496B-AD8A-5A7A-3EFC51323F99}"/>
              </a:ext>
            </a:extLst>
          </p:cNvPr>
          <p:cNvPicPr/>
          <p:nvPr/>
        </p:nvPicPr>
        <p:blipFill>
          <a:blip r:embed="rId2"/>
          <a:stretch>
            <a:fillRect/>
          </a:stretch>
        </p:blipFill>
        <p:spPr>
          <a:xfrm>
            <a:off x="681355" y="1704115"/>
            <a:ext cx="5413057" cy="2258285"/>
          </a:xfrm>
          <a:prstGeom prst="rect">
            <a:avLst/>
          </a:prstGeom>
        </p:spPr>
      </p:pic>
      <p:sp>
        <p:nvSpPr>
          <p:cNvPr id="9" name="TextBox 8">
            <a:extLst>
              <a:ext uri="{FF2B5EF4-FFF2-40B4-BE49-F238E27FC236}">
                <a16:creationId xmlns:a16="http://schemas.microsoft.com/office/drawing/2014/main" id="{D4FD5BC6-3961-EEE0-0EE5-8240D8817FD9}"/>
              </a:ext>
            </a:extLst>
          </p:cNvPr>
          <p:cNvSpPr txBox="1"/>
          <p:nvPr/>
        </p:nvSpPr>
        <p:spPr>
          <a:xfrm>
            <a:off x="601664" y="4191000"/>
            <a:ext cx="5264148" cy="968278"/>
          </a:xfrm>
          <a:prstGeom prst="rect">
            <a:avLst/>
          </a:prstGeom>
          <a:noFill/>
        </p:spPr>
        <p:txBody>
          <a:bodyPr wrap="square">
            <a:spAutoFit/>
          </a:bodyPr>
          <a:lstStyle/>
          <a:p>
            <a:pPr marL="279400" marR="57150" indent="-285750">
              <a:lnSpc>
                <a:spcPct val="107000"/>
              </a:lnSpc>
              <a:spcBef>
                <a:spcPts val="0"/>
              </a:spcBef>
              <a:spcAft>
                <a:spcPts val="5"/>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As the majority people are students for the survey response the income range lies around 1000 dollars per month. </a:t>
            </a:r>
          </a:p>
        </p:txBody>
      </p:sp>
      <p:sp>
        <p:nvSpPr>
          <p:cNvPr id="12" name="TextBox 11">
            <a:extLst>
              <a:ext uri="{FF2B5EF4-FFF2-40B4-BE49-F238E27FC236}">
                <a16:creationId xmlns:a16="http://schemas.microsoft.com/office/drawing/2014/main" id="{E18BCD98-E267-0660-D97C-312C9E4DEA61}"/>
              </a:ext>
            </a:extLst>
          </p:cNvPr>
          <p:cNvSpPr txBox="1"/>
          <p:nvPr/>
        </p:nvSpPr>
        <p:spPr>
          <a:xfrm>
            <a:off x="6551612" y="1221008"/>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Age of Consumer: </a:t>
            </a:r>
          </a:p>
        </p:txBody>
      </p:sp>
      <p:pic>
        <p:nvPicPr>
          <p:cNvPr id="14" name="Picture 13">
            <a:extLst>
              <a:ext uri="{FF2B5EF4-FFF2-40B4-BE49-F238E27FC236}">
                <a16:creationId xmlns:a16="http://schemas.microsoft.com/office/drawing/2014/main" id="{16D703BC-2D02-DF56-CDC4-5556AF1B0930}"/>
              </a:ext>
            </a:extLst>
          </p:cNvPr>
          <p:cNvPicPr/>
          <p:nvPr/>
        </p:nvPicPr>
        <p:blipFill>
          <a:blip r:embed="rId3"/>
          <a:stretch>
            <a:fillRect/>
          </a:stretch>
        </p:blipFill>
        <p:spPr>
          <a:xfrm>
            <a:off x="6551613" y="1638300"/>
            <a:ext cx="5413058" cy="2350207"/>
          </a:xfrm>
          <a:prstGeom prst="rect">
            <a:avLst/>
          </a:prstGeom>
        </p:spPr>
      </p:pic>
      <p:sp>
        <p:nvSpPr>
          <p:cNvPr id="16" name="TextBox 15">
            <a:extLst>
              <a:ext uri="{FF2B5EF4-FFF2-40B4-BE49-F238E27FC236}">
                <a16:creationId xmlns:a16="http://schemas.microsoft.com/office/drawing/2014/main" id="{B0EF2BAD-7572-D7A3-FAF2-1E049A9C4FEF}"/>
              </a:ext>
            </a:extLst>
          </p:cNvPr>
          <p:cNvSpPr txBox="1"/>
          <p:nvPr/>
        </p:nvSpPr>
        <p:spPr>
          <a:xfrm>
            <a:off x="6302376" y="4191000"/>
            <a:ext cx="6324600" cy="375552"/>
          </a:xfrm>
          <a:prstGeom prst="rect">
            <a:avLst/>
          </a:prstGeom>
          <a:noFill/>
        </p:spPr>
        <p:txBody>
          <a:bodyPr wrap="square">
            <a:spAutoFit/>
          </a:bodyPr>
          <a:lstStyle/>
          <a:p>
            <a:pPr marL="279400" marR="57150" indent="-285750">
              <a:lnSpc>
                <a:spcPct val="107000"/>
              </a:lnSpc>
              <a:spcBef>
                <a:spcPts val="0"/>
              </a:spcBef>
              <a:spcAft>
                <a:spcPts val="585"/>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Average age of consumer as per survey seems to be 24. </a:t>
            </a:r>
          </a:p>
        </p:txBody>
      </p:sp>
    </p:spTree>
    <p:extLst>
      <p:ext uri="{BB962C8B-B14F-4D97-AF65-F5344CB8AC3E}">
        <p14:creationId xmlns:p14="http://schemas.microsoft.com/office/powerpoint/2010/main" val="30160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Gender: </a:t>
            </a:r>
          </a:p>
        </p:txBody>
      </p:sp>
      <p:sp>
        <p:nvSpPr>
          <p:cNvPr id="12" name="TextBox 11">
            <a:extLst>
              <a:ext uri="{FF2B5EF4-FFF2-40B4-BE49-F238E27FC236}">
                <a16:creationId xmlns:a16="http://schemas.microsoft.com/office/drawing/2014/main" id="{E18BCD98-E267-0660-D97C-312C9E4DEA61}"/>
              </a:ext>
            </a:extLst>
          </p:cNvPr>
          <p:cNvSpPr txBox="1"/>
          <p:nvPr/>
        </p:nvSpPr>
        <p:spPr>
          <a:xfrm>
            <a:off x="6551612" y="1221008"/>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Quantity of candy consumed in a day on an average:</a:t>
            </a:r>
          </a:p>
        </p:txBody>
      </p:sp>
      <p:sp>
        <p:nvSpPr>
          <p:cNvPr id="16" name="TextBox 15">
            <a:extLst>
              <a:ext uri="{FF2B5EF4-FFF2-40B4-BE49-F238E27FC236}">
                <a16:creationId xmlns:a16="http://schemas.microsoft.com/office/drawing/2014/main" id="{B0EF2BAD-7572-D7A3-FAF2-1E049A9C4FEF}"/>
              </a:ext>
            </a:extLst>
          </p:cNvPr>
          <p:cNvSpPr txBox="1"/>
          <p:nvPr/>
        </p:nvSpPr>
        <p:spPr>
          <a:xfrm>
            <a:off x="6302376" y="4191000"/>
            <a:ext cx="6324600" cy="671915"/>
          </a:xfrm>
          <a:prstGeom prst="rect">
            <a:avLst/>
          </a:prstGeom>
          <a:noFill/>
        </p:spPr>
        <p:txBody>
          <a:bodyPr wrap="square">
            <a:spAutoFit/>
          </a:bodyPr>
          <a:lstStyle/>
          <a:p>
            <a:pPr marL="279400" marR="5715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Quantity of candy bar consumed in a day on an average is around 1 bar to the max. </a:t>
            </a:r>
          </a:p>
        </p:txBody>
      </p:sp>
      <p:pic>
        <p:nvPicPr>
          <p:cNvPr id="3" name="Picture 2">
            <a:extLst>
              <a:ext uri="{FF2B5EF4-FFF2-40B4-BE49-F238E27FC236}">
                <a16:creationId xmlns:a16="http://schemas.microsoft.com/office/drawing/2014/main" id="{F0B7C20D-9BF9-7768-94A6-BED2AED6F156}"/>
              </a:ext>
            </a:extLst>
          </p:cNvPr>
          <p:cNvPicPr/>
          <p:nvPr/>
        </p:nvPicPr>
        <p:blipFill>
          <a:blip r:embed="rId2"/>
          <a:stretch>
            <a:fillRect/>
          </a:stretch>
        </p:blipFill>
        <p:spPr>
          <a:xfrm>
            <a:off x="801529" y="1908620"/>
            <a:ext cx="4418966" cy="1981665"/>
          </a:xfrm>
          <a:prstGeom prst="rect">
            <a:avLst/>
          </a:prstGeom>
        </p:spPr>
      </p:pic>
      <p:pic>
        <p:nvPicPr>
          <p:cNvPr id="8" name="Picture 7">
            <a:extLst>
              <a:ext uri="{FF2B5EF4-FFF2-40B4-BE49-F238E27FC236}">
                <a16:creationId xmlns:a16="http://schemas.microsoft.com/office/drawing/2014/main" id="{DBEF0F5F-B29B-EE57-8B76-17DBEDD9C9CB}"/>
              </a:ext>
            </a:extLst>
          </p:cNvPr>
          <p:cNvPicPr/>
          <p:nvPr/>
        </p:nvPicPr>
        <p:blipFill>
          <a:blip r:embed="rId3"/>
          <a:stretch>
            <a:fillRect/>
          </a:stretch>
        </p:blipFill>
        <p:spPr>
          <a:xfrm>
            <a:off x="6625034" y="1846825"/>
            <a:ext cx="4779724" cy="2086240"/>
          </a:xfrm>
          <a:prstGeom prst="rect">
            <a:avLst/>
          </a:prstGeom>
        </p:spPr>
      </p:pic>
      <p:sp>
        <p:nvSpPr>
          <p:cNvPr id="13" name="TextBox 12">
            <a:extLst>
              <a:ext uri="{FF2B5EF4-FFF2-40B4-BE49-F238E27FC236}">
                <a16:creationId xmlns:a16="http://schemas.microsoft.com/office/drawing/2014/main" id="{1D5BECE7-D2EC-0A30-7DC7-E832A0258C7E}"/>
              </a:ext>
            </a:extLst>
          </p:cNvPr>
          <p:cNvSpPr txBox="1"/>
          <p:nvPr/>
        </p:nvSpPr>
        <p:spPr>
          <a:xfrm>
            <a:off x="490538" y="4121692"/>
            <a:ext cx="4994274" cy="968278"/>
          </a:xfrm>
          <a:prstGeom prst="rect">
            <a:avLst/>
          </a:prstGeom>
          <a:noFill/>
        </p:spPr>
        <p:txBody>
          <a:bodyPr wrap="square">
            <a:spAutoFit/>
          </a:bodyPr>
          <a:lstStyle/>
          <a:p>
            <a:pPr marL="279400" marR="57150" indent="-285750">
              <a:lnSpc>
                <a:spcPct val="107000"/>
              </a:lnSpc>
              <a:spcBef>
                <a:spcPts val="0"/>
              </a:spcBef>
              <a:spcAft>
                <a:spcPts val="585"/>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Percentage of Gender </a:t>
            </a:r>
            <a:r>
              <a:rPr lang="en-US" sz="1800" dirty="0">
                <a:solidFill>
                  <a:srgbClr val="000000"/>
                </a:solidFill>
                <a:effectLst/>
                <a:latin typeface="Calibri" panose="020F0502020204030204" pitchFamily="34" charset="0"/>
                <a:ea typeface="Calibri" panose="020F0502020204030204" pitchFamily="34" charset="0"/>
              </a:rPr>
              <a:t>of consumer as per survey seems to be </a:t>
            </a:r>
            <a:r>
              <a:rPr lang="en-US" dirty="0">
                <a:solidFill>
                  <a:srgbClr val="000000"/>
                </a:solidFill>
                <a:latin typeface="Calibri" panose="020F0502020204030204" pitchFamily="34" charset="0"/>
                <a:ea typeface="Calibri" panose="020F0502020204030204" pitchFamily="34" charset="0"/>
              </a:rPr>
              <a:t>50% for male and 50% for female</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3059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Predictive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601664" y="1232353"/>
            <a:ext cx="6102348" cy="375552"/>
          </a:xfrm>
          <a:prstGeom prst="rect">
            <a:avLst/>
          </a:prstGeom>
          <a:noFill/>
        </p:spPr>
        <p:txBody>
          <a:bodyPr wrap="square">
            <a:spAutoFit/>
          </a:bodyPr>
          <a:lstStyle/>
          <a:p>
            <a:pPr marL="0" marR="48895" indent="-635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rPr>
              <a:t>Price: </a:t>
            </a:r>
          </a:p>
        </p:txBody>
      </p:sp>
      <p:sp>
        <p:nvSpPr>
          <p:cNvPr id="13" name="TextBox 12">
            <a:extLst>
              <a:ext uri="{FF2B5EF4-FFF2-40B4-BE49-F238E27FC236}">
                <a16:creationId xmlns:a16="http://schemas.microsoft.com/office/drawing/2014/main" id="{1D5BECE7-D2EC-0A30-7DC7-E832A0258C7E}"/>
              </a:ext>
            </a:extLst>
          </p:cNvPr>
          <p:cNvSpPr txBox="1"/>
          <p:nvPr/>
        </p:nvSpPr>
        <p:spPr>
          <a:xfrm>
            <a:off x="601664" y="4664539"/>
            <a:ext cx="4994274" cy="671915"/>
          </a:xfrm>
          <a:prstGeom prst="rect">
            <a:avLst/>
          </a:prstGeom>
          <a:noFill/>
        </p:spPr>
        <p:txBody>
          <a:bodyPr wrap="square">
            <a:spAutoFit/>
          </a:bodyPr>
          <a:lstStyle/>
          <a:p>
            <a:pPr marL="279400" marR="5715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Price of candy bar maximum of the respondents is preferred under 5 dollars.</a:t>
            </a:r>
          </a:p>
        </p:txBody>
      </p:sp>
      <p:pic>
        <p:nvPicPr>
          <p:cNvPr id="2" name="Picture 1" descr="Chart, pie chart&#10;&#10;Description automatically generated">
            <a:extLst>
              <a:ext uri="{FF2B5EF4-FFF2-40B4-BE49-F238E27FC236}">
                <a16:creationId xmlns:a16="http://schemas.microsoft.com/office/drawing/2014/main" id="{5512F271-FE21-C4B1-ED2E-FA0CDDA5D8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564" y="1713640"/>
            <a:ext cx="5995035" cy="2523490"/>
          </a:xfrm>
          <a:prstGeom prst="rect">
            <a:avLst/>
          </a:prstGeom>
          <a:noFill/>
          <a:ln>
            <a:noFill/>
          </a:ln>
        </p:spPr>
      </p:pic>
    </p:spTree>
    <p:extLst>
      <p:ext uri="{BB962C8B-B14F-4D97-AF65-F5344CB8AC3E}">
        <p14:creationId xmlns:p14="http://schemas.microsoft.com/office/powerpoint/2010/main" val="266091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711F-ABD2-6D2A-4F1E-A2500F3F369A}"/>
              </a:ext>
            </a:extLst>
          </p:cNvPr>
          <p:cNvSpPr>
            <a:spLocks noGrp="1"/>
          </p:cNvSpPr>
          <p:nvPr>
            <p:ph type="title"/>
          </p:nvPr>
        </p:nvSpPr>
        <p:spPr>
          <a:xfrm>
            <a:off x="590890" y="76200"/>
            <a:ext cx="10896598" cy="457200"/>
          </a:xfrm>
        </p:spPr>
        <p:txBody>
          <a:bodyPr/>
          <a:lstStyle/>
          <a:p>
            <a:r>
              <a:rPr lang="en-US" dirty="0"/>
              <a:t>Summary/Conclusion</a:t>
            </a:r>
          </a:p>
        </p:txBody>
      </p:sp>
      <p:sp>
        <p:nvSpPr>
          <p:cNvPr id="3" name="Content Placeholder 2">
            <a:extLst>
              <a:ext uri="{FF2B5EF4-FFF2-40B4-BE49-F238E27FC236}">
                <a16:creationId xmlns:a16="http://schemas.microsoft.com/office/drawing/2014/main" id="{9518BD10-E44F-96B0-98B5-80F6ABA56F08}"/>
              </a:ext>
            </a:extLst>
          </p:cNvPr>
          <p:cNvSpPr>
            <a:spLocks noGrp="1"/>
          </p:cNvSpPr>
          <p:nvPr>
            <p:ph idx="1"/>
          </p:nvPr>
        </p:nvSpPr>
        <p:spPr>
          <a:xfrm>
            <a:off x="608014" y="609600"/>
            <a:ext cx="10971369" cy="5562600"/>
          </a:xfrm>
        </p:spPr>
        <p:txBody>
          <a:bodyPr>
            <a:normAutofit fontScale="55000" lnSpcReduction="20000"/>
          </a:bodyPr>
          <a:lstStyle/>
          <a:p>
            <a:r>
              <a:rPr lang="en-US" dirty="0"/>
              <a:t>observed price range for Brand 4 is between $1.76 and $2.6 in the region </a:t>
            </a:r>
          </a:p>
          <a:p>
            <a:r>
              <a:rPr lang="en-US" dirty="0"/>
              <a:t>promotion does not appear to be a significant factor in the customers' decision what quantity of chocolate candy bars to purchase. </a:t>
            </a:r>
          </a:p>
          <a:p>
            <a:r>
              <a:rPr lang="en-US" dirty="0"/>
              <a:t>Well-offs have the second highest turnover despite being the smallest segment </a:t>
            </a:r>
          </a:p>
          <a:p>
            <a:r>
              <a:rPr lang="en-US" dirty="0"/>
              <a:t>one part of the segment buys the product very frequently and another part less. </a:t>
            </a:r>
          </a:p>
          <a:p>
            <a:r>
              <a:rPr lang="en-US" dirty="0"/>
              <a:t>If brand 3 reduces its price, the standard segment could pivot towards it since they seem to be struggling between brand 3 and brand 2</a:t>
            </a:r>
          </a:p>
          <a:p>
            <a:r>
              <a:rPr lang="en-US" dirty="0"/>
              <a:t>Well-off segments mostly prefer brand 4, followed by brand 5. </a:t>
            </a:r>
          </a:p>
          <a:p>
            <a:r>
              <a:rPr lang="en-US" dirty="0"/>
              <a:t>For career-focused, Brand 5 could increase its price. </a:t>
            </a:r>
          </a:p>
          <a:p>
            <a:r>
              <a:rPr lang="en-US" dirty="0"/>
              <a:t>If the price is below the 1.25, we can raise the product price without losing too much potential to buy</a:t>
            </a:r>
          </a:p>
          <a:p>
            <a:r>
              <a:rPr lang="en-US" dirty="0"/>
              <a:t> Fewer opportunities are more price sensitive than other groups </a:t>
            </a:r>
          </a:p>
          <a:p>
            <a:r>
              <a:rPr lang="en-US" dirty="0"/>
              <a:t>people are more likely to buy an item when there is a promotion than to buy it at the same price when it's not on sale</a:t>
            </a:r>
          </a:p>
          <a:p>
            <a:r>
              <a:rPr lang="en-US" dirty="0"/>
              <a:t>Brand 4 is no substitute for Brand 5 when it comes to the average customer. </a:t>
            </a:r>
          </a:p>
          <a:p>
            <a:r>
              <a:rPr lang="en-US" dirty="0"/>
              <a:t>Brand 5 can create marketing strategies that target customers who choose Brand 4 and encourage them to purchase Brand 5.  well-off and retaining the career-focused segment, the most frequent buyers of brand 5.</a:t>
            </a:r>
          </a:p>
          <a:p>
            <a:r>
              <a:rPr lang="en-US" dirty="0"/>
              <a:t>The Career-focused segment is the most inelastic and they do not seem to be that affected by price</a:t>
            </a:r>
          </a:p>
        </p:txBody>
      </p:sp>
    </p:spTree>
    <p:extLst>
      <p:ext uri="{BB962C8B-B14F-4D97-AF65-F5344CB8AC3E}">
        <p14:creationId xmlns:p14="http://schemas.microsoft.com/office/powerpoint/2010/main" val="79511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28B-873E-B267-0F43-CFB2A1B7012C}"/>
              </a:ext>
            </a:extLst>
          </p:cNvPr>
          <p:cNvSpPr>
            <a:spLocks noGrp="1"/>
          </p:cNvSpPr>
          <p:nvPr>
            <p:ph type="title"/>
          </p:nvPr>
        </p:nvSpPr>
        <p:spPr>
          <a:xfrm>
            <a:off x="1293812" y="1524001"/>
            <a:ext cx="9829801" cy="685800"/>
          </a:xfrm>
        </p:spPr>
        <p:txBody>
          <a:bodyPr>
            <a:normAutofit fontScale="90000"/>
          </a:bodyPr>
          <a:lstStyle/>
          <a:p>
            <a:r>
              <a:rPr lang="en-US" kern="0" dirty="0">
                <a:solidFill>
                  <a:srgbClr val="1F2328"/>
                </a:solidFill>
                <a:effectLst/>
                <a:ea typeface="Calibri" panose="020F0502020204030204" pitchFamily="34" charset="0"/>
              </a:rPr>
              <a:t>Project Overview </a:t>
            </a:r>
            <a:br>
              <a:rPr lang="en-US" kern="0" dirty="0">
                <a:solidFill>
                  <a:srgbClr val="1F2328"/>
                </a:solidFill>
                <a:effectLst/>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10B13C5-8966-31A5-517C-B03FE14B5ED8}"/>
              </a:ext>
            </a:extLst>
          </p:cNvPr>
          <p:cNvSpPr>
            <a:spLocks noGrp="1"/>
          </p:cNvSpPr>
          <p:nvPr>
            <p:ph idx="1"/>
          </p:nvPr>
        </p:nvSpPr>
        <p:spPr>
          <a:xfrm>
            <a:off x="1217612" y="2209801"/>
            <a:ext cx="10287000" cy="4190999"/>
          </a:xfrm>
        </p:spPr>
        <p:txBody>
          <a:bodyPr/>
          <a:lstStyle/>
          <a:p>
            <a:pPr>
              <a:lnSpc>
                <a:spcPct val="104000"/>
              </a:lnSpc>
              <a:spcBef>
                <a:spcPts val="0"/>
              </a:spcBef>
              <a:spcAft>
                <a:spcPts val="1140"/>
              </a:spcAft>
            </a:pPr>
            <a:r>
              <a:rPr lang="en-US" sz="1800" dirty="0">
                <a:solidFill>
                  <a:srgbClr val="1F2328"/>
                </a:solidFill>
                <a:effectLst/>
                <a:latin typeface="Calibri" panose="020F0502020204030204" pitchFamily="34" charset="0"/>
                <a:ea typeface="Calibri" panose="020F0502020204030204" pitchFamily="34" charset="0"/>
              </a:rPr>
              <a:t>The goal of this project is to assist a retail or FMCG (fast-moving consumer goods) organization in developing pricing and marketing plans that will increase sales of each brand of candy bar.</a:t>
            </a:r>
            <a:r>
              <a:rPr lang="en-US" sz="1800" b="1" dirty="0">
                <a:solidFill>
                  <a:srgbClr val="1F2328"/>
                </a:solidFill>
                <a:effectLst/>
                <a:latin typeface="Calibri" panose="020F0502020204030204" pitchFamily="34" charset="0"/>
                <a:ea typeface="Calibri" panose="020F0502020204030204" pitchFamily="34" charset="0"/>
              </a:rPr>
              <a:t> Finding the ‘sweet spot’ for price to maximize three customer behaviors—buy likelihood, brand choice probability, and purchase quantity</a:t>
            </a:r>
            <a:r>
              <a:rPr lang="en-US" sz="1800" dirty="0">
                <a:solidFill>
                  <a:srgbClr val="1F2328"/>
                </a:solidFill>
                <a:effectLst/>
                <a:latin typeface="Calibri" panose="020F0502020204030204" pitchFamily="34" charset="0"/>
                <a:ea typeface="Calibri" panose="020F0502020204030204" pitchFamily="34" charset="0"/>
              </a:rPr>
              <a:t>—will help a business realize its full </a:t>
            </a:r>
            <a:r>
              <a:rPr lang="en-US" sz="1800" dirty="0" err="1">
                <a:solidFill>
                  <a:srgbClr val="1F2328"/>
                </a:solidFill>
                <a:effectLst/>
                <a:latin typeface="Calibri" panose="020F0502020204030204" pitchFamily="34" charset="0"/>
                <a:ea typeface="Calibri" panose="020F0502020204030204" pitchFamily="34" charset="0"/>
              </a:rPr>
              <a:t>revenueboosting</a:t>
            </a:r>
            <a:r>
              <a:rPr lang="en-US" sz="1800" dirty="0">
                <a:solidFill>
                  <a:srgbClr val="1F2328"/>
                </a:solidFill>
                <a:effectLst/>
                <a:latin typeface="Calibri" panose="020F0502020204030204" pitchFamily="34" charset="0"/>
                <a:ea typeface="Calibri" panose="020F0502020204030204" pitchFamily="34" charset="0"/>
              </a:rPr>
              <a:t> potential. </a:t>
            </a:r>
            <a:endParaRPr lang="en-US" sz="1800" dirty="0">
              <a:solidFill>
                <a:srgbClr val="000000"/>
              </a:solidFill>
              <a:effectLst/>
              <a:latin typeface="Calibri" panose="020F0502020204030204" pitchFamily="34" charset="0"/>
              <a:ea typeface="Calibri" panose="020F0502020204030204" pitchFamily="34" charset="0"/>
            </a:endParaRPr>
          </a:p>
          <a:p>
            <a:pPr>
              <a:lnSpc>
                <a:spcPct val="104000"/>
              </a:lnSpc>
              <a:spcBef>
                <a:spcPts val="0"/>
              </a:spcBef>
              <a:spcAft>
                <a:spcPts val="1750"/>
              </a:spcAft>
            </a:pPr>
            <a:r>
              <a:rPr lang="en-US" sz="1800" b="1" dirty="0">
                <a:solidFill>
                  <a:srgbClr val="1F2328"/>
                </a:solidFill>
                <a:effectLst/>
                <a:latin typeface="Calibri" panose="020F0502020204030204" pitchFamily="34" charset="0"/>
                <a:ea typeface="Calibri" panose="020F0502020204030204" pitchFamily="34" charset="0"/>
              </a:rPr>
              <a:t>Regression models were trained using data from consumer purchase histories to forecast these three customer behaviors within a predetermined price range</a:t>
            </a:r>
            <a:r>
              <a:rPr lang="en-US" sz="1800" dirty="0">
                <a:solidFill>
                  <a:srgbClr val="1F2328"/>
                </a:solidFill>
                <a:effectLst/>
                <a:latin typeface="Calibri" panose="020F0502020204030204" pitchFamily="34" charset="0"/>
                <a:ea typeface="Calibri" panose="020F0502020204030204" pitchFamily="34" charset="0"/>
              </a:rPr>
              <a:t>. In order to evaluate how changing prices, affect each of the behaviors, the results were then transformed into price elasticities. As a result, we will be able to identify the best pricing and promotion tactics. </a:t>
            </a:r>
            <a:endParaRPr lang="en-US" sz="1800" dirty="0">
              <a:solidFill>
                <a:srgbClr val="000000"/>
              </a:solidFill>
              <a:effectLst/>
              <a:latin typeface="Calibri" panose="020F0502020204030204" pitchFamily="34" charset="0"/>
              <a:ea typeface="Calibri" panose="020F0502020204030204" pitchFamily="34" charset="0"/>
            </a:endParaRPr>
          </a:p>
          <a:p>
            <a:pPr>
              <a:lnSpc>
                <a:spcPct val="104000"/>
              </a:lnSpc>
              <a:spcBef>
                <a:spcPts val="0"/>
              </a:spcBef>
              <a:spcAft>
                <a:spcPts val="2555"/>
              </a:spcAft>
            </a:pPr>
            <a:r>
              <a:rPr lang="en-US" sz="1800" dirty="0">
                <a:solidFill>
                  <a:srgbClr val="1F2328"/>
                </a:solidFill>
                <a:effectLst/>
                <a:latin typeface="Calibri" panose="020F0502020204030204" pitchFamily="34" charset="0"/>
                <a:ea typeface="Calibri" panose="020F0502020204030204" pitchFamily="34" charset="0"/>
              </a:rPr>
              <a:t>First, in order to assist our study of customer behavior and better position our products, we will segment our client base. This will enable us to create marketing plans that are specific to the needs of customers from various socioeconomic backgrounds. </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17636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28B-873E-B267-0F43-CFB2A1B7012C}"/>
              </a:ext>
            </a:extLst>
          </p:cNvPr>
          <p:cNvSpPr>
            <a:spLocks noGrp="1"/>
          </p:cNvSpPr>
          <p:nvPr>
            <p:ph type="title"/>
          </p:nvPr>
        </p:nvSpPr>
        <p:spPr>
          <a:xfrm>
            <a:off x="379412" y="914400"/>
            <a:ext cx="10971372" cy="1066800"/>
          </a:xfrm>
        </p:spPr>
        <p:txBody>
          <a:bodyPr anchor="b">
            <a:normAutofit/>
          </a:bodyPr>
          <a:lstStyle/>
          <a:p>
            <a:r>
              <a:rPr lang="en-US" kern="0" dirty="0"/>
              <a:t>Dataset</a:t>
            </a:r>
            <a:r>
              <a:rPr lang="en-US" kern="0" dirty="0">
                <a:effectLst/>
              </a:rPr>
              <a:t> Overview </a:t>
            </a:r>
            <a:br>
              <a:rPr lang="en-US" kern="0" dirty="0">
                <a:effectLst/>
              </a:rPr>
            </a:br>
            <a:endParaRPr lang="en-US" dirty="0"/>
          </a:p>
        </p:txBody>
      </p:sp>
      <p:pic>
        <p:nvPicPr>
          <p:cNvPr id="4" name="Content Placeholder 3">
            <a:extLst>
              <a:ext uri="{FF2B5EF4-FFF2-40B4-BE49-F238E27FC236}">
                <a16:creationId xmlns:a16="http://schemas.microsoft.com/office/drawing/2014/main" id="{E9DF785A-78FE-6F09-7719-701586F73664}"/>
              </a:ext>
            </a:extLst>
          </p:cNvPr>
          <p:cNvPicPr>
            <a:picLocks noGrp="1"/>
          </p:cNvPicPr>
          <p:nvPr>
            <p:ph sz="half" idx="1"/>
          </p:nvPr>
        </p:nvPicPr>
        <p:blipFill>
          <a:blip r:embed="rId2"/>
          <a:stretch>
            <a:fillRect/>
          </a:stretch>
        </p:blipFill>
        <p:spPr>
          <a:xfrm>
            <a:off x="608012" y="1813179"/>
            <a:ext cx="5715001" cy="2454022"/>
          </a:xfrm>
          <a:prstGeom prst="rect">
            <a:avLst/>
          </a:prstGeom>
          <a:noFill/>
        </p:spPr>
      </p:pic>
      <p:sp>
        <p:nvSpPr>
          <p:cNvPr id="9" name="Content Placeholder 3">
            <a:extLst>
              <a:ext uri="{FF2B5EF4-FFF2-40B4-BE49-F238E27FC236}">
                <a16:creationId xmlns:a16="http://schemas.microsoft.com/office/drawing/2014/main" id="{11DA0D0A-6CCD-D321-CB18-587835B05932}"/>
              </a:ext>
            </a:extLst>
          </p:cNvPr>
          <p:cNvSpPr>
            <a:spLocks noGrp="1"/>
          </p:cNvSpPr>
          <p:nvPr>
            <p:ph sz="half" idx="2"/>
          </p:nvPr>
        </p:nvSpPr>
        <p:spPr>
          <a:xfrm>
            <a:off x="6702583" y="1813179"/>
            <a:ext cx="4876801" cy="2743200"/>
          </a:xfrm>
        </p:spPr>
        <p:txBody>
          <a:bodyPr/>
          <a:lstStyle/>
          <a:p>
            <a:pPr marL="342900" marR="20320" lvl="0" indent="-342900" fontAlgn="base">
              <a:lnSpc>
                <a:spcPct val="103000"/>
              </a:lnSpc>
              <a:spcBef>
                <a:spcPts val="0"/>
              </a:spcBef>
              <a:spcAft>
                <a:spcPts val="220"/>
              </a:spcAft>
              <a:buClr>
                <a:srgbClr val="1F2328"/>
              </a:buClr>
              <a:buSzPts val="1000"/>
              <a:buFont typeface="Arial" panose="020B0604020202020204" pitchFamily="34" charset="0"/>
              <a:buChar char="•"/>
            </a:pPr>
            <a:r>
              <a:rPr lang="en-US" sz="1800" u="none" strike="noStrike" dirty="0">
                <a:solidFill>
                  <a:srgbClr val="1F2328"/>
                </a:solidFill>
                <a:effectLst/>
                <a:uFill>
                  <a:solidFill>
                    <a:srgbClr val="000000"/>
                  </a:solidFill>
                </a:uFill>
                <a:latin typeface="Segoe UI" panose="020B0502040204020203" pitchFamily="34" charset="0"/>
                <a:ea typeface="Segoe UI" panose="020B0502040204020203" pitchFamily="34" charset="0"/>
                <a:cs typeface="Arial" panose="020B0604020202020204" pitchFamily="34" charset="0"/>
              </a:rPr>
              <a:t>Sex: 0 - male, 1 - female </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0320" lvl="0" indent="-342900" fontAlgn="base">
              <a:lnSpc>
                <a:spcPct val="103000"/>
              </a:lnSpc>
              <a:spcBef>
                <a:spcPts val="0"/>
              </a:spcBef>
              <a:spcAft>
                <a:spcPts val="220"/>
              </a:spcAft>
              <a:buClr>
                <a:srgbClr val="1F2328"/>
              </a:buClr>
              <a:buSzPts val="1000"/>
              <a:buFont typeface="Arial" panose="020B0604020202020204" pitchFamily="34" charset="0"/>
              <a:buChar char="•"/>
            </a:pPr>
            <a:r>
              <a:rPr lang="en-US" sz="1800" u="none" strike="noStrike" dirty="0">
                <a:solidFill>
                  <a:srgbClr val="1F2328"/>
                </a:solidFill>
                <a:effectLst/>
                <a:uFill>
                  <a:solidFill>
                    <a:srgbClr val="000000"/>
                  </a:solidFill>
                </a:uFill>
                <a:latin typeface="Segoe UI" panose="020B0502040204020203" pitchFamily="34" charset="0"/>
                <a:ea typeface="Segoe UI" panose="020B0502040204020203" pitchFamily="34" charset="0"/>
                <a:cs typeface="Arial" panose="020B0604020202020204" pitchFamily="34" charset="0"/>
              </a:rPr>
              <a:t>Marital status: 0 - single, 1-non-single </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0320" lvl="0" indent="-342900" fontAlgn="base">
              <a:lnSpc>
                <a:spcPct val="103000"/>
              </a:lnSpc>
              <a:spcBef>
                <a:spcPts val="0"/>
              </a:spcBef>
              <a:spcAft>
                <a:spcPts val="220"/>
              </a:spcAft>
              <a:buClr>
                <a:srgbClr val="1F2328"/>
              </a:buClr>
              <a:buSzPts val="1000"/>
              <a:buFont typeface="Arial" panose="020B0604020202020204" pitchFamily="34" charset="0"/>
              <a:buChar char="•"/>
            </a:pPr>
            <a:r>
              <a:rPr lang="en-US" sz="1800" u="none" strike="noStrike" dirty="0">
                <a:solidFill>
                  <a:srgbClr val="1F2328"/>
                </a:solidFill>
                <a:effectLst/>
                <a:uFill>
                  <a:solidFill>
                    <a:srgbClr val="000000"/>
                  </a:solidFill>
                </a:uFill>
                <a:latin typeface="Segoe UI" panose="020B0502040204020203" pitchFamily="34" charset="0"/>
                <a:ea typeface="Segoe UI" panose="020B0502040204020203" pitchFamily="34" charset="0"/>
                <a:cs typeface="Arial" panose="020B0604020202020204" pitchFamily="34" charset="0"/>
              </a:rPr>
              <a:t>Education: 0 - other/unknown, 1 - high school, 2 - university, 3 - graduate school </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0320" lvl="0" indent="-342900" fontAlgn="base">
              <a:lnSpc>
                <a:spcPct val="103000"/>
              </a:lnSpc>
              <a:spcBef>
                <a:spcPts val="0"/>
              </a:spcBef>
              <a:spcAft>
                <a:spcPts val="220"/>
              </a:spcAft>
              <a:buClr>
                <a:srgbClr val="1F2328"/>
              </a:buClr>
              <a:buSzPts val="1000"/>
              <a:buFont typeface="Arial" panose="020B0604020202020204" pitchFamily="34" charset="0"/>
              <a:buChar char="•"/>
            </a:pPr>
            <a:r>
              <a:rPr lang="en-US" sz="1800" u="none" strike="noStrike" dirty="0">
                <a:solidFill>
                  <a:srgbClr val="1F2328"/>
                </a:solidFill>
                <a:effectLst/>
                <a:uFill>
                  <a:solidFill>
                    <a:srgbClr val="000000"/>
                  </a:solidFill>
                </a:uFill>
                <a:latin typeface="Segoe UI" panose="020B0502040204020203" pitchFamily="34" charset="0"/>
                <a:ea typeface="Segoe UI" panose="020B0502040204020203" pitchFamily="34" charset="0"/>
                <a:cs typeface="Arial" panose="020B0604020202020204" pitchFamily="34" charset="0"/>
              </a:rPr>
              <a:t>Occupation: 0 - unemployed, 1 - skilled, 2 - highly qualified </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0320" lvl="0" indent="-342900" fontAlgn="base">
              <a:lnSpc>
                <a:spcPct val="103000"/>
              </a:lnSpc>
              <a:spcBef>
                <a:spcPts val="0"/>
              </a:spcBef>
              <a:spcAft>
                <a:spcPts val="220"/>
              </a:spcAft>
              <a:buClr>
                <a:srgbClr val="1F2328"/>
              </a:buClr>
              <a:buSzPts val="1000"/>
              <a:buFont typeface="Arial" panose="020B0604020202020204" pitchFamily="34" charset="0"/>
              <a:buChar char="•"/>
            </a:pPr>
            <a:r>
              <a:rPr lang="en-US" sz="1800" u="none" strike="noStrike" dirty="0">
                <a:solidFill>
                  <a:srgbClr val="1F2328"/>
                </a:solidFill>
                <a:effectLst/>
                <a:uFill>
                  <a:solidFill>
                    <a:srgbClr val="000000"/>
                  </a:solidFill>
                </a:uFill>
                <a:latin typeface="Segoe UI" panose="020B0502040204020203" pitchFamily="34" charset="0"/>
                <a:ea typeface="Segoe UI" panose="020B0502040204020203" pitchFamily="34" charset="0"/>
                <a:cs typeface="Arial" panose="020B0604020202020204" pitchFamily="34" charset="0"/>
              </a:rPr>
              <a:t>Settlement size: 0 - small, 1 - midsized, 2 – big </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23217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28B-873E-B267-0F43-CFB2A1B7012C}"/>
              </a:ext>
            </a:extLst>
          </p:cNvPr>
          <p:cNvSpPr>
            <a:spLocks noGrp="1"/>
          </p:cNvSpPr>
          <p:nvPr>
            <p:ph type="title"/>
          </p:nvPr>
        </p:nvSpPr>
        <p:spPr>
          <a:xfrm>
            <a:off x="379412" y="533400"/>
            <a:ext cx="10971372" cy="1066800"/>
          </a:xfrm>
        </p:spPr>
        <p:txBody>
          <a:bodyPr anchor="b">
            <a:normAutofit/>
          </a:bodyPr>
          <a:lstStyle/>
          <a:p>
            <a:r>
              <a:rPr lang="en-US" dirty="0"/>
              <a:t>Segmentation</a:t>
            </a:r>
          </a:p>
        </p:txBody>
      </p:sp>
      <p:sp>
        <p:nvSpPr>
          <p:cNvPr id="9" name="Content Placeholder 3">
            <a:extLst>
              <a:ext uri="{FF2B5EF4-FFF2-40B4-BE49-F238E27FC236}">
                <a16:creationId xmlns:a16="http://schemas.microsoft.com/office/drawing/2014/main" id="{11DA0D0A-6CCD-D321-CB18-587835B05932}"/>
              </a:ext>
            </a:extLst>
          </p:cNvPr>
          <p:cNvSpPr>
            <a:spLocks noGrp="1"/>
          </p:cNvSpPr>
          <p:nvPr>
            <p:ph sz="half" idx="2"/>
          </p:nvPr>
        </p:nvSpPr>
        <p:spPr>
          <a:xfrm>
            <a:off x="6702583" y="1813179"/>
            <a:ext cx="4876801" cy="2743200"/>
          </a:xfrm>
        </p:spPr>
        <p:txBody>
          <a:bodyPr>
            <a:normAutofit fontScale="85000" lnSpcReduction="10000"/>
          </a:bodyPr>
          <a:lstStyle/>
          <a:p>
            <a:r>
              <a:rPr lang="en-US" sz="1900" dirty="0">
                <a:solidFill>
                  <a:srgbClr val="1F2328"/>
                </a:solidFill>
                <a:effectLst/>
                <a:ea typeface="Calibri" panose="020F0502020204030204" pitchFamily="34" charset="0"/>
              </a:rPr>
              <a:t>In this section, we'll segment our clientele by classifying them into several groups based on seven distinct characteristics. We will be able to examine purchase information by group and develop unique marketing plans for every one of them. </a:t>
            </a:r>
          </a:p>
          <a:p>
            <a:r>
              <a:rPr lang="en-US" sz="1900" dirty="0">
                <a:solidFill>
                  <a:srgbClr val="1F2328"/>
                </a:solidFill>
                <a:effectLst/>
                <a:ea typeface="Segoe UI" panose="020B0502040204020203" pitchFamily="34" charset="0"/>
              </a:rPr>
              <a:t>A connection can be seen between some pairs of variables, such as </a:t>
            </a:r>
            <a:r>
              <a:rPr lang="en-US" sz="1900" b="1" dirty="0">
                <a:solidFill>
                  <a:srgbClr val="1F2328"/>
                </a:solidFill>
                <a:effectLst/>
                <a:ea typeface="Segoe UI" panose="020B0502040204020203" pitchFamily="34" charset="0"/>
              </a:rPr>
              <a:t>income and occupation</a:t>
            </a:r>
            <a:r>
              <a:rPr lang="en-US" sz="1900" dirty="0">
                <a:solidFill>
                  <a:srgbClr val="1F2328"/>
                </a:solidFill>
                <a:effectLst/>
                <a:ea typeface="Segoe UI" panose="020B0502040204020203" pitchFamily="34" charset="0"/>
              </a:rPr>
              <a:t>, </a:t>
            </a:r>
            <a:r>
              <a:rPr lang="en-US" sz="1900" b="1" dirty="0">
                <a:solidFill>
                  <a:srgbClr val="1F2328"/>
                </a:solidFill>
                <a:effectLst/>
                <a:ea typeface="Segoe UI" panose="020B0502040204020203" pitchFamily="34" charset="0"/>
              </a:rPr>
              <a:t>education and age</a:t>
            </a:r>
            <a:r>
              <a:rPr lang="en-US" sz="1900" dirty="0">
                <a:solidFill>
                  <a:srgbClr val="1F2328"/>
                </a:solidFill>
                <a:effectLst/>
                <a:ea typeface="Segoe UI" panose="020B0502040204020203" pitchFamily="34" charset="0"/>
              </a:rPr>
              <a:t>, and </a:t>
            </a:r>
            <a:r>
              <a:rPr lang="en-US" sz="1900" b="1" dirty="0">
                <a:solidFill>
                  <a:srgbClr val="1F2328"/>
                </a:solidFill>
                <a:effectLst/>
                <a:ea typeface="Segoe UI" panose="020B0502040204020203" pitchFamily="34" charset="0"/>
              </a:rPr>
              <a:t>settlement size and occupation</a:t>
            </a:r>
            <a:r>
              <a:rPr lang="en-US" sz="1900" dirty="0">
                <a:solidFill>
                  <a:srgbClr val="1F2328"/>
                </a:solidFill>
                <a:effectLst/>
                <a:ea typeface="Segoe UI" panose="020B0502040204020203" pitchFamily="34" charset="0"/>
              </a:rPr>
              <a:t>. It suggests that we can scale back how we represent our consumers without losing too much information, enabling us to classify our clientele more precisely. </a:t>
            </a:r>
            <a:endParaRPr lang="en-US" sz="1900" dirty="0">
              <a:solidFill>
                <a:srgbClr val="000000"/>
              </a:solidFill>
              <a:effectLst/>
              <a:ea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pic>
        <p:nvPicPr>
          <p:cNvPr id="6" name="Picture 5">
            <a:extLst>
              <a:ext uri="{FF2B5EF4-FFF2-40B4-BE49-F238E27FC236}">
                <a16:creationId xmlns:a16="http://schemas.microsoft.com/office/drawing/2014/main" id="{8F5970FA-8B58-F1C7-4C30-036D72225E6D}"/>
              </a:ext>
            </a:extLst>
          </p:cNvPr>
          <p:cNvPicPr/>
          <p:nvPr/>
        </p:nvPicPr>
        <p:blipFill>
          <a:blip r:embed="rId2"/>
          <a:stretch>
            <a:fillRect/>
          </a:stretch>
        </p:blipFill>
        <p:spPr>
          <a:xfrm>
            <a:off x="1293812" y="2438400"/>
            <a:ext cx="4673600" cy="3759200"/>
          </a:xfrm>
          <a:prstGeom prst="rect">
            <a:avLst/>
          </a:prstGeom>
        </p:spPr>
      </p:pic>
      <p:sp>
        <p:nvSpPr>
          <p:cNvPr id="8" name="TextBox 7">
            <a:extLst>
              <a:ext uri="{FF2B5EF4-FFF2-40B4-BE49-F238E27FC236}">
                <a16:creationId xmlns:a16="http://schemas.microsoft.com/office/drawing/2014/main" id="{CE9CABB0-C80B-C1C9-F7C6-8AA14D62A0AC}"/>
              </a:ext>
            </a:extLst>
          </p:cNvPr>
          <p:cNvSpPr txBox="1"/>
          <p:nvPr/>
        </p:nvSpPr>
        <p:spPr>
          <a:xfrm>
            <a:off x="1263649" y="1831524"/>
            <a:ext cx="6096000" cy="375552"/>
          </a:xfrm>
          <a:prstGeom prst="rect">
            <a:avLst/>
          </a:prstGeom>
          <a:noFill/>
        </p:spPr>
        <p:txBody>
          <a:bodyPr wrap="square">
            <a:spAutoFit/>
          </a:bodyPr>
          <a:lstStyle/>
          <a:p>
            <a:pPr marL="0" marR="0">
              <a:lnSpc>
                <a:spcPct val="107000"/>
              </a:lnSpc>
              <a:spcBef>
                <a:spcPts val="0"/>
              </a:spcBef>
              <a:spcAft>
                <a:spcPts val="1025"/>
              </a:spcAft>
            </a:pPr>
            <a:r>
              <a:rPr lang="en-US" sz="1800" b="1" u="sng" dirty="0">
                <a:solidFill>
                  <a:srgbClr val="1F2328"/>
                </a:solidFill>
                <a:effectLst/>
                <a:uFill>
                  <a:solidFill>
                    <a:srgbClr val="1F2328"/>
                  </a:solidFill>
                </a:uFill>
                <a:latin typeface="Calibri" panose="020F0502020204030204" pitchFamily="34" charset="0"/>
                <a:ea typeface="Calibri" panose="020F0502020204030204" pitchFamily="34" charset="0"/>
              </a:rPr>
              <a:t>Correlation estimate</a:t>
            </a:r>
            <a:r>
              <a:rPr lang="en-US" sz="1800" b="1" dirty="0">
                <a:solidFill>
                  <a:srgbClr val="1F2328"/>
                </a:solidFill>
                <a:effectLst/>
                <a:latin typeface="Calibri" panose="020F0502020204030204" pitchFamily="34"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3588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28B-873E-B267-0F43-CFB2A1B7012C}"/>
              </a:ext>
            </a:extLst>
          </p:cNvPr>
          <p:cNvSpPr>
            <a:spLocks noGrp="1"/>
          </p:cNvSpPr>
          <p:nvPr>
            <p:ph type="title"/>
          </p:nvPr>
        </p:nvSpPr>
        <p:spPr>
          <a:xfrm>
            <a:off x="379412" y="533400"/>
            <a:ext cx="10971372" cy="1066800"/>
          </a:xfrm>
        </p:spPr>
        <p:txBody>
          <a:bodyPr anchor="b">
            <a:normAutofit/>
          </a:bodyPr>
          <a:lstStyle/>
          <a:p>
            <a:r>
              <a:rPr lang="en-US" dirty="0"/>
              <a:t>Segmentation</a:t>
            </a:r>
          </a:p>
        </p:txBody>
      </p:sp>
      <p:sp>
        <p:nvSpPr>
          <p:cNvPr id="9" name="Content Placeholder 3">
            <a:extLst>
              <a:ext uri="{FF2B5EF4-FFF2-40B4-BE49-F238E27FC236}">
                <a16:creationId xmlns:a16="http://schemas.microsoft.com/office/drawing/2014/main" id="{11DA0D0A-6CCD-D321-CB18-587835B05932}"/>
              </a:ext>
            </a:extLst>
          </p:cNvPr>
          <p:cNvSpPr>
            <a:spLocks noGrp="1"/>
          </p:cNvSpPr>
          <p:nvPr>
            <p:ph sz="half" idx="2"/>
          </p:nvPr>
        </p:nvSpPr>
        <p:spPr>
          <a:xfrm>
            <a:off x="6702583" y="1813179"/>
            <a:ext cx="4876801" cy="2743200"/>
          </a:xfrm>
        </p:spPr>
        <p:txBody>
          <a:bodyPr>
            <a:normAutofit/>
          </a:bodyPr>
          <a:lstStyle/>
          <a:p>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8" name="TextBox 7">
            <a:extLst>
              <a:ext uri="{FF2B5EF4-FFF2-40B4-BE49-F238E27FC236}">
                <a16:creationId xmlns:a16="http://schemas.microsoft.com/office/drawing/2014/main" id="{CE9CABB0-C80B-C1C9-F7C6-8AA14D62A0AC}"/>
              </a:ext>
            </a:extLst>
          </p:cNvPr>
          <p:cNvSpPr txBox="1"/>
          <p:nvPr/>
        </p:nvSpPr>
        <p:spPr>
          <a:xfrm>
            <a:off x="952340" y="1567368"/>
            <a:ext cx="3975100" cy="375552"/>
          </a:xfrm>
          <a:prstGeom prst="rect">
            <a:avLst/>
          </a:prstGeom>
          <a:noFill/>
        </p:spPr>
        <p:txBody>
          <a:bodyPr wrap="square">
            <a:spAutoFit/>
          </a:bodyPr>
          <a:lstStyle/>
          <a:p>
            <a:pPr>
              <a:lnSpc>
                <a:spcPct val="107000"/>
              </a:lnSpc>
              <a:spcAft>
                <a:spcPts val="1025"/>
              </a:spcAft>
            </a:pPr>
            <a:r>
              <a:rPr lang="en-US" sz="1800" b="1" dirty="0">
                <a:solidFill>
                  <a:srgbClr val="1F2328"/>
                </a:solidFill>
                <a:effectLst/>
                <a:latin typeface="Calibri" panose="020F0502020204030204" pitchFamily="34" charset="0"/>
                <a:ea typeface="Calibri" panose="020F0502020204030204" pitchFamily="34" charset="0"/>
              </a:rPr>
              <a:t>K-Means Clustering</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3048E363-C042-002F-E103-6EE0AF6F2B22}"/>
              </a:ext>
            </a:extLst>
          </p:cNvPr>
          <p:cNvPicPr/>
          <p:nvPr/>
        </p:nvPicPr>
        <p:blipFill>
          <a:blip r:embed="rId2"/>
          <a:stretch>
            <a:fillRect/>
          </a:stretch>
        </p:blipFill>
        <p:spPr>
          <a:xfrm>
            <a:off x="1104740" y="1909890"/>
            <a:ext cx="3975100" cy="3149600"/>
          </a:xfrm>
          <a:prstGeom prst="rect">
            <a:avLst/>
          </a:prstGeom>
        </p:spPr>
      </p:pic>
      <p:pic>
        <p:nvPicPr>
          <p:cNvPr id="4" name="Picture 3">
            <a:extLst>
              <a:ext uri="{FF2B5EF4-FFF2-40B4-BE49-F238E27FC236}">
                <a16:creationId xmlns:a16="http://schemas.microsoft.com/office/drawing/2014/main" id="{4B2F76C1-8AA2-1FAE-0734-8125BD1C7FDF}"/>
              </a:ext>
            </a:extLst>
          </p:cNvPr>
          <p:cNvPicPr/>
          <p:nvPr/>
        </p:nvPicPr>
        <p:blipFill>
          <a:blip r:embed="rId3"/>
          <a:stretch>
            <a:fillRect/>
          </a:stretch>
        </p:blipFill>
        <p:spPr>
          <a:xfrm>
            <a:off x="6246812" y="1929137"/>
            <a:ext cx="4013200" cy="3149600"/>
          </a:xfrm>
          <a:prstGeom prst="rect">
            <a:avLst/>
          </a:prstGeom>
        </p:spPr>
      </p:pic>
      <p:sp>
        <p:nvSpPr>
          <p:cNvPr id="7" name="TextBox 6">
            <a:extLst>
              <a:ext uri="{FF2B5EF4-FFF2-40B4-BE49-F238E27FC236}">
                <a16:creationId xmlns:a16="http://schemas.microsoft.com/office/drawing/2014/main" id="{DC7C848A-280B-B00E-ED02-34309CCFDDA9}"/>
              </a:ext>
            </a:extLst>
          </p:cNvPr>
          <p:cNvSpPr txBox="1"/>
          <p:nvPr/>
        </p:nvSpPr>
        <p:spPr>
          <a:xfrm>
            <a:off x="1104740" y="5194695"/>
            <a:ext cx="9783763" cy="1753365"/>
          </a:xfrm>
          <a:prstGeom prst="rect">
            <a:avLst/>
          </a:prstGeom>
          <a:noFill/>
        </p:spPr>
        <p:txBody>
          <a:bodyPr wrap="square">
            <a:spAutoFit/>
          </a:bodyPr>
          <a:lstStyle/>
          <a:p>
            <a:pPr marL="279400" marR="57150" indent="-285750">
              <a:lnSpc>
                <a:spcPct val="107000"/>
              </a:lnSpc>
              <a:spcBef>
                <a:spcPts val="0"/>
              </a:spcBef>
              <a:spcAft>
                <a:spcPts val="58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First, using 1 to 10 clusters, we cluster using K-means, and we display the Within Cluster Sum of Square (WCSS). </a:t>
            </a:r>
          </a:p>
          <a:p>
            <a:pPr marL="279400" marR="57150" indent="-285750">
              <a:lnSpc>
                <a:spcPct val="107000"/>
              </a:lnSpc>
              <a:spcBef>
                <a:spcPts val="0"/>
              </a:spcBef>
              <a:spcAft>
                <a:spcPts val="94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I</a:t>
            </a:r>
            <a:r>
              <a:rPr lang="en-US" sz="1800" dirty="0">
                <a:solidFill>
                  <a:srgbClr val="000000"/>
                </a:solidFill>
                <a:effectLst/>
                <a:latin typeface="Calibri" panose="020F0502020204030204" pitchFamily="34" charset="0"/>
                <a:ea typeface="Calibri" panose="020F0502020204030204" pitchFamily="34" charset="0"/>
              </a:rPr>
              <a:t>t's challenging to distinguish between the groups if we only use 2 dimensions to depict the segmentation. </a:t>
            </a:r>
            <a:r>
              <a:rPr lang="en-US" sz="1800" dirty="0">
                <a:solidFill>
                  <a:srgbClr val="1F2328"/>
                </a:solidFill>
                <a:effectLst/>
                <a:latin typeface="Segoe UI" panose="020B0502040204020203" pitchFamily="34" charset="0"/>
                <a:ea typeface="Segoe UI" panose="020B0502040204020203" pitchFamily="34" charset="0"/>
              </a:rPr>
              <a:t>Therefore, we need to perform the clustering with PCA </a:t>
            </a:r>
            <a:endParaRPr lang="en-US" sz="1800" dirty="0">
              <a:solidFill>
                <a:srgbClr val="000000"/>
              </a:solidFill>
              <a:effectLst/>
              <a:latin typeface="Calibri" panose="020F0502020204030204" pitchFamily="34" charset="0"/>
              <a:ea typeface="Calibri" panose="020F0502020204030204" pitchFamily="34" charset="0"/>
            </a:endParaRPr>
          </a:p>
          <a:p>
            <a:pPr marL="279400" marR="57150" indent="-285750">
              <a:lnSpc>
                <a:spcPct val="107000"/>
              </a:lnSpc>
              <a:spcBef>
                <a:spcPts val="0"/>
              </a:spcBef>
              <a:spcAft>
                <a:spcPts val="580"/>
              </a:spcAft>
              <a:buFont typeface="Arial" panose="020B0604020202020204" pitchFamily="34" charset="0"/>
              <a:buChar char="•"/>
            </a:pP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7631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28B-873E-B267-0F43-CFB2A1B7012C}"/>
              </a:ext>
            </a:extLst>
          </p:cNvPr>
          <p:cNvSpPr>
            <a:spLocks noGrp="1"/>
          </p:cNvSpPr>
          <p:nvPr>
            <p:ph type="title"/>
          </p:nvPr>
        </p:nvSpPr>
        <p:spPr>
          <a:xfrm>
            <a:off x="303212" y="0"/>
            <a:ext cx="10971372" cy="1066800"/>
          </a:xfrm>
        </p:spPr>
        <p:txBody>
          <a:bodyPr anchor="b">
            <a:normAutofit/>
          </a:bodyPr>
          <a:lstStyle/>
          <a:p>
            <a:r>
              <a:rPr lang="en-US" dirty="0"/>
              <a:t>Segmentation</a:t>
            </a:r>
          </a:p>
        </p:txBody>
      </p:sp>
      <p:sp>
        <p:nvSpPr>
          <p:cNvPr id="9" name="Content Placeholder 3">
            <a:extLst>
              <a:ext uri="{FF2B5EF4-FFF2-40B4-BE49-F238E27FC236}">
                <a16:creationId xmlns:a16="http://schemas.microsoft.com/office/drawing/2014/main" id="{11DA0D0A-6CCD-D321-CB18-587835B05932}"/>
              </a:ext>
            </a:extLst>
          </p:cNvPr>
          <p:cNvSpPr>
            <a:spLocks noGrp="1"/>
          </p:cNvSpPr>
          <p:nvPr>
            <p:ph sz="half" idx="2"/>
          </p:nvPr>
        </p:nvSpPr>
        <p:spPr>
          <a:xfrm>
            <a:off x="6551612" y="1126618"/>
            <a:ext cx="4835684" cy="2756154"/>
          </a:xfrm>
        </p:spPr>
        <p:txBody>
          <a:bodyPr>
            <a:normAutofit/>
          </a:bodyPr>
          <a:lstStyle/>
          <a:p>
            <a:pPr marL="0" indent="0">
              <a:buNone/>
            </a:pPr>
            <a:r>
              <a:rPr lang="en-US" sz="1800" dirty="0">
                <a:solidFill>
                  <a:srgbClr val="1F2328"/>
                </a:solidFill>
                <a:effectLst/>
                <a:latin typeface="Segoe UI" panose="020B0502040204020203" pitchFamily="34" charset="0"/>
                <a:ea typeface="Segoe UI" panose="020B0502040204020203" pitchFamily="34" charset="0"/>
              </a:rPr>
              <a:t>Visualize the loadings by heatmap </a:t>
            </a:r>
            <a:endParaRPr lang="en-US" sz="1800" dirty="0">
              <a:solidFill>
                <a:srgbClr val="000000"/>
              </a:solidFill>
              <a:effectLst/>
              <a:latin typeface="Calibri" panose="020F0502020204030204" pitchFamily="34" charset="0"/>
              <a:ea typeface="Calibri" panose="020F0502020204030204" pitchFamily="34" charset="0"/>
            </a:endParaRPr>
          </a:p>
          <a:p>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8" name="TextBox 7">
            <a:extLst>
              <a:ext uri="{FF2B5EF4-FFF2-40B4-BE49-F238E27FC236}">
                <a16:creationId xmlns:a16="http://schemas.microsoft.com/office/drawing/2014/main" id="{CE9CABB0-C80B-C1C9-F7C6-8AA14D62A0AC}"/>
              </a:ext>
            </a:extLst>
          </p:cNvPr>
          <p:cNvSpPr txBox="1"/>
          <p:nvPr/>
        </p:nvSpPr>
        <p:spPr>
          <a:xfrm>
            <a:off x="1104740" y="1092003"/>
            <a:ext cx="3975100" cy="375552"/>
          </a:xfrm>
          <a:prstGeom prst="rect">
            <a:avLst/>
          </a:prstGeom>
          <a:noFill/>
        </p:spPr>
        <p:txBody>
          <a:bodyPr wrap="square">
            <a:spAutoFit/>
          </a:bodyPr>
          <a:lstStyle/>
          <a:p>
            <a:pPr>
              <a:lnSpc>
                <a:spcPct val="107000"/>
              </a:lnSpc>
              <a:spcAft>
                <a:spcPts val="1025"/>
              </a:spcAft>
            </a:pPr>
            <a:r>
              <a:rPr lang="en-US" sz="1800" b="1" dirty="0">
                <a:solidFill>
                  <a:srgbClr val="1F2328"/>
                </a:solidFill>
                <a:effectLst/>
                <a:latin typeface="Calibri" panose="020F0502020204030204" pitchFamily="34" charset="0"/>
                <a:ea typeface="Calibri" panose="020F0502020204030204" pitchFamily="34" charset="0"/>
              </a:rPr>
              <a:t>PCA</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DC7C848A-280B-B00E-ED02-34309CCFDDA9}"/>
              </a:ext>
            </a:extLst>
          </p:cNvPr>
          <p:cNvSpPr txBox="1"/>
          <p:nvPr/>
        </p:nvSpPr>
        <p:spPr>
          <a:xfrm>
            <a:off x="1104740" y="4617155"/>
            <a:ext cx="9783763" cy="2521781"/>
          </a:xfrm>
          <a:prstGeom prst="rect">
            <a:avLst/>
          </a:prstGeom>
          <a:noFill/>
        </p:spPr>
        <p:txBody>
          <a:bodyPr wrap="square">
            <a:spAutoFit/>
          </a:bodyPr>
          <a:lstStyle/>
          <a:p>
            <a:pPr marL="279400" marR="57150" indent="-285750">
              <a:lnSpc>
                <a:spcPct val="107000"/>
              </a:lnSpc>
              <a:spcAft>
                <a:spcPts val="940"/>
              </a:spcAft>
              <a:buFont typeface="Arial" panose="020B0604020202020204" pitchFamily="34" charset="0"/>
              <a:buChar char="•"/>
            </a:pPr>
            <a:r>
              <a:rPr lang="en-US" sz="1800" dirty="0">
                <a:solidFill>
                  <a:srgbClr val="1F2328"/>
                </a:solidFill>
                <a:effectLst/>
                <a:latin typeface="Calibri" panose="020F0502020204030204" pitchFamily="34" charset="0"/>
                <a:ea typeface="Segoe UI" panose="020B0502040204020203" pitchFamily="34" charset="0"/>
                <a:cs typeface="Calibri" panose="020F0502020204030204" pitchFamily="34" charset="0"/>
              </a:rPr>
              <a:t>Our data are represented by 3 components that account for more than 80% of the variance</a:t>
            </a:r>
            <a:r>
              <a:rPr lang="en-US" sz="1800" dirty="0">
                <a:solidFill>
                  <a:srgbClr val="1F2328"/>
                </a:solidFill>
                <a:effectLst/>
                <a:latin typeface="Segoe UI" panose="020B0502040204020203" pitchFamily="34" charset="0"/>
                <a:ea typeface="Segoe UI" panose="020B0502040204020203"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279400" marR="45720" indent="-285750">
              <a:lnSpc>
                <a:spcPct val="103000"/>
              </a:lnSpc>
              <a:spcBef>
                <a:spcPts val="0"/>
              </a:spcBef>
              <a:spcAft>
                <a:spcPts val="825"/>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Component 1: relates income, occupation, and settlement size to the career focus. </a:t>
            </a:r>
            <a:endParaRPr lang="en-US" sz="1800" dirty="0">
              <a:solidFill>
                <a:srgbClr val="000000"/>
              </a:solidFill>
              <a:effectLst/>
              <a:latin typeface="Calibri" panose="020F0502020204030204" pitchFamily="34" charset="0"/>
              <a:ea typeface="Calibri" panose="020F0502020204030204" pitchFamily="34" charset="0"/>
            </a:endParaRPr>
          </a:p>
          <a:p>
            <a:pPr marL="279400" marR="45720" indent="-285750">
              <a:lnSpc>
                <a:spcPct val="103000"/>
              </a:lnSpc>
              <a:spcBef>
                <a:spcPts val="0"/>
              </a:spcBef>
              <a:spcAft>
                <a:spcPts val="825"/>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Component 2: relates gender, marital status, and education to indicate the individual's lifestyle and education. </a:t>
            </a:r>
            <a:endParaRPr lang="en-US" sz="1800" dirty="0">
              <a:solidFill>
                <a:srgbClr val="000000"/>
              </a:solidFill>
              <a:effectLst/>
              <a:latin typeface="Calibri" panose="020F0502020204030204" pitchFamily="34" charset="0"/>
              <a:ea typeface="Calibri" panose="020F0502020204030204" pitchFamily="34" charset="0"/>
            </a:endParaRPr>
          </a:p>
          <a:p>
            <a:pPr marL="279400" marR="45720" indent="-285750">
              <a:lnSpc>
                <a:spcPct val="103000"/>
              </a:lnSpc>
              <a:spcBef>
                <a:spcPts val="0"/>
              </a:spcBef>
              <a:spcAft>
                <a:spcPts val="825"/>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Component 3: relates marital status, age, and occupation to the amount of experience (work and life). </a:t>
            </a:r>
            <a:endParaRPr lang="en-US" sz="1800" dirty="0">
              <a:solidFill>
                <a:srgbClr val="000000"/>
              </a:solidFill>
              <a:effectLst/>
              <a:latin typeface="Calibri" panose="020F0502020204030204" pitchFamily="34" charset="0"/>
              <a:ea typeface="Calibri" panose="020F0502020204030204" pitchFamily="34" charset="0"/>
            </a:endParaRPr>
          </a:p>
          <a:p>
            <a:pPr marL="279400" marR="57150" indent="-285750">
              <a:lnSpc>
                <a:spcPct val="107000"/>
              </a:lnSpc>
              <a:spcBef>
                <a:spcPts val="0"/>
              </a:spcBef>
              <a:spcAft>
                <a:spcPts val="580"/>
              </a:spcAft>
              <a:buFont typeface="Arial" panose="020B0604020202020204" pitchFamily="34" charset="0"/>
              <a:buChar char="•"/>
            </a:pP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36519646-CD80-2176-0448-FE069D1A91DA}"/>
              </a:ext>
            </a:extLst>
          </p:cNvPr>
          <p:cNvPicPr/>
          <p:nvPr/>
        </p:nvPicPr>
        <p:blipFill>
          <a:blip r:embed="rId2"/>
          <a:stretch>
            <a:fillRect/>
          </a:stretch>
        </p:blipFill>
        <p:spPr>
          <a:xfrm>
            <a:off x="1104740" y="1574800"/>
            <a:ext cx="4032090" cy="3149600"/>
          </a:xfrm>
          <a:prstGeom prst="rect">
            <a:avLst/>
          </a:prstGeom>
        </p:spPr>
      </p:pic>
      <p:pic>
        <p:nvPicPr>
          <p:cNvPr id="6" name="Picture 5">
            <a:extLst>
              <a:ext uri="{FF2B5EF4-FFF2-40B4-BE49-F238E27FC236}">
                <a16:creationId xmlns:a16="http://schemas.microsoft.com/office/drawing/2014/main" id="{EBE4161A-1877-228A-B56C-BF06DF268BE9}"/>
              </a:ext>
            </a:extLst>
          </p:cNvPr>
          <p:cNvPicPr/>
          <p:nvPr/>
        </p:nvPicPr>
        <p:blipFill>
          <a:blip r:embed="rId3"/>
          <a:stretch>
            <a:fillRect/>
          </a:stretch>
        </p:blipFill>
        <p:spPr>
          <a:xfrm>
            <a:off x="6399212" y="1467555"/>
            <a:ext cx="4582955" cy="3038796"/>
          </a:xfrm>
          <a:prstGeom prst="rect">
            <a:avLst/>
          </a:prstGeom>
        </p:spPr>
      </p:pic>
    </p:spTree>
    <p:extLst>
      <p:ext uri="{BB962C8B-B14F-4D97-AF65-F5344CB8AC3E}">
        <p14:creationId xmlns:p14="http://schemas.microsoft.com/office/powerpoint/2010/main" val="182423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28B-873E-B267-0F43-CFB2A1B7012C}"/>
              </a:ext>
            </a:extLst>
          </p:cNvPr>
          <p:cNvSpPr>
            <a:spLocks noGrp="1"/>
          </p:cNvSpPr>
          <p:nvPr>
            <p:ph type="title"/>
          </p:nvPr>
        </p:nvSpPr>
        <p:spPr>
          <a:xfrm>
            <a:off x="303212" y="0"/>
            <a:ext cx="10971372" cy="1066800"/>
          </a:xfrm>
        </p:spPr>
        <p:txBody>
          <a:bodyPr anchor="b">
            <a:normAutofit/>
          </a:bodyPr>
          <a:lstStyle/>
          <a:p>
            <a:r>
              <a:rPr lang="en-US" dirty="0"/>
              <a:t>Segmentation</a:t>
            </a:r>
          </a:p>
        </p:txBody>
      </p:sp>
      <p:sp>
        <p:nvSpPr>
          <p:cNvPr id="9" name="Content Placeholder 3">
            <a:extLst>
              <a:ext uri="{FF2B5EF4-FFF2-40B4-BE49-F238E27FC236}">
                <a16:creationId xmlns:a16="http://schemas.microsoft.com/office/drawing/2014/main" id="{11DA0D0A-6CCD-D321-CB18-587835B05932}"/>
              </a:ext>
            </a:extLst>
          </p:cNvPr>
          <p:cNvSpPr>
            <a:spLocks noGrp="1"/>
          </p:cNvSpPr>
          <p:nvPr>
            <p:ph sz="half" idx="2"/>
          </p:nvPr>
        </p:nvSpPr>
        <p:spPr>
          <a:xfrm>
            <a:off x="6551612" y="1126618"/>
            <a:ext cx="4835684" cy="2756154"/>
          </a:xfrm>
        </p:spPr>
        <p:txBody>
          <a:bodyPr>
            <a:normAutofit/>
          </a:bodyPr>
          <a:lstStyle/>
          <a:p>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8" name="TextBox 7">
            <a:extLst>
              <a:ext uri="{FF2B5EF4-FFF2-40B4-BE49-F238E27FC236}">
                <a16:creationId xmlns:a16="http://schemas.microsoft.com/office/drawing/2014/main" id="{CE9CABB0-C80B-C1C9-F7C6-8AA14D62A0AC}"/>
              </a:ext>
            </a:extLst>
          </p:cNvPr>
          <p:cNvSpPr txBox="1"/>
          <p:nvPr/>
        </p:nvSpPr>
        <p:spPr>
          <a:xfrm>
            <a:off x="1104740" y="1092003"/>
            <a:ext cx="3975100" cy="375552"/>
          </a:xfrm>
          <a:prstGeom prst="rect">
            <a:avLst/>
          </a:prstGeom>
          <a:noFill/>
        </p:spPr>
        <p:txBody>
          <a:bodyPr wrap="square">
            <a:spAutoFit/>
          </a:bodyPr>
          <a:lstStyle/>
          <a:p>
            <a:pPr marL="0" marR="0" indent="-6350">
              <a:lnSpc>
                <a:spcPct val="103000"/>
              </a:lnSpc>
              <a:spcBef>
                <a:spcPts val="0"/>
              </a:spcBef>
              <a:spcAft>
                <a:spcPts val="830"/>
              </a:spcAft>
            </a:pPr>
            <a:r>
              <a:rPr lang="en-US" sz="1800" b="1" dirty="0">
                <a:solidFill>
                  <a:srgbClr val="1F2328"/>
                </a:solidFill>
                <a:effectLst/>
                <a:latin typeface="Segoe UI" panose="020B0502040204020203" pitchFamily="34" charset="0"/>
                <a:ea typeface="Segoe UI" panose="020B0502040204020203" pitchFamily="34" charset="0"/>
              </a:rPr>
              <a:t>PCA and K-Means Clustering </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DC7C848A-280B-B00E-ED02-34309CCFDDA9}"/>
              </a:ext>
            </a:extLst>
          </p:cNvPr>
          <p:cNvSpPr txBox="1"/>
          <p:nvPr/>
        </p:nvSpPr>
        <p:spPr>
          <a:xfrm>
            <a:off x="1104740" y="4617155"/>
            <a:ext cx="9783763" cy="1203599"/>
          </a:xfrm>
          <a:prstGeom prst="rect">
            <a:avLst/>
          </a:prstGeom>
          <a:noFill/>
        </p:spPr>
        <p:txBody>
          <a:bodyPr wrap="square">
            <a:spAutoFit/>
          </a:bodyPr>
          <a:lstStyle/>
          <a:p>
            <a:pPr marL="279400" marR="57150" indent="-285750">
              <a:lnSpc>
                <a:spcPct val="107000"/>
              </a:lnSpc>
              <a:spcAft>
                <a:spcPts val="940"/>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We obtain the WCSS above by fitting K means to the converted data from the PCA.  </a:t>
            </a:r>
            <a:endParaRPr lang="en-US" sz="1800" dirty="0">
              <a:solidFill>
                <a:srgbClr val="000000"/>
              </a:solidFill>
              <a:effectLst/>
              <a:latin typeface="Calibri" panose="020F0502020204030204" pitchFamily="34" charset="0"/>
              <a:ea typeface="Calibri" panose="020F0502020204030204" pitchFamily="34" charset="0"/>
            </a:endParaRPr>
          </a:p>
          <a:p>
            <a:pPr marL="279400" marR="45720" indent="-285750">
              <a:lnSpc>
                <a:spcPct val="103000"/>
              </a:lnSpc>
              <a:spcBef>
                <a:spcPts val="0"/>
              </a:spcBef>
              <a:spcAft>
                <a:spcPts val="1120"/>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Again, we choose 4 clusters to fit our data, and get the above results. </a:t>
            </a:r>
            <a:endParaRPr lang="en-US" sz="1800" dirty="0">
              <a:solidFill>
                <a:srgbClr val="000000"/>
              </a:solidFill>
              <a:effectLst/>
              <a:latin typeface="Calibri" panose="020F0502020204030204" pitchFamily="34" charset="0"/>
              <a:ea typeface="Calibri" panose="020F0502020204030204" pitchFamily="34" charset="0"/>
            </a:endParaRPr>
          </a:p>
          <a:p>
            <a:pPr marL="279400" marR="45720" indent="-285750">
              <a:lnSpc>
                <a:spcPct val="103000"/>
              </a:lnSpc>
              <a:spcBef>
                <a:spcPts val="0"/>
              </a:spcBef>
              <a:spcAft>
                <a:spcPts val="825"/>
              </a:spcAft>
              <a:buFont typeface="Arial" panose="020B0604020202020204" pitchFamily="34" charset="0"/>
              <a:buChar char="•"/>
            </a:pPr>
            <a:r>
              <a:rPr lang="en-US" sz="1800" dirty="0">
                <a:solidFill>
                  <a:srgbClr val="1F2328"/>
                </a:solidFill>
                <a:effectLst/>
                <a:latin typeface="Segoe UI" panose="020B0502040204020203" pitchFamily="34" charset="0"/>
                <a:ea typeface="Segoe UI" panose="020B0502040204020203" pitchFamily="34" charset="0"/>
              </a:rPr>
              <a:t>We plot data by 2 PCA components: Y axis - component 1, X axis - component 2.</a:t>
            </a:r>
            <a:endParaRPr lang="en-US" sz="1800" dirty="0">
              <a:solidFill>
                <a:srgbClr val="000000"/>
              </a:solidFill>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2D81B4C6-CE20-1DE8-B961-90E6AB95817F}"/>
              </a:ext>
            </a:extLst>
          </p:cNvPr>
          <p:cNvPicPr/>
          <p:nvPr/>
        </p:nvPicPr>
        <p:blipFill>
          <a:blip r:embed="rId2"/>
          <a:stretch>
            <a:fillRect/>
          </a:stretch>
        </p:blipFill>
        <p:spPr>
          <a:xfrm>
            <a:off x="1256980" y="1467555"/>
            <a:ext cx="3975100" cy="3149600"/>
          </a:xfrm>
          <a:prstGeom prst="rect">
            <a:avLst/>
          </a:prstGeom>
        </p:spPr>
      </p:pic>
      <p:pic>
        <p:nvPicPr>
          <p:cNvPr id="4" name="Picture 3">
            <a:extLst>
              <a:ext uri="{FF2B5EF4-FFF2-40B4-BE49-F238E27FC236}">
                <a16:creationId xmlns:a16="http://schemas.microsoft.com/office/drawing/2014/main" id="{127E9802-1F18-C6F9-E435-7DCA1ACCC2D4}"/>
              </a:ext>
            </a:extLst>
          </p:cNvPr>
          <p:cNvPicPr/>
          <p:nvPr/>
        </p:nvPicPr>
        <p:blipFill>
          <a:blip r:embed="rId3"/>
          <a:stretch>
            <a:fillRect/>
          </a:stretch>
        </p:blipFill>
        <p:spPr>
          <a:xfrm>
            <a:off x="6475412" y="1467555"/>
            <a:ext cx="3860800" cy="3149600"/>
          </a:xfrm>
          <a:prstGeom prst="rect">
            <a:avLst/>
          </a:prstGeom>
        </p:spPr>
      </p:pic>
    </p:spTree>
    <p:extLst>
      <p:ext uri="{BB962C8B-B14F-4D97-AF65-F5344CB8AC3E}">
        <p14:creationId xmlns:p14="http://schemas.microsoft.com/office/powerpoint/2010/main" val="204820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B85-08E1-6E52-2C4B-C120AB5F5A6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3E79B9-D9A8-482D-F5AC-29731400757E}"/>
              </a:ext>
            </a:extLst>
          </p:cNvPr>
          <p:cNvSpPr>
            <a:spLocks noGrp="1"/>
          </p:cNvSpPr>
          <p:nvPr>
            <p:ph idx="1"/>
          </p:nvPr>
        </p:nvSpPr>
        <p:spPr>
          <a:xfrm>
            <a:off x="4813141" y="1371600"/>
            <a:ext cx="6704171" cy="5486400"/>
          </a:xfrm>
        </p:spPr>
        <p:txBody>
          <a:bodyPr/>
          <a:lstStyle/>
          <a:p>
            <a:pPr marR="48895">
              <a:lnSpc>
                <a:spcPct val="107000"/>
              </a:lnSpc>
              <a:spcBef>
                <a:spcPts val="0"/>
              </a:spcBef>
              <a:spcAft>
                <a:spcPts val="930"/>
              </a:spcAft>
            </a:pPr>
            <a:r>
              <a:rPr lang="en-US" sz="1800" u="sng" dirty="0">
                <a:solidFill>
                  <a:srgbClr val="000000"/>
                </a:solidFill>
                <a:latin typeface="Calibri" panose="020F0502020204030204" pitchFamily="34" charset="0"/>
                <a:ea typeface="Calibri" panose="020F0502020204030204" pitchFamily="34" charset="0"/>
              </a:rPr>
              <a:t>I</a:t>
            </a:r>
            <a:r>
              <a:rPr lang="en-US" sz="1800" u="sng" dirty="0">
                <a:solidFill>
                  <a:srgbClr val="000000"/>
                </a:solidFill>
                <a:effectLst/>
                <a:latin typeface="Calibri" panose="020F0502020204030204" pitchFamily="34" charset="0"/>
                <a:ea typeface="Calibri" panose="020F0502020204030204" pitchFamily="34" charset="0"/>
              </a:rPr>
              <a:t>nsights :</a:t>
            </a:r>
            <a:r>
              <a:rPr lang="en-US" sz="1800" dirty="0">
                <a:solidFill>
                  <a:srgbClr val="000000"/>
                </a:solidFill>
                <a:effectLst/>
                <a:latin typeface="Calibri" panose="020F0502020204030204" pitchFamily="34" charset="0"/>
                <a:ea typeface="Calibri" panose="020F0502020204030204" pitchFamily="34" charset="0"/>
              </a:rPr>
              <a:t> In our store, </a:t>
            </a:r>
            <a:r>
              <a:rPr lang="en-US" sz="1800" b="1" dirty="0">
                <a:solidFill>
                  <a:srgbClr val="000000"/>
                </a:solidFill>
                <a:effectLst/>
                <a:latin typeface="Calibri" panose="020F0502020204030204" pitchFamily="34" charset="0"/>
                <a:ea typeface="Calibri" panose="020F0502020204030204" pitchFamily="34" charset="0"/>
              </a:rPr>
              <a:t>we'll typically observe candy bars being purchased in smaller groups with fewer opportunities</a:t>
            </a:r>
            <a:r>
              <a:rPr lang="en-US" sz="1800" dirty="0">
                <a:solidFill>
                  <a:srgbClr val="000000"/>
                </a:solidFill>
                <a:effectLst/>
                <a:latin typeface="Calibri" panose="020F0502020204030204" pitchFamily="34" charset="0"/>
                <a:ea typeface="Calibri" panose="020F0502020204030204" pitchFamily="34" charset="0"/>
              </a:rPr>
              <a:t>. There are several potential  </a:t>
            </a:r>
          </a:p>
          <a:p>
            <a:pPr marR="57150" fontAlgn="base">
              <a:lnSpc>
                <a:spcPct val="107000"/>
              </a:lnSpc>
              <a:spcBef>
                <a:spcPts val="0"/>
              </a:spcBef>
              <a:spcAft>
                <a:spcPts val="10"/>
              </a:spcAft>
              <a:buClr>
                <a:srgbClr val="000000"/>
              </a:buClr>
              <a:buSzPts val="1100"/>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They represent the largest clientele groups (add more observations) </a:t>
            </a:r>
          </a:p>
          <a:p>
            <a:pPr marR="57150" fontAlgn="base">
              <a:lnSpc>
                <a:spcPct val="107000"/>
              </a:lnSpc>
              <a:spcBef>
                <a:spcPts val="0"/>
              </a:spcBef>
              <a:spcAft>
                <a:spcPts val="140"/>
              </a:spcAft>
              <a:buClr>
                <a:srgbClr val="000000"/>
              </a:buClr>
              <a:buSzPts val="1100"/>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They go to the store more frequently than the other customers (more visits result in more purchases). </a:t>
            </a:r>
          </a:p>
          <a:p>
            <a:pPr marR="57150" fontAlgn="base">
              <a:lnSpc>
                <a:spcPct val="107000"/>
              </a:lnSpc>
              <a:spcBef>
                <a:spcPts val="0"/>
              </a:spcBef>
              <a:spcAft>
                <a:spcPts val="800"/>
              </a:spcAft>
              <a:buClr>
                <a:srgbClr val="000000"/>
              </a:buClr>
              <a:buSzPts val="1100"/>
            </a:pP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whenever they go shopping, people are more likely to buy candy bars. We shall look into this more below. </a:t>
            </a:r>
          </a:p>
          <a:p>
            <a:pPr marL="0" indent="0">
              <a:buNone/>
            </a:pPr>
            <a:endParaRPr lang="en-US" dirty="0"/>
          </a:p>
        </p:txBody>
      </p:sp>
      <p:sp>
        <p:nvSpPr>
          <p:cNvPr id="5" name="Title 1">
            <a:extLst>
              <a:ext uri="{FF2B5EF4-FFF2-40B4-BE49-F238E27FC236}">
                <a16:creationId xmlns:a16="http://schemas.microsoft.com/office/drawing/2014/main" id="{A6ED8E12-606C-99BE-DAAD-B4E09E3EB5CF}"/>
              </a:ext>
            </a:extLst>
          </p:cNvPr>
          <p:cNvSpPr txBox="1">
            <a:spLocks/>
          </p:cNvSpPr>
          <p:nvPr/>
        </p:nvSpPr>
        <p:spPr>
          <a:xfrm>
            <a:off x="303212" y="0"/>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0" kern="1200">
                <a:solidFill>
                  <a:schemeClr val="accent1"/>
                </a:solidFill>
                <a:latin typeface="+mj-lt"/>
                <a:ea typeface="+mj-ea"/>
                <a:cs typeface="+mj-cs"/>
              </a:defRPr>
            </a:lvl1pPr>
          </a:lstStyle>
          <a:p>
            <a:r>
              <a:rPr lang="en-US" dirty="0"/>
              <a:t>Purchase Descriptive Analytics</a:t>
            </a:r>
          </a:p>
        </p:txBody>
      </p:sp>
      <p:sp>
        <p:nvSpPr>
          <p:cNvPr id="6" name="Content Placeholder 3">
            <a:extLst>
              <a:ext uri="{FF2B5EF4-FFF2-40B4-BE49-F238E27FC236}">
                <a16:creationId xmlns:a16="http://schemas.microsoft.com/office/drawing/2014/main" id="{16DB3DFE-84F8-ADE7-F62E-0C7C7FDEBD4E}"/>
              </a:ext>
            </a:extLst>
          </p:cNvPr>
          <p:cNvSpPr txBox="1">
            <a:spLocks/>
          </p:cNvSpPr>
          <p:nvPr/>
        </p:nvSpPr>
        <p:spPr>
          <a:xfrm>
            <a:off x="6551612" y="1126618"/>
            <a:ext cx="4835684" cy="27561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80000"/>
              <a:buFont typeface="Corbe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Corbe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6pPr>
            <a:lvl7pPr marL="2743200" indent="0" algn="l" defTabSz="914400" rtl="0" eaLnBrk="1" latinLnBrk="0" hangingPunct="1">
              <a:lnSpc>
                <a:spcPct val="90000"/>
              </a:lnSpc>
              <a:spcBef>
                <a:spcPts val="600"/>
              </a:spcBef>
              <a:buSzPct val="80000"/>
              <a:buFont typeface="Arial" pitchFamily="34" charset="0"/>
              <a:buNone/>
              <a:defRPr sz="900" kern="1200" baseline="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Corbel"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SzPct val="80000"/>
              <a:buFont typeface="Arial" pitchFamily="34" charset="0"/>
              <a:buNone/>
              <a:defRPr sz="900" kern="1200">
                <a:solidFill>
                  <a:schemeClr val="tx1"/>
                </a:solidFill>
                <a:latin typeface="+mn-lt"/>
                <a:ea typeface="+mn-ea"/>
                <a:cs typeface="+mn-cs"/>
              </a:defRPr>
            </a:lvl9pPr>
          </a:lstStyle>
          <a:p>
            <a:endParaRPr lang="en-US" sz="1800">
              <a:solidFill>
                <a:srgbClr val="000000"/>
              </a:solidFill>
              <a:latin typeface="Calibri" panose="020F0502020204030204" pitchFamily="34" charset="0"/>
              <a:ea typeface="Calibri" panose="020F0502020204030204" pitchFamily="34" charset="0"/>
            </a:endParaRPr>
          </a:p>
          <a:p>
            <a:endParaRPr lang="en-US" dirty="0"/>
          </a:p>
        </p:txBody>
      </p:sp>
      <p:sp>
        <p:nvSpPr>
          <p:cNvPr id="7" name="TextBox 6">
            <a:extLst>
              <a:ext uri="{FF2B5EF4-FFF2-40B4-BE49-F238E27FC236}">
                <a16:creationId xmlns:a16="http://schemas.microsoft.com/office/drawing/2014/main" id="{B132737F-9497-CAF9-15D1-3F5877870061}"/>
              </a:ext>
            </a:extLst>
          </p:cNvPr>
          <p:cNvSpPr txBox="1"/>
          <p:nvPr/>
        </p:nvSpPr>
        <p:spPr>
          <a:xfrm>
            <a:off x="747713" y="1271948"/>
            <a:ext cx="3975100" cy="375552"/>
          </a:xfrm>
          <a:prstGeom prst="rect">
            <a:avLst/>
          </a:prstGeom>
          <a:noFill/>
        </p:spPr>
        <p:txBody>
          <a:bodyPr wrap="square">
            <a:spAutoFit/>
          </a:bodyPr>
          <a:lstStyle/>
          <a:p>
            <a:pPr marL="0" marR="0" indent="-6350">
              <a:lnSpc>
                <a:spcPct val="103000"/>
              </a:lnSpc>
              <a:spcBef>
                <a:spcPts val="0"/>
              </a:spcBef>
              <a:spcAft>
                <a:spcPts val="830"/>
              </a:spcAft>
            </a:pPr>
            <a:r>
              <a:rPr lang="en-US" sz="1800" dirty="0">
                <a:solidFill>
                  <a:srgbClr val="000000"/>
                </a:solidFill>
                <a:effectLst/>
                <a:latin typeface="Calibri" panose="020F0502020204030204" pitchFamily="34" charset="0"/>
                <a:ea typeface="Calibri" panose="020F0502020204030204" pitchFamily="34" charset="0"/>
              </a:rPr>
              <a:t>Data segmentation</a:t>
            </a:r>
          </a:p>
        </p:txBody>
      </p:sp>
      <p:pic>
        <p:nvPicPr>
          <p:cNvPr id="9" name="Picture 8">
            <a:extLst>
              <a:ext uri="{FF2B5EF4-FFF2-40B4-BE49-F238E27FC236}">
                <a16:creationId xmlns:a16="http://schemas.microsoft.com/office/drawing/2014/main" id="{0598AEAC-70D7-D783-FAA4-A62AFF70154A}"/>
              </a:ext>
            </a:extLst>
          </p:cNvPr>
          <p:cNvPicPr/>
          <p:nvPr/>
        </p:nvPicPr>
        <p:blipFill>
          <a:blip r:embed="rId2"/>
          <a:stretch>
            <a:fillRect/>
          </a:stretch>
        </p:blipFill>
        <p:spPr>
          <a:xfrm>
            <a:off x="838041" y="1625347"/>
            <a:ext cx="2540000" cy="2247900"/>
          </a:xfrm>
          <a:prstGeom prst="rect">
            <a:avLst/>
          </a:prstGeom>
        </p:spPr>
      </p:pic>
    </p:spTree>
    <p:extLst>
      <p:ext uri="{BB962C8B-B14F-4D97-AF65-F5344CB8AC3E}">
        <p14:creationId xmlns:p14="http://schemas.microsoft.com/office/powerpoint/2010/main" val="266090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339</TotalTime>
  <Words>2036</Words>
  <Application>Microsoft Office PowerPoint</Application>
  <PresentationFormat>Custom</PresentationFormat>
  <Paragraphs>140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Segoe UI</vt:lpstr>
      <vt:lpstr>Marketing 16x9</vt:lpstr>
      <vt:lpstr>Customer Analysis for Consumer Goods Company   Presented by: Venkata Sai Bala Krishna Batchu Chandratej Kurella Rajashekar Reddy Ayluri Sai Rohith Reddy Nagella Reena Namani </vt:lpstr>
      <vt:lpstr>PowerPoint Presentation</vt:lpstr>
      <vt:lpstr>Project Overview  </vt:lpstr>
      <vt:lpstr>Dataset Overview  </vt:lpstr>
      <vt:lpstr>Segmentation</vt:lpstr>
      <vt:lpstr>Segmentation</vt:lpstr>
      <vt:lpstr>Segmentation</vt:lpstr>
      <vt:lpstr>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 for Consumer Goods Company   Presented by: Venkata sai Bala Krishna Batchu Chandratej Kurella Rajashekar Reddy Ayluri Sai Rohith Reddy Nagella Reena Namani</dc:title>
  <dc:creator>Rajashekar Reddy Ayluri</dc:creator>
  <cp:lastModifiedBy>Venkata Sai Bala Krishna Batchu</cp:lastModifiedBy>
  <cp:revision>4</cp:revision>
  <dcterms:created xsi:type="dcterms:W3CDTF">2023-05-11T00:07:39Z</dcterms:created>
  <dcterms:modified xsi:type="dcterms:W3CDTF">2023-05-11T06:41:02Z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