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8" r:id="rId2"/>
    <p:sldId id="291" r:id="rId3"/>
    <p:sldId id="260" r:id="rId4"/>
    <p:sldId id="261" r:id="rId5"/>
    <p:sldId id="262" r:id="rId6"/>
    <p:sldId id="263" r:id="rId7"/>
    <p:sldId id="264" r:id="rId8"/>
    <p:sldId id="266" r:id="rId9"/>
    <p:sldId id="29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C8DBC0-76EA-499D-B69F-6E61DBE0E0FB}">
          <p14:sldIdLst>
            <p14:sldId id="258"/>
            <p14:sldId id="291"/>
            <p14:sldId id="260"/>
            <p14:sldId id="261"/>
            <p14:sldId id="262"/>
            <p14:sldId id="263"/>
            <p14:sldId id="264"/>
            <p14:sldId id="266"/>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A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4C2CAE-91EA-4BD9-8918-6011CE9333E4}" type="datetimeFigureOut">
              <a:rPr lang="en-US" smtClean="0"/>
              <a:t>9/28/2022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DA1917-4D11-424B-B3A2-EFF26AF03C60}" type="slidenum">
              <a:rPr lang="en-US" smtClean="0"/>
              <a:t>‹#›</a:t>
            </a:fld>
            <a:endParaRPr lang="en-US"/>
          </a:p>
        </p:txBody>
      </p:sp>
    </p:spTree>
    <p:extLst>
      <p:ext uri="{BB962C8B-B14F-4D97-AF65-F5344CB8AC3E}">
        <p14:creationId xmlns:p14="http://schemas.microsoft.com/office/powerpoint/2010/main" val="2052615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07C33-DBE3-5C74-190F-6BEEDC65AB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8EF4C4-AA61-7305-C216-37499AE553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CADC65-F9CA-7D8D-7012-22CE9EAB9959}"/>
              </a:ext>
            </a:extLst>
          </p:cNvPr>
          <p:cNvSpPr>
            <a:spLocks noGrp="1"/>
          </p:cNvSpPr>
          <p:nvPr>
            <p:ph type="dt" sz="half" idx="10"/>
          </p:nvPr>
        </p:nvSpPr>
        <p:spPr/>
        <p:txBody>
          <a:bodyPr/>
          <a:lstStyle/>
          <a:p>
            <a:fld id="{CAEB88CD-2570-461A-AB23-C665FE3D7AC9}" type="datetimeFigureOut">
              <a:rPr lang="en-US" smtClean="0"/>
              <a:t>9/28/2022</a:t>
            </a:fld>
            <a:endParaRPr lang="en-US"/>
          </a:p>
        </p:txBody>
      </p:sp>
      <p:sp>
        <p:nvSpPr>
          <p:cNvPr id="5" name="Footer Placeholder 4">
            <a:extLst>
              <a:ext uri="{FF2B5EF4-FFF2-40B4-BE49-F238E27FC236}">
                <a16:creationId xmlns:a16="http://schemas.microsoft.com/office/drawing/2014/main" id="{5A5B21DB-701F-D4CD-A3EB-17C76B35DE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7E18F6-347E-2720-183B-96BA47A2572F}"/>
              </a:ext>
            </a:extLst>
          </p:cNvPr>
          <p:cNvSpPr>
            <a:spLocks noGrp="1"/>
          </p:cNvSpPr>
          <p:nvPr>
            <p:ph type="sldNum" sz="quarter" idx="12"/>
          </p:nvPr>
        </p:nvSpPr>
        <p:spPr/>
        <p:txBody>
          <a:bodyPr/>
          <a:lstStyle/>
          <a:p>
            <a:fld id="{AE341766-582E-4FC5-AAC9-E015DE5FC204}" type="slidenum">
              <a:rPr lang="en-US" smtClean="0"/>
              <a:t>‹#›</a:t>
            </a:fld>
            <a:endParaRPr lang="en-US"/>
          </a:p>
        </p:txBody>
      </p:sp>
    </p:spTree>
    <p:extLst>
      <p:ext uri="{BB962C8B-B14F-4D97-AF65-F5344CB8AC3E}">
        <p14:creationId xmlns:p14="http://schemas.microsoft.com/office/powerpoint/2010/main" val="3168915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3D8B-A35D-7FBA-97A2-6102066477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BB32E3-B282-52AC-F617-682C76FEFD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9CD79D-FCB1-977A-E67D-2ED4BACF3EF3}"/>
              </a:ext>
            </a:extLst>
          </p:cNvPr>
          <p:cNvSpPr>
            <a:spLocks noGrp="1"/>
          </p:cNvSpPr>
          <p:nvPr>
            <p:ph type="dt" sz="half" idx="10"/>
          </p:nvPr>
        </p:nvSpPr>
        <p:spPr/>
        <p:txBody>
          <a:bodyPr/>
          <a:lstStyle/>
          <a:p>
            <a:fld id="{CAEB88CD-2570-461A-AB23-C665FE3D7AC9}" type="datetimeFigureOut">
              <a:rPr lang="en-US" smtClean="0"/>
              <a:t>9/28/2022</a:t>
            </a:fld>
            <a:endParaRPr lang="en-US"/>
          </a:p>
        </p:txBody>
      </p:sp>
      <p:sp>
        <p:nvSpPr>
          <p:cNvPr id="5" name="Footer Placeholder 4">
            <a:extLst>
              <a:ext uri="{FF2B5EF4-FFF2-40B4-BE49-F238E27FC236}">
                <a16:creationId xmlns:a16="http://schemas.microsoft.com/office/drawing/2014/main" id="{1C1C0CDE-F6F7-C811-FC78-D53CC14E3D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2D24C-A210-520E-A868-0AAC2A7B2C3A}"/>
              </a:ext>
            </a:extLst>
          </p:cNvPr>
          <p:cNvSpPr>
            <a:spLocks noGrp="1"/>
          </p:cNvSpPr>
          <p:nvPr>
            <p:ph type="sldNum" sz="quarter" idx="12"/>
          </p:nvPr>
        </p:nvSpPr>
        <p:spPr/>
        <p:txBody>
          <a:bodyPr/>
          <a:lstStyle/>
          <a:p>
            <a:fld id="{AE341766-582E-4FC5-AAC9-E015DE5FC204}" type="slidenum">
              <a:rPr lang="en-US" smtClean="0"/>
              <a:t>‹#›</a:t>
            </a:fld>
            <a:endParaRPr lang="en-US"/>
          </a:p>
        </p:txBody>
      </p:sp>
    </p:spTree>
    <p:extLst>
      <p:ext uri="{BB962C8B-B14F-4D97-AF65-F5344CB8AC3E}">
        <p14:creationId xmlns:p14="http://schemas.microsoft.com/office/powerpoint/2010/main" val="4063646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F8D826-4279-5506-64BF-320E4F3BD4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874714-5C56-6069-FA31-2727E5573E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3F22A1-28C1-AA3E-CBFE-568CF9961358}"/>
              </a:ext>
            </a:extLst>
          </p:cNvPr>
          <p:cNvSpPr>
            <a:spLocks noGrp="1"/>
          </p:cNvSpPr>
          <p:nvPr>
            <p:ph type="dt" sz="half" idx="10"/>
          </p:nvPr>
        </p:nvSpPr>
        <p:spPr/>
        <p:txBody>
          <a:bodyPr/>
          <a:lstStyle/>
          <a:p>
            <a:fld id="{CAEB88CD-2570-461A-AB23-C665FE3D7AC9}" type="datetimeFigureOut">
              <a:rPr lang="en-US" smtClean="0"/>
              <a:t>9/28/2022</a:t>
            </a:fld>
            <a:endParaRPr lang="en-US"/>
          </a:p>
        </p:txBody>
      </p:sp>
      <p:sp>
        <p:nvSpPr>
          <p:cNvPr id="5" name="Footer Placeholder 4">
            <a:extLst>
              <a:ext uri="{FF2B5EF4-FFF2-40B4-BE49-F238E27FC236}">
                <a16:creationId xmlns:a16="http://schemas.microsoft.com/office/drawing/2014/main" id="{1BDCC6AC-38CE-ADF9-158E-D149BAFD65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CF12BD-DFEC-E36E-9642-41612E597EBE}"/>
              </a:ext>
            </a:extLst>
          </p:cNvPr>
          <p:cNvSpPr>
            <a:spLocks noGrp="1"/>
          </p:cNvSpPr>
          <p:nvPr>
            <p:ph type="sldNum" sz="quarter" idx="12"/>
          </p:nvPr>
        </p:nvSpPr>
        <p:spPr/>
        <p:txBody>
          <a:bodyPr/>
          <a:lstStyle/>
          <a:p>
            <a:fld id="{AE341766-582E-4FC5-AAC9-E015DE5FC204}" type="slidenum">
              <a:rPr lang="en-US" smtClean="0"/>
              <a:t>‹#›</a:t>
            </a:fld>
            <a:endParaRPr lang="en-US"/>
          </a:p>
        </p:txBody>
      </p:sp>
    </p:spTree>
    <p:extLst>
      <p:ext uri="{BB962C8B-B14F-4D97-AF65-F5344CB8AC3E}">
        <p14:creationId xmlns:p14="http://schemas.microsoft.com/office/powerpoint/2010/main" val="3732883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E13F7-EB23-E9C6-5251-E164205B8B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7804E2-7DF9-42C6-7180-B69DE95BF7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CD3F49-5D83-FC1F-26F2-5F34ED6B6316}"/>
              </a:ext>
            </a:extLst>
          </p:cNvPr>
          <p:cNvSpPr>
            <a:spLocks noGrp="1"/>
          </p:cNvSpPr>
          <p:nvPr>
            <p:ph type="dt" sz="half" idx="10"/>
          </p:nvPr>
        </p:nvSpPr>
        <p:spPr/>
        <p:txBody>
          <a:bodyPr/>
          <a:lstStyle/>
          <a:p>
            <a:fld id="{CAEB88CD-2570-461A-AB23-C665FE3D7AC9}" type="datetimeFigureOut">
              <a:rPr lang="en-US" smtClean="0"/>
              <a:t>9/28/2022</a:t>
            </a:fld>
            <a:endParaRPr lang="en-US"/>
          </a:p>
        </p:txBody>
      </p:sp>
      <p:sp>
        <p:nvSpPr>
          <p:cNvPr id="5" name="Footer Placeholder 4">
            <a:extLst>
              <a:ext uri="{FF2B5EF4-FFF2-40B4-BE49-F238E27FC236}">
                <a16:creationId xmlns:a16="http://schemas.microsoft.com/office/drawing/2014/main" id="{8BD17AAE-3608-C82B-0370-A79144C16E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8482A4-AE54-4D30-D28B-122EDEDAFE07}"/>
              </a:ext>
            </a:extLst>
          </p:cNvPr>
          <p:cNvSpPr>
            <a:spLocks noGrp="1"/>
          </p:cNvSpPr>
          <p:nvPr>
            <p:ph type="sldNum" sz="quarter" idx="12"/>
          </p:nvPr>
        </p:nvSpPr>
        <p:spPr/>
        <p:txBody>
          <a:bodyPr/>
          <a:lstStyle/>
          <a:p>
            <a:fld id="{AE341766-582E-4FC5-AAC9-E015DE5FC204}" type="slidenum">
              <a:rPr lang="en-US" smtClean="0"/>
              <a:t>‹#›</a:t>
            </a:fld>
            <a:endParaRPr lang="en-US"/>
          </a:p>
        </p:txBody>
      </p:sp>
    </p:spTree>
    <p:extLst>
      <p:ext uri="{BB962C8B-B14F-4D97-AF65-F5344CB8AC3E}">
        <p14:creationId xmlns:p14="http://schemas.microsoft.com/office/powerpoint/2010/main" val="4275585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98E6-93E3-B0B5-9AEC-2E49AF50E9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04A2A1-4940-99C4-F0C2-0271BA4FCA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397668-10CF-42E5-BCD0-9806F8A0A5F9}"/>
              </a:ext>
            </a:extLst>
          </p:cNvPr>
          <p:cNvSpPr>
            <a:spLocks noGrp="1"/>
          </p:cNvSpPr>
          <p:nvPr>
            <p:ph type="dt" sz="half" idx="10"/>
          </p:nvPr>
        </p:nvSpPr>
        <p:spPr/>
        <p:txBody>
          <a:bodyPr/>
          <a:lstStyle/>
          <a:p>
            <a:fld id="{CAEB88CD-2570-461A-AB23-C665FE3D7AC9}" type="datetimeFigureOut">
              <a:rPr lang="en-US" smtClean="0"/>
              <a:t>9/28/2022</a:t>
            </a:fld>
            <a:endParaRPr lang="en-US"/>
          </a:p>
        </p:txBody>
      </p:sp>
      <p:sp>
        <p:nvSpPr>
          <p:cNvPr id="5" name="Footer Placeholder 4">
            <a:extLst>
              <a:ext uri="{FF2B5EF4-FFF2-40B4-BE49-F238E27FC236}">
                <a16:creationId xmlns:a16="http://schemas.microsoft.com/office/drawing/2014/main" id="{B9C54100-627E-EC3C-0BAA-07E050F836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78E400-C464-FAAC-B27E-909417024012}"/>
              </a:ext>
            </a:extLst>
          </p:cNvPr>
          <p:cNvSpPr>
            <a:spLocks noGrp="1"/>
          </p:cNvSpPr>
          <p:nvPr>
            <p:ph type="sldNum" sz="quarter" idx="12"/>
          </p:nvPr>
        </p:nvSpPr>
        <p:spPr/>
        <p:txBody>
          <a:bodyPr/>
          <a:lstStyle/>
          <a:p>
            <a:fld id="{AE341766-582E-4FC5-AAC9-E015DE5FC204}" type="slidenum">
              <a:rPr lang="en-US" smtClean="0"/>
              <a:t>‹#›</a:t>
            </a:fld>
            <a:endParaRPr lang="en-US"/>
          </a:p>
        </p:txBody>
      </p:sp>
    </p:spTree>
    <p:extLst>
      <p:ext uri="{BB962C8B-B14F-4D97-AF65-F5344CB8AC3E}">
        <p14:creationId xmlns:p14="http://schemas.microsoft.com/office/powerpoint/2010/main" val="953586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61F4F-0082-EF91-13C2-40286EC755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DC8AF3-C9C0-4B68-AD0E-DBD584818F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39D40A-2CB0-F5B4-D485-9782B5F017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91C6B7-1042-C373-D776-11BD19304E46}"/>
              </a:ext>
            </a:extLst>
          </p:cNvPr>
          <p:cNvSpPr>
            <a:spLocks noGrp="1"/>
          </p:cNvSpPr>
          <p:nvPr>
            <p:ph type="dt" sz="half" idx="10"/>
          </p:nvPr>
        </p:nvSpPr>
        <p:spPr/>
        <p:txBody>
          <a:bodyPr/>
          <a:lstStyle/>
          <a:p>
            <a:fld id="{CAEB88CD-2570-461A-AB23-C665FE3D7AC9}" type="datetimeFigureOut">
              <a:rPr lang="en-US" smtClean="0"/>
              <a:t>9/28/2022</a:t>
            </a:fld>
            <a:endParaRPr lang="en-US"/>
          </a:p>
        </p:txBody>
      </p:sp>
      <p:sp>
        <p:nvSpPr>
          <p:cNvPr id="6" name="Footer Placeholder 5">
            <a:extLst>
              <a:ext uri="{FF2B5EF4-FFF2-40B4-BE49-F238E27FC236}">
                <a16:creationId xmlns:a16="http://schemas.microsoft.com/office/drawing/2014/main" id="{8F2C3FA8-DC49-84A2-1BB6-91618BA047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D75A89-9A73-D648-88A9-D8275F6A434C}"/>
              </a:ext>
            </a:extLst>
          </p:cNvPr>
          <p:cNvSpPr>
            <a:spLocks noGrp="1"/>
          </p:cNvSpPr>
          <p:nvPr>
            <p:ph type="sldNum" sz="quarter" idx="12"/>
          </p:nvPr>
        </p:nvSpPr>
        <p:spPr/>
        <p:txBody>
          <a:bodyPr/>
          <a:lstStyle/>
          <a:p>
            <a:fld id="{AE341766-582E-4FC5-AAC9-E015DE5FC204}" type="slidenum">
              <a:rPr lang="en-US" smtClean="0"/>
              <a:t>‹#›</a:t>
            </a:fld>
            <a:endParaRPr lang="en-US"/>
          </a:p>
        </p:txBody>
      </p:sp>
    </p:spTree>
    <p:extLst>
      <p:ext uri="{BB962C8B-B14F-4D97-AF65-F5344CB8AC3E}">
        <p14:creationId xmlns:p14="http://schemas.microsoft.com/office/powerpoint/2010/main" val="3524845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68C7D-B906-95A6-E445-B6B585DB94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F53A40-FC96-9651-B13E-30F79187EC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35FCEA-3B99-5A9F-D5CE-F78E91F015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9C5223-CF89-A659-4BB2-C916917748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4C1547-D0DF-EBD9-167D-D1BBF9ECEB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9CFB84-7145-CB7A-2C1B-5F36A60F8E20}"/>
              </a:ext>
            </a:extLst>
          </p:cNvPr>
          <p:cNvSpPr>
            <a:spLocks noGrp="1"/>
          </p:cNvSpPr>
          <p:nvPr>
            <p:ph type="dt" sz="half" idx="10"/>
          </p:nvPr>
        </p:nvSpPr>
        <p:spPr/>
        <p:txBody>
          <a:bodyPr/>
          <a:lstStyle/>
          <a:p>
            <a:fld id="{CAEB88CD-2570-461A-AB23-C665FE3D7AC9}" type="datetimeFigureOut">
              <a:rPr lang="en-US" smtClean="0"/>
              <a:t>9/28/2022</a:t>
            </a:fld>
            <a:endParaRPr lang="en-US"/>
          </a:p>
        </p:txBody>
      </p:sp>
      <p:sp>
        <p:nvSpPr>
          <p:cNvPr id="8" name="Footer Placeholder 7">
            <a:extLst>
              <a:ext uri="{FF2B5EF4-FFF2-40B4-BE49-F238E27FC236}">
                <a16:creationId xmlns:a16="http://schemas.microsoft.com/office/drawing/2014/main" id="{8BF81584-901B-CCF2-D3B4-854632627C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A40678-8B4A-C9AE-3DF6-7FA4D87B4FC8}"/>
              </a:ext>
            </a:extLst>
          </p:cNvPr>
          <p:cNvSpPr>
            <a:spLocks noGrp="1"/>
          </p:cNvSpPr>
          <p:nvPr>
            <p:ph type="sldNum" sz="quarter" idx="12"/>
          </p:nvPr>
        </p:nvSpPr>
        <p:spPr/>
        <p:txBody>
          <a:bodyPr/>
          <a:lstStyle/>
          <a:p>
            <a:fld id="{AE341766-582E-4FC5-AAC9-E015DE5FC204}" type="slidenum">
              <a:rPr lang="en-US" smtClean="0"/>
              <a:t>‹#›</a:t>
            </a:fld>
            <a:endParaRPr lang="en-US"/>
          </a:p>
        </p:txBody>
      </p:sp>
    </p:spTree>
    <p:extLst>
      <p:ext uri="{BB962C8B-B14F-4D97-AF65-F5344CB8AC3E}">
        <p14:creationId xmlns:p14="http://schemas.microsoft.com/office/powerpoint/2010/main" val="254466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FD321-4E25-C1D7-AE60-B1C9D53D01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C76043-6B1C-392C-0D97-8B6CC884E409}"/>
              </a:ext>
            </a:extLst>
          </p:cNvPr>
          <p:cNvSpPr>
            <a:spLocks noGrp="1"/>
          </p:cNvSpPr>
          <p:nvPr>
            <p:ph type="dt" sz="half" idx="10"/>
          </p:nvPr>
        </p:nvSpPr>
        <p:spPr/>
        <p:txBody>
          <a:bodyPr/>
          <a:lstStyle/>
          <a:p>
            <a:fld id="{CAEB88CD-2570-461A-AB23-C665FE3D7AC9}" type="datetimeFigureOut">
              <a:rPr lang="en-US" smtClean="0"/>
              <a:t>9/28/2022</a:t>
            </a:fld>
            <a:endParaRPr lang="en-US"/>
          </a:p>
        </p:txBody>
      </p:sp>
      <p:sp>
        <p:nvSpPr>
          <p:cNvPr id="4" name="Footer Placeholder 3">
            <a:extLst>
              <a:ext uri="{FF2B5EF4-FFF2-40B4-BE49-F238E27FC236}">
                <a16:creationId xmlns:a16="http://schemas.microsoft.com/office/drawing/2014/main" id="{746EA204-5279-3D3E-6D73-E8FAD206DB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B7B257-86C8-6409-10E2-530D517DF71E}"/>
              </a:ext>
            </a:extLst>
          </p:cNvPr>
          <p:cNvSpPr>
            <a:spLocks noGrp="1"/>
          </p:cNvSpPr>
          <p:nvPr>
            <p:ph type="sldNum" sz="quarter" idx="12"/>
          </p:nvPr>
        </p:nvSpPr>
        <p:spPr/>
        <p:txBody>
          <a:bodyPr/>
          <a:lstStyle/>
          <a:p>
            <a:fld id="{AE341766-582E-4FC5-AAC9-E015DE5FC204}" type="slidenum">
              <a:rPr lang="en-US" smtClean="0"/>
              <a:t>‹#›</a:t>
            </a:fld>
            <a:endParaRPr lang="en-US"/>
          </a:p>
        </p:txBody>
      </p:sp>
    </p:spTree>
    <p:extLst>
      <p:ext uri="{BB962C8B-B14F-4D97-AF65-F5344CB8AC3E}">
        <p14:creationId xmlns:p14="http://schemas.microsoft.com/office/powerpoint/2010/main" val="2867085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C5D88E-5030-6E48-B041-E3BDD4B5DFC4}"/>
              </a:ext>
            </a:extLst>
          </p:cNvPr>
          <p:cNvSpPr>
            <a:spLocks noGrp="1"/>
          </p:cNvSpPr>
          <p:nvPr>
            <p:ph type="dt" sz="half" idx="10"/>
          </p:nvPr>
        </p:nvSpPr>
        <p:spPr/>
        <p:txBody>
          <a:bodyPr/>
          <a:lstStyle/>
          <a:p>
            <a:fld id="{CAEB88CD-2570-461A-AB23-C665FE3D7AC9}" type="datetimeFigureOut">
              <a:rPr lang="en-US" smtClean="0"/>
              <a:t>9/28/2022</a:t>
            </a:fld>
            <a:endParaRPr lang="en-US"/>
          </a:p>
        </p:txBody>
      </p:sp>
      <p:sp>
        <p:nvSpPr>
          <p:cNvPr id="3" name="Footer Placeholder 2">
            <a:extLst>
              <a:ext uri="{FF2B5EF4-FFF2-40B4-BE49-F238E27FC236}">
                <a16:creationId xmlns:a16="http://schemas.microsoft.com/office/drawing/2014/main" id="{317DA6D7-4883-EC90-0788-A96D074409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863A7D-10A7-CFA2-2771-5A09439A53F3}"/>
              </a:ext>
            </a:extLst>
          </p:cNvPr>
          <p:cNvSpPr>
            <a:spLocks noGrp="1"/>
          </p:cNvSpPr>
          <p:nvPr>
            <p:ph type="sldNum" sz="quarter" idx="12"/>
          </p:nvPr>
        </p:nvSpPr>
        <p:spPr/>
        <p:txBody>
          <a:bodyPr/>
          <a:lstStyle/>
          <a:p>
            <a:fld id="{AE341766-582E-4FC5-AAC9-E015DE5FC204}" type="slidenum">
              <a:rPr lang="en-US" smtClean="0"/>
              <a:t>‹#›</a:t>
            </a:fld>
            <a:endParaRPr lang="en-US"/>
          </a:p>
        </p:txBody>
      </p:sp>
    </p:spTree>
    <p:extLst>
      <p:ext uri="{BB962C8B-B14F-4D97-AF65-F5344CB8AC3E}">
        <p14:creationId xmlns:p14="http://schemas.microsoft.com/office/powerpoint/2010/main" val="1041686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80C1F-9CD4-6065-30E5-BD5ADD917F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A5D347-4C36-2875-F677-32353A167C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71CDD4-AAE3-0A23-6A15-C0D8CC9C25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2C4A6F-C846-E666-623F-32236A758758}"/>
              </a:ext>
            </a:extLst>
          </p:cNvPr>
          <p:cNvSpPr>
            <a:spLocks noGrp="1"/>
          </p:cNvSpPr>
          <p:nvPr>
            <p:ph type="dt" sz="half" idx="10"/>
          </p:nvPr>
        </p:nvSpPr>
        <p:spPr/>
        <p:txBody>
          <a:bodyPr/>
          <a:lstStyle/>
          <a:p>
            <a:fld id="{CAEB88CD-2570-461A-AB23-C665FE3D7AC9}" type="datetimeFigureOut">
              <a:rPr lang="en-US" smtClean="0"/>
              <a:t>9/28/2022</a:t>
            </a:fld>
            <a:endParaRPr lang="en-US"/>
          </a:p>
        </p:txBody>
      </p:sp>
      <p:sp>
        <p:nvSpPr>
          <p:cNvPr id="6" name="Footer Placeholder 5">
            <a:extLst>
              <a:ext uri="{FF2B5EF4-FFF2-40B4-BE49-F238E27FC236}">
                <a16:creationId xmlns:a16="http://schemas.microsoft.com/office/drawing/2014/main" id="{063E8EB0-AE2B-1AC1-D191-EE76741DD3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82BE0B-8F62-223C-6700-4D2257D1D641}"/>
              </a:ext>
            </a:extLst>
          </p:cNvPr>
          <p:cNvSpPr>
            <a:spLocks noGrp="1"/>
          </p:cNvSpPr>
          <p:nvPr>
            <p:ph type="sldNum" sz="quarter" idx="12"/>
          </p:nvPr>
        </p:nvSpPr>
        <p:spPr/>
        <p:txBody>
          <a:bodyPr/>
          <a:lstStyle/>
          <a:p>
            <a:fld id="{AE341766-582E-4FC5-AAC9-E015DE5FC204}" type="slidenum">
              <a:rPr lang="en-US" smtClean="0"/>
              <a:t>‹#›</a:t>
            </a:fld>
            <a:endParaRPr lang="en-US"/>
          </a:p>
        </p:txBody>
      </p:sp>
    </p:spTree>
    <p:extLst>
      <p:ext uri="{BB962C8B-B14F-4D97-AF65-F5344CB8AC3E}">
        <p14:creationId xmlns:p14="http://schemas.microsoft.com/office/powerpoint/2010/main" val="3195132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36F16-3721-98D3-3ABB-A871112313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93494F-EE00-0B61-731C-EBCB7C910D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65F277-02F9-1FEC-58C0-ECD607A052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7843C3-DD42-6C53-D121-D9492C5968DE}"/>
              </a:ext>
            </a:extLst>
          </p:cNvPr>
          <p:cNvSpPr>
            <a:spLocks noGrp="1"/>
          </p:cNvSpPr>
          <p:nvPr>
            <p:ph type="dt" sz="half" idx="10"/>
          </p:nvPr>
        </p:nvSpPr>
        <p:spPr/>
        <p:txBody>
          <a:bodyPr/>
          <a:lstStyle/>
          <a:p>
            <a:fld id="{CAEB88CD-2570-461A-AB23-C665FE3D7AC9}" type="datetimeFigureOut">
              <a:rPr lang="en-US" smtClean="0"/>
              <a:t>9/28/2022</a:t>
            </a:fld>
            <a:endParaRPr lang="en-US"/>
          </a:p>
        </p:txBody>
      </p:sp>
      <p:sp>
        <p:nvSpPr>
          <p:cNvPr id="6" name="Footer Placeholder 5">
            <a:extLst>
              <a:ext uri="{FF2B5EF4-FFF2-40B4-BE49-F238E27FC236}">
                <a16:creationId xmlns:a16="http://schemas.microsoft.com/office/drawing/2014/main" id="{E5C1C7D9-EE00-D92C-097A-92A387A241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33D460-C08D-C4E0-DE7A-4B56C3B2B0C3}"/>
              </a:ext>
            </a:extLst>
          </p:cNvPr>
          <p:cNvSpPr>
            <a:spLocks noGrp="1"/>
          </p:cNvSpPr>
          <p:nvPr>
            <p:ph type="sldNum" sz="quarter" idx="12"/>
          </p:nvPr>
        </p:nvSpPr>
        <p:spPr/>
        <p:txBody>
          <a:bodyPr/>
          <a:lstStyle/>
          <a:p>
            <a:fld id="{AE341766-582E-4FC5-AAC9-E015DE5FC204}" type="slidenum">
              <a:rPr lang="en-US" smtClean="0"/>
              <a:t>‹#›</a:t>
            </a:fld>
            <a:endParaRPr lang="en-US"/>
          </a:p>
        </p:txBody>
      </p:sp>
    </p:spTree>
    <p:extLst>
      <p:ext uri="{BB962C8B-B14F-4D97-AF65-F5344CB8AC3E}">
        <p14:creationId xmlns:p14="http://schemas.microsoft.com/office/powerpoint/2010/main" val="1614694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EAF84-5563-165A-59E6-FDBE76DCE7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A2BAA6-E48F-18B6-4397-5B53474136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B7057F-9B1E-6A73-5753-E2EE5ECF10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EB88CD-2570-461A-AB23-C665FE3D7AC9}" type="datetimeFigureOut">
              <a:rPr lang="en-US" smtClean="0"/>
              <a:t>9/28/2022</a:t>
            </a:fld>
            <a:endParaRPr lang="en-US"/>
          </a:p>
        </p:txBody>
      </p:sp>
      <p:sp>
        <p:nvSpPr>
          <p:cNvPr id="5" name="Footer Placeholder 4">
            <a:extLst>
              <a:ext uri="{FF2B5EF4-FFF2-40B4-BE49-F238E27FC236}">
                <a16:creationId xmlns:a16="http://schemas.microsoft.com/office/drawing/2014/main" id="{216C0E08-4B7C-E482-AE20-2066706880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DFD806-EAA7-A7BC-C66B-4D7136E755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341766-582E-4FC5-AAC9-E015DE5FC204}" type="slidenum">
              <a:rPr lang="en-US" smtClean="0"/>
              <a:t>‹#›</a:t>
            </a:fld>
            <a:endParaRPr lang="en-US"/>
          </a:p>
        </p:txBody>
      </p:sp>
    </p:spTree>
    <p:extLst>
      <p:ext uri="{BB962C8B-B14F-4D97-AF65-F5344CB8AC3E}">
        <p14:creationId xmlns:p14="http://schemas.microsoft.com/office/powerpoint/2010/main" val="3132651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7/06/relationships/model3d" Target="../media/model3d1.glb"/><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zillow.com/"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2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92147B9-EBF5-0844-A8BD-AB65E22971DC}"/>
              </a:ext>
            </a:extLst>
          </p:cNvPr>
          <p:cNvPicPr>
            <a:picLocks noChangeAspect="1"/>
          </p:cNvPicPr>
          <p:nvPr/>
        </p:nvPicPr>
        <p:blipFill rotWithShape="1">
          <a:blip r:embed="rId2">
            <a:extLst>
              <a:ext uri="{28A0092B-C50C-407E-A947-70E740481C1C}">
                <a14:useLocalDpi xmlns:a14="http://schemas.microsoft.com/office/drawing/2010/main" val="0"/>
              </a:ext>
            </a:extLst>
          </a:blip>
          <a:srcRect l="26187" r="20385" b="-1"/>
          <a:stretch/>
        </p:blipFill>
        <p:spPr>
          <a:xfrm>
            <a:off x="5862543" y="1391574"/>
            <a:ext cx="5536001" cy="5465791"/>
          </a:xfrm>
          <a:prstGeom prst="rect">
            <a:avLst/>
          </a:prstGeom>
        </p:spPr>
      </p:pic>
      <p:sp>
        <p:nvSpPr>
          <p:cNvPr id="2" name="Title 1">
            <a:extLst>
              <a:ext uri="{FF2B5EF4-FFF2-40B4-BE49-F238E27FC236}">
                <a16:creationId xmlns:a16="http://schemas.microsoft.com/office/drawing/2014/main" id="{63B04150-AFE1-BE25-8D3B-00E753716C31}"/>
              </a:ext>
            </a:extLst>
          </p:cNvPr>
          <p:cNvSpPr>
            <a:spLocks noGrp="1"/>
          </p:cNvSpPr>
          <p:nvPr>
            <p:ph type="ctrTitle"/>
          </p:nvPr>
        </p:nvSpPr>
        <p:spPr>
          <a:xfrm>
            <a:off x="267833" y="470578"/>
            <a:ext cx="8025765" cy="2387600"/>
          </a:xfrm>
        </p:spPr>
        <p:txBody>
          <a:bodyPr anchor="t">
            <a:normAutofit/>
          </a:bodyPr>
          <a:lstStyle/>
          <a:p>
            <a:pPr marL="0" indent="0"/>
            <a:br>
              <a:rPr lang="en-US" sz="4000" b="1" u="sng" dirty="0">
                <a:solidFill>
                  <a:srgbClr val="C00000"/>
                </a:solidFill>
              </a:rPr>
            </a:br>
            <a:r>
              <a:rPr lang="en-US" sz="4000" b="1" u="sng" dirty="0">
                <a:solidFill>
                  <a:srgbClr val="C00000"/>
                </a:solidFill>
              </a:rPr>
              <a:t>Real Estate Data Analysis</a:t>
            </a:r>
            <a:br>
              <a:rPr lang="en-US" sz="4000" b="1" u="sng" dirty="0">
                <a:solidFill>
                  <a:srgbClr val="C00000"/>
                </a:solidFill>
              </a:rPr>
            </a:br>
            <a:r>
              <a:rPr lang="en-US" sz="4000" b="1" u="sng" dirty="0" err="1">
                <a:solidFill>
                  <a:srgbClr val="C00000"/>
                </a:solidFill>
              </a:rPr>
              <a:t>BayArea</a:t>
            </a:r>
            <a:r>
              <a:rPr lang="en-US" sz="4000" b="1" u="sng" dirty="0">
                <a:solidFill>
                  <a:srgbClr val="C00000"/>
                </a:solidFill>
              </a:rPr>
              <a:t> Data collection-</a:t>
            </a:r>
            <a:r>
              <a:rPr lang="en-US" sz="4000" b="1" u="sng" dirty="0" err="1">
                <a:solidFill>
                  <a:srgbClr val="C00000"/>
                </a:solidFill>
              </a:rPr>
              <a:t>Webscraping</a:t>
            </a:r>
            <a:endParaRPr lang="en-US" sz="4000" b="1" u="sng" dirty="0">
              <a:solidFill>
                <a:srgbClr val="C00000"/>
              </a:solidFill>
            </a:endParaRPr>
          </a:p>
        </p:txBody>
      </p:sp>
    </p:spTree>
    <p:extLst>
      <p:ext uri="{BB962C8B-B14F-4D97-AF65-F5344CB8AC3E}">
        <p14:creationId xmlns:p14="http://schemas.microsoft.com/office/powerpoint/2010/main" val="3039230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2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2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8" name="Rectangle 3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3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2FD4319-B351-CB2E-F5E5-39DFE54772EB}"/>
              </a:ext>
            </a:extLst>
          </p:cNvPr>
          <p:cNvSpPr>
            <a:spLocks noGrp="1"/>
          </p:cNvSpPr>
          <p:nvPr>
            <p:ph idx="1"/>
          </p:nvPr>
        </p:nvSpPr>
        <p:spPr>
          <a:xfrm>
            <a:off x="640079" y="2516745"/>
            <a:ext cx="9941319" cy="3124658"/>
          </a:xfrm>
        </p:spPr>
        <p:txBody>
          <a:bodyPr anchor="ctr">
            <a:normAutofit/>
          </a:bodyPr>
          <a:lstStyle/>
          <a:p>
            <a:r>
              <a:rPr lang="en-US" sz="2400" b="1" dirty="0"/>
              <a:t>Venkata Sai Bala Krishna Batchu</a:t>
            </a:r>
          </a:p>
          <a:p>
            <a:r>
              <a:rPr lang="en-US" sz="2400" b="1" dirty="0"/>
              <a:t>Sai Rohit Reddy </a:t>
            </a:r>
            <a:r>
              <a:rPr lang="en-US" sz="2400" b="1" dirty="0" err="1"/>
              <a:t>Nagella</a:t>
            </a:r>
            <a:endParaRPr lang="en-US" sz="2400" b="1" dirty="0"/>
          </a:p>
          <a:p>
            <a:r>
              <a:rPr lang="en-US" sz="2400" b="1" dirty="0" err="1"/>
              <a:t>Supraja</a:t>
            </a:r>
            <a:r>
              <a:rPr lang="en-US" sz="2400" b="1" dirty="0"/>
              <a:t> </a:t>
            </a:r>
            <a:r>
              <a:rPr lang="en-US" sz="2400" b="1" dirty="0" err="1"/>
              <a:t>Bakki</a:t>
            </a:r>
            <a:endParaRPr lang="en-US" sz="2400" b="1" dirty="0"/>
          </a:p>
          <a:p>
            <a:r>
              <a:rPr lang="en-US" sz="2400" b="1" dirty="0" err="1"/>
              <a:t>Rajashekhar</a:t>
            </a:r>
            <a:r>
              <a:rPr lang="en-US" sz="2400" b="1" dirty="0"/>
              <a:t> Reddy</a:t>
            </a:r>
          </a:p>
          <a:p>
            <a:r>
              <a:rPr lang="en-US" sz="2400" b="1" dirty="0" err="1"/>
              <a:t>Chandratej</a:t>
            </a:r>
            <a:r>
              <a:rPr lang="en-US" sz="2400" b="1" dirty="0"/>
              <a:t> </a:t>
            </a:r>
            <a:r>
              <a:rPr lang="en-US" sz="2400" b="1" dirty="0" err="1"/>
              <a:t>kurella</a:t>
            </a:r>
            <a:endParaRPr lang="en-US" sz="2400" b="1" dirty="0"/>
          </a:p>
        </p:txBody>
      </p:sp>
      <p:cxnSp>
        <p:nvCxnSpPr>
          <p:cNvPr id="37" name="Straight Connector 3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E4C21AA-CA1A-963C-4D80-284209A64F38}"/>
              </a:ext>
            </a:extLst>
          </p:cNvPr>
          <p:cNvSpPr txBox="1"/>
          <p:nvPr/>
        </p:nvSpPr>
        <p:spPr>
          <a:xfrm>
            <a:off x="942975" y="1390650"/>
            <a:ext cx="3495675" cy="707886"/>
          </a:xfrm>
          <a:prstGeom prst="rect">
            <a:avLst/>
          </a:prstGeom>
          <a:noFill/>
        </p:spPr>
        <p:txBody>
          <a:bodyPr wrap="square" rtlCol="0">
            <a:spAutoFit/>
          </a:bodyPr>
          <a:lstStyle/>
          <a:p>
            <a:r>
              <a:rPr lang="en-US" sz="4000" b="1" u="sng" dirty="0">
                <a:solidFill>
                  <a:srgbClr val="C00000"/>
                </a:solidFill>
              </a:rPr>
              <a:t>Group-9</a:t>
            </a:r>
          </a:p>
        </p:txBody>
      </p:sp>
      <mc:AlternateContent xmlns:mc="http://schemas.openxmlformats.org/markup-compatibility/2006">
        <mc:Choice xmlns:am3d="http://schemas.microsoft.com/office/drawing/2017/model3d" Requires="am3d">
          <p:graphicFrame>
            <p:nvGraphicFramePr>
              <p:cNvPr id="4" name="3D Model 3" descr="Group">
                <a:extLst>
                  <a:ext uri="{FF2B5EF4-FFF2-40B4-BE49-F238E27FC236}">
                    <a16:creationId xmlns:a16="http://schemas.microsoft.com/office/drawing/2014/main" id="{C37B5EA4-3826-7858-D196-AF9F05E4238F}"/>
                  </a:ext>
                </a:extLst>
              </p:cNvPr>
              <p:cNvGraphicFramePr>
                <a:graphicFrameLocks noChangeAspect="1"/>
              </p:cNvGraphicFramePr>
              <p:nvPr>
                <p:extLst>
                  <p:ext uri="{D42A27DB-BD31-4B8C-83A1-F6EECF244321}">
                    <p14:modId xmlns:p14="http://schemas.microsoft.com/office/powerpoint/2010/main" val="657291995"/>
                  </p:ext>
                </p:extLst>
              </p:nvPr>
            </p:nvGraphicFramePr>
            <p:xfrm>
              <a:off x="5836212" y="3022559"/>
              <a:ext cx="3680020" cy="2481875"/>
            </p:xfrm>
            <a:graphic>
              <a:graphicData uri="http://schemas.microsoft.com/office/drawing/2017/model3d">
                <am3d:model3d r:embed="rId2">
                  <am3d:spPr>
                    <a:xfrm>
                      <a:off x="0" y="0"/>
                      <a:ext cx="3680020" cy="2481875"/>
                    </a:xfrm>
                    <a:prstGeom prst="rect">
                      <a:avLst/>
                    </a:prstGeom>
                  </am3d:spPr>
                  <am3d:camera>
                    <am3d:pos x="0" y="0" z="67562836"/>
                    <am3d:up dx="0" dy="36000000" dz="0"/>
                    <am3d:lookAt x="0" y="0" z="0"/>
                    <am3d:perspective fov="2700000"/>
                  </am3d:camera>
                  <am3d:trans>
                    <am3d:meterPerModelUnit n="117406" d="1000000"/>
                    <am3d:preTrans dx="0" dy="-4526626" dz="0"/>
                    <am3d:scale>
                      <am3d:sx n="1000000" d="1000000"/>
                      <am3d:sy n="1000000" d="1000000"/>
                      <am3d:sz n="1000000" d="1000000"/>
                    </am3d:scale>
                    <am3d:rot ax="1412426" ay="1940506" az="787152"/>
                    <am3d:postTrans dx="0" dy="0" dz="0"/>
                  </am3d:trans>
                  <am3d:raster rName="Office3DRenderer" rVer="16.0.8326">
                    <am3d:blip r:embed="rId3"/>
                  </am3d:raster>
                  <am3d:objViewport viewportSz="5315584"/>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3D Model 3" descr="Group">
                <a:extLst>
                  <a:ext uri="{FF2B5EF4-FFF2-40B4-BE49-F238E27FC236}">
                    <a16:creationId xmlns:a16="http://schemas.microsoft.com/office/drawing/2014/main" id="{C37B5EA4-3826-7858-D196-AF9F05E4238F}"/>
                  </a:ext>
                </a:extLst>
              </p:cNvPr>
              <p:cNvPicPr>
                <a:picLocks noGrp="1" noRot="1" noChangeAspect="1" noMove="1" noResize="1" noEditPoints="1" noAdjustHandles="1" noChangeArrowheads="1" noChangeShapeType="1" noCrop="1"/>
              </p:cNvPicPr>
              <p:nvPr/>
            </p:nvPicPr>
            <p:blipFill>
              <a:blip r:embed="rId3"/>
              <a:stretch>
                <a:fillRect/>
              </a:stretch>
            </p:blipFill>
            <p:spPr>
              <a:xfrm>
                <a:off x="5836212" y="3022559"/>
                <a:ext cx="3680020" cy="2481875"/>
              </a:xfrm>
              <a:prstGeom prst="rect">
                <a:avLst/>
              </a:prstGeom>
            </p:spPr>
          </p:pic>
        </mc:Fallback>
      </mc:AlternateContent>
    </p:spTree>
    <p:extLst>
      <p:ext uri="{BB962C8B-B14F-4D97-AF65-F5344CB8AC3E}">
        <p14:creationId xmlns:p14="http://schemas.microsoft.com/office/powerpoint/2010/main" val="3686238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28">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30">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42" name="Rectangle 31">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32">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456F984-F122-DFD2-07C9-D4F724C5D038}"/>
              </a:ext>
            </a:extLst>
          </p:cNvPr>
          <p:cNvSpPr txBox="1"/>
          <p:nvPr/>
        </p:nvSpPr>
        <p:spPr>
          <a:xfrm>
            <a:off x="589424" y="691277"/>
            <a:ext cx="9849751" cy="3032168"/>
          </a:xfrm>
          <a:prstGeom prst="rect">
            <a:avLst/>
          </a:prstGeom>
        </p:spPr>
        <p:txBody>
          <a:bodyPr vert="horz" lIns="91440" tIns="45720" rIns="91440" bIns="45720" rtlCol="0" anchor="ctr">
            <a:noAutofit/>
          </a:bodyPr>
          <a:lstStyle/>
          <a:p>
            <a:pPr indent="-228600">
              <a:lnSpc>
                <a:spcPct val="90000"/>
              </a:lnSpc>
              <a:spcAft>
                <a:spcPts val="600"/>
              </a:spcAft>
              <a:buFont typeface="Arial" panose="020B0604020202020204" pitchFamily="34" charset="0"/>
              <a:buChar char="•"/>
            </a:pPr>
            <a:endParaRPr lang="en-US" sz="2400" dirty="0"/>
          </a:p>
          <a:p>
            <a:pPr indent="-228600">
              <a:lnSpc>
                <a:spcPct val="90000"/>
              </a:lnSpc>
              <a:spcAft>
                <a:spcPts val="600"/>
              </a:spcAft>
              <a:buFont typeface="Arial" panose="020B0604020202020204" pitchFamily="34" charset="0"/>
              <a:buChar char="•"/>
            </a:pPr>
            <a:endParaRPr lang="en-US" sz="2400" dirty="0"/>
          </a:p>
          <a:p>
            <a:pPr indent="-228600">
              <a:lnSpc>
                <a:spcPct val="90000"/>
              </a:lnSpc>
              <a:spcAft>
                <a:spcPts val="600"/>
              </a:spcAft>
              <a:buFont typeface="Arial" panose="020B0604020202020204" pitchFamily="34" charset="0"/>
              <a:buChar char="•"/>
            </a:pPr>
            <a:endParaRPr lang="en-US" sz="2400" dirty="0"/>
          </a:p>
          <a:p>
            <a:pPr indent="-228600">
              <a:lnSpc>
                <a:spcPct val="90000"/>
              </a:lnSpc>
              <a:spcAft>
                <a:spcPts val="600"/>
              </a:spcAft>
              <a:buFont typeface="Arial" panose="020B0604020202020204" pitchFamily="34" charset="0"/>
              <a:buChar char="•"/>
            </a:pPr>
            <a:endParaRPr lang="en-US" sz="2400" dirty="0"/>
          </a:p>
          <a:p>
            <a:pPr>
              <a:lnSpc>
                <a:spcPct val="90000"/>
              </a:lnSpc>
              <a:spcAft>
                <a:spcPts val="600"/>
              </a:spcAft>
            </a:pPr>
            <a:endParaRPr lang="en-US" sz="2400" dirty="0"/>
          </a:p>
          <a:p>
            <a:pPr indent="-228600">
              <a:lnSpc>
                <a:spcPct val="90000"/>
              </a:lnSpc>
              <a:spcAft>
                <a:spcPts val="600"/>
              </a:spcAft>
              <a:buFont typeface="Arial" panose="020B0604020202020204" pitchFamily="34" charset="0"/>
              <a:buChar char="•"/>
            </a:pPr>
            <a:r>
              <a:rPr lang="en-US" sz="4000" b="1" u="sng" dirty="0">
                <a:solidFill>
                  <a:srgbClr val="C00000"/>
                </a:solidFill>
              </a:rPr>
              <a:t>Introduction:</a:t>
            </a:r>
          </a:p>
          <a:p>
            <a:pPr indent="-228600">
              <a:lnSpc>
                <a:spcPct val="90000"/>
              </a:lnSpc>
              <a:spcAft>
                <a:spcPts val="600"/>
              </a:spcAft>
              <a:buFont typeface="Arial" panose="020B0604020202020204" pitchFamily="34" charset="0"/>
              <a:buChar char="•"/>
            </a:pPr>
            <a:endParaRPr lang="en-US" sz="2400" dirty="0"/>
          </a:p>
          <a:p>
            <a:pPr marL="285750" indent="-228600">
              <a:lnSpc>
                <a:spcPct val="90000"/>
              </a:lnSpc>
              <a:spcAft>
                <a:spcPts val="600"/>
              </a:spcAft>
              <a:buFont typeface="Arial" panose="020B0604020202020204" pitchFamily="34" charset="0"/>
              <a:buChar char="•"/>
            </a:pPr>
            <a:r>
              <a:rPr lang="en-US" sz="2400" dirty="0"/>
              <a:t>In this project we are collecting data from a major real estate website and we are using some analytical techniques to find our required data from website. We are using Zillow to scrape our data using python and Beautiful soup libraries. Zillow is one of the major trusted source for searching homes in the United states. So, we are going to scrape bay-area real-estate data from Zillow.</a:t>
            </a:r>
          </a:p>
          <a:p>
            <a:pPr marL="285750" indent="-228600">
              <a:lnSpc>
                <a:spcPct val="90000"/>
              </a:lnSpc>
              <a:spcAft>
                <a:spcPts val="600"/>
              </a:spcAft>
              <a:buFont typeface="Arial" panose="020B0604020202020204" pitchFamily="34" charset="0"/>
              <a:buChar char="•"/>
            </a:pPr>
            <a:r>
              <a:rPr lang="en-US" sz="2400" dirty="0"/>
              <a:t>Link to the website : </a:t>
            </a:r>
            <a:r>
              <a:rPr lang="en-US" sz="2400" dirty="0">
                <a:hlinkClick r:id="rId2"/>
              </a:rPr>
              <a:t>https://www.zillow.com/</a:t>
            </a:r>
            <a:endParaRPr lang="en-US" sz="2400" dirty="0"/>
          </a:p>
          <a:p>
            <a:pPr marL="298450" indent="-228600">
              <a:lnSpc>
                <a:spcPct val="90000"/>
              </a:lnSpc>
              <a:spcAft>
                <a:spcPts val="600"/>
              </a:spcAft>
              <a:buFont typeface="Arial" panose="020B0604020202020204" pitchFamily="34" charset="0"/>
              <a:buChar char="•"/>
              <a:tabLst>
                <a:tab pos="3137535" algn="l"/>
              </a:tabLst>
            </a:pPr>
            <a:r>
              <a:rPr lang="en-US" sz="2400" spc="-55" dirty="0"/>
              <a:t>Focus</a:t>
            </a:r>
            <a:r>
              <a:rPr lang="en-US" sz="2400" b="1" spc="-305" dirty="0"/>
              <a:t> </a:t>
            </a:r>
            <a:r>
              <a:rPr lang="en-US" sz="2400" b="1" spc="320" dirty="0"/>
              <a:t> -</a:t>
            </a:r>
            <a:r>
              <a:rPr lang="en-US" sz="2400" dirty="0"/>
              <a:t>Prime Bay-area locations</a:t>
            </a:r>
          </a:p>
          <a:p>
            <a:pPr marL="298450" indent="-228600">
              <a:lnSpc>
                <a:spcPct val="90000"/>
              </a:lnSpc>
              <a:spcAft>
                <a:spcPts val="600"/>
              </a:spcAft>
              <a:buFont typeface="Arial" panose="020B0604020202020204" pitchFamily="34" charset="0"/>
              <a:buChar char="•"/>
            </a:pPr>
            <a:r>
              <a:rPr lang="en-US" sz="2400" spc="-125" dirty="0"/>
              <a:t>Type</a:t>
            </a:r>
            <a:r>
              <a:rPr lang="en-US" sz="2400" spc="-459" dirty="0"/>
              <a:t> </a:t>
            </a:r>
            <a:r>
              <a:rPr lang="en-US" sz="2400" spc="60" dirty="0"/>
              <a:t>of</a:t>
            </a:r>
            <a:r>
              <a:rPr lang="en-US" sz="2400" spc="-455" dirty="0"/>
              <a:t> </a:t>
            </a:r>
            <a:r>
              <a:rPr lang="en-US" sz="2400" dirty="0"/>
              <a:t>data</a:t>
            </a:r>
            <a:r>
              <a:rPr lang="en-US" sz="2400" spc="-300" dirty="0"/>
              <a:t> </a:t>
            </a:r>
            <a:r>
              <a:rPr lang="en-US" sz="2400" spc="370" dirty="0"/>
              <a:t>-</a:t>
            </a:r>
            <a:r>
              <a:rPr lang="en-US" sz="2400" spc="-35" dirty="0"/>
              <a:t> </a:t>
            </a:r>
            <a:r>
              <a:rPr lang="en-US" sz="2400" spc="105" dirty="0"/>
              <a:t>Float,</a:t>
            </a:r>
            <a:r>
              <a:rPr lang="en-US" sz="2400" spc="-40" dirty="0"/>
              <a:t> </a:t>
            </a:r>
            <a:r>
              <a:rPr lang="en-US" sz="2400" dirty="0"/>
              <a:t>Int,</a:t>
            </a:r>
            <a:r>
              <a:rPr lang="en-US" sz="2400" spc="-35" dirty="0"/>
              <a:t> </a:t>
            </a:r>
            <a:r>
              <a:rPr lang="en-US" sz="2400" spc="175" dirty="0"/>
              <a:t>String</a:t>
            </a:r>
            <a:endParaRPr lang="en-US" sz="2400" dirty="0"/>
          </a:p>
        </p:txBody>
      </p:sp>
    </p:spTree>
    <p:extLst>
      <p:ext uri="{BB962C8B-B14F-4D97-AF65-F5344CB8AC3E}">
        <p14:creationId xmlns:p14="http://schemas.microsoft.com/office/powerpoint/2010/main" val="1393502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9" name="Rectangle 1042">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986757-B47A-5C5A-B690-7C32EAE28BE2}"/>
              </a:ext>
            </a:extLst>
          </p:cNvPr>
          <p:cNvSpPr>
            <a:spLocks noGrp="1"/>
          </p:cNvSpPr>
          <p:nvPr>
            <p:ph type="title"/>
          </p:nvPr>
        </p:nvSpPr>
        <p:spPr>
          <a:xfrm>
            <a:off x="179620" y="802514"/>
            <a:ext cx="10066122" cy="1298448"/>
          </a:xfrm>
        </p:spPr>
        <p:txBody>
          <a:bodyPr anchor="b">
            <a:normAutofit/>
          </a:bodyPr>
          <a:lstStyle/>
          <a:p>
            <a:r>
              <a:rPr lang="en-US" sz="4800" b="1" dirty="0">
                <a:solidFill>
                  <a:srgbClr val="C00000"/>
                </a:solidFill>
              </a:rPr>
              <a:t>Objectives of Web scraping</a:t>
            </a:r>
          </a:p>
        </p:txBody>
      </p:sp>
      <p:sp>
        <p:nvSpPr>
          <p:cNvPr id="1070" name="Rectangle 104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1" name="Rectangle 104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B85254F-3F36-10EF-AC9B-0F819FDD50C4}"/>
              </a:ext>
            </a:extLst>
          </p:cNvPr>
          <p:cNvSpPr>
            <a:spLocks noGrp="1"/>
          </p:cNvSpPr>
          <p:nvPr>
            <p:ph idx="1"/>
          </p:nvPr>
        </p:nvSpPr>
        <p:spPr>
          <a:xfrm>
            <a:off x="259519" y="2670530"/>
            <a:ext cx="6552832" cy="3639450"/>
          </a:xfrm>
        </p:spPr>
        <p:txBody>
          <a:bodyPr anchor="ctr">
            <a:normAutofit/>
          </a:bodyPr>
          <a:lstStyle/>
          <a:p>
            <a:r>
              <a:rPr lang="en-US" sz="2400" dirty="0"/>
              <a:t>Collecting data using Zillow website with beautiful soup and html tags.</a:t>
            </a:r>
          </a:p>
          <a:p>
            <a:r>
              <a:rPr lang="en-US" sz="2400" dirty="0"/>
              <a:t>Extracting data from only required columns and discarding.</a:t>
            </a:r>
          </a:p>
          <a:p>
            <a:r>
              <a:rPr lang="en-US" sz="2400" dirty="0"/>
              <a:t>Data conversion to excel or required format.</a:t>
            </a:r>
          </a:p>
          <a:p>
            <a:r>
              <a:rPr lang="en-US" sz="2400" dirty="0"/>
              <a:t>Overcoming the issues of the web-scraping data blockage.</a:t>
            </a:r>
          </a:p>
          <a:p>
            <a:endParaRPr lang="en-US" sz="2400" dirty="0"/>
          </a:p>
        </p:txBody>
      </p:sp>
      <p:pic>
        <p:nvPicPr>
          <p:cNvPr id="1026" name="Picture 2" descr="Web Scraping Using Python Beautiful Soup: How to Scrape Data from Amazon  Tutorial | DataCamp">
            <a:extLst>
              <a:ext uri="{FF2B5EF4-FFF2-40B4-BE49-F238E27FC236}">
                <a16:creationId xmlns:a16="http://schemas.microsoft.com/office/drawing/2014/main" id="{4977FEB5-A2CA-D8F4-6F1C-9A38857716C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82204" y="2984302"/>
            <a:ext cx="5150277" cy="2575138"/>
          </a:xfrm>
          <a:prstGeom prst="rect">
            <a:avLst/>
          </a:prstGeom>
          <a:noFill/>
          <a:extLst>
            <a:ext uri="{909E8E84-426E-40DD-AFC4-6F175D3DCCD1}">
              <a14:hiddenFill xmlns:a14="http://schemas.microsoft.com/office/drawing/2010/main">
                <a:solidFill>
                  <a:srgbClr val="FFFFFF"/>
                </a:solidFill>
              </a14:hiddenFill>
            </a:ext>
          </a:extLst>
        </p:spPr>
      </p:pic>
      <p:sp>
        <p:nvSpPr>
          <p:cNvPr id="1072" name="Rectangle 104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8755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D641EF-F06C-ECF8-C13D-8BB9E3E1ACD3}"/>
              </a:ext>
            </a:extLst>
          </p:cNvPr>
          <p:cNvSpPr>
            <a:spLocks noGrp="1"/>
          </p:cNvSpPr>
          <p:nvPr>
            <p:ph type="title"/>
          </p:nvPr>
        </p:nvSpPr>
        <p:spPr>
          <a:xfrm>
            <a:off x="835934" y="1134072"/>
            <a:ext cx="9942716" cy="1554480"/>
          </a:xfrm>
        </p:spPr>
        <p:txBody>
          <a:bodyPr anchor="ctr">
            <a:normAutofit/>
          </a:bodyPr>
          <a:lstStyle/>
          <a:p>
            <a:r>
              <a:rPr lang="en-US" sz="4800" b="1" u="sng" dirty="0">
                <a:solidFill>
                  <a:srgbClr val="C00000"/>
                </a:solidFill>
              </a:rPr>
              <a:t>Steps involved in Web scraping Process</a:t>
            </a:r>
          </a:p>
        </p:txBody>
      </p:sp>
      <p:sp>
        <p:nvSpPr>
          <p:cNvPr id="3" name="Content Placeholder 2">
            <a:extLst>
              <a:ext uri="{FF2B5EF4-FFF2-40B4-BE49-F238E27FC236}">
                <a16:creationId xmlns:a16="http://schemas.microsoft.com/office/drawing/2014/main" id="{A7C7879E-2D7C-3021-FB95-8117B09A56A7}"/>
              </a:ext>
            </a:extLst>
          </p:cNvPr>
          <p:cNvSpPr>
            <a:spLocks noGrp="1"/>
          </p:cNvSpPr>
          <p:nvPr>
            <p:ph idx="1"/>
          </p:nvPr>
        </p:nvSpPr>
        <p:spPr>
          <a:xfrm>
            <a:off x="365764" y="2771077"/>
            <a:ext cx="10620583" cy="3226523"/>
          </a:xfrm>
        </p:spPr>
        <p:txBody>
          <a:bodyPr anchor="ctr">
            <a:noAutofit/>
          </a:bodyPr>
          <a:lstStyle/>
          <a:p>
            <a:pPr marL="342900" indent="-342900">
              <a:buFont typeface="+mj-lt"/>
              <a:buAutoNum type="arabicPeriod"/>
            </a:pPr>
            <a:r>
              <a:rPr lang="en-US" sz="2000" dirty="0"/>
              <a:t>List of County URLs : initial list of counties, each with a link to their initial homepage</a:t>
            </a:r>
          </a:p>
          <a:p>
            <a:pPr marL="342900" indent="-342900">
              <a:buFont typeface="+mj-lt"/>
              <a:buAutoNum type="arabicPeriod"/>
            </a:pPr>
            <a:r>
              <a:rPr lang="en-US" sz="2000" dirty="0"/>
              <a:t>Extracted data from webpages of each county : In order to add every webpage to the list, use Beautiful Soup to count them all.</a:t>
            </a:r>
          </a:p>
          <a:p>
            <a:pPr marL="342900" indent="-342900">
              <a:buFont typeface="+mj-lt"/>
              <a:buAutoNum type="arabicPeriod"/>
            </a:pPr>
            <a:r>
              <a:rPr lang="en-US" sz="2000" dirty="0"/>
              <a:t>Properties data : Key - County , Value - List of properties. Tags were retrieved from website response, and duplicate links were eliminated while using regex to filter for only properties.</a:t>
            </a:r>
          </a:p>
          <a:p>
            <a:pPr marL="342900" indent="-342900">
              <a:buFont typeface="+mj-lt"/>
              <a:buAutoNum type="arabicPeriod"/>
            </a:pPr>
            <a:r>
              <a:rPr lang="en-US" sz="2000" dirty="0"/>
              <a:t>Property information : BS object was created for the property link, and data was collected using various tags. </a:t>
            </a:r>
          </a:p>
          <a:p>
            <a:pPr marL="342900" indent="-342900">
              <a:buFont typeface="+mj-lt"/>
              <a:buAutoNum type="arabicPeriod"/>
            </a:pPr>
            <a:r>
              <a:rPr lang="en-US" sz="2000" dirty="0"/>
              <a:t>Converted data to Data frame , Used pandas </a:t>
            </a:r>
            <a:r>
              <a:rPr lang="en-US" sz="2000" dirty="0" err="1"/>
              <a:t>DataFrame</a:t>
            </a:r>
            <a:r>
              <a:rPr lang="en-US" sz="2000" dirty="0"/>
              <a:t>. Extracted data of useful columns. Exported to excel and make data ready for next step pf pipeline data cleaning and analysis.</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6826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220376-EA6B-1834-DB64-6351CAD1F1C9}"/>
              </a:ext>
            </a:extLst>
          </p:cNvPr>
          <p:cNvSpPr>
            <a:spLocks noGrp="1"/>
          </p:cNvSpPr>
          <p:nvPr>
            <p:ph type="title"/>
          </p:nvPr>
        </p:nvSpPr>
        <p:spPr>
          <a:xfrm>
            <a:off x="0" y="827588"/>
            <a:ext cx="9236700" cy="1188950"/>
          </a:xfrm>
        </p:spPr>
        <p:txBody>
          <a:bodyPr anchor="b">
            <a:normAutofit/>
          </a:bodyPr>
          <a:lstStyle/>
          <a:p>
            <a:pPr marL="12700" marR="5080">
              <a:spcBef>
                <a:spcPts val="935"/>
              </a:spcBef>
            </a:pPr>
            <a:r>
              <a:rPr lang="en-US" sz="3600" b="1" spc="-80" dirty="0">
                <a:solidFill>
                  <a:srgbClr val="C00000"/>
                </a:solidFill>
                <a:latin typeface="Tahoma"/>
                <a:cs typeface="Tahoma"/>
              </a:rPr>
              <a:t> Challenges </a:t>
            </a:r>
            <a:r>
              <a:rPr lang="en-US" sz="3600" b="1" spc="-10" dirty="0">
                <a:solidFill>
                  <a:srgbClr val="C00000"/>
                </a:solidFill>
                <a:latin typeface="Tahoma"/>
                <a:cs typeface="Tahoma"/>
              </a:rPr>
              <a:t>Faced</a:t>
            </a:r>
            <a:endParaRPr lang="en-US" sz="3600" b="1" dirty="0">
              <a:solidFill>
                <a:srgbClr val="C00000"/>
              </a:solidFill>
              <a:latin typeface="Tahoma"/>
              <a:cs typeface="Tahoma"/>
            </a:endParaRP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5C07A94-9805-EA26-C54C-03C0A96478D2}"/>
              </a:ext>
            </a:extLst>
          </p:cNvPr>
          <p:cNvSpPr>
            <a:spLocks noGrp="1"/>
          </p:cNvSpPr>
          <p:nvPr>
            <p:ph idx="1"/>
          </p:nvPr>
        </p:nvSpPr>
        <p:spPr>
          <a:xfrm>
            <a:off x="403043" y="2000406"/>
            <a:ext cx="10143668" cy="3435531"/>
          </a:xfrm>
        </p:spPr>
        <p:txBody>
          <a:bodyPr anchor="ctr">
            <a:normAutofit/>
          </a:bodyPr>
          <a:lstStyle/>
          <a:p>
            <a:r>
              <a:rPr lang="en-US" sz="2400" dirty="0"/>
              <a:t> Zillow website is blocking our request to extract data from the </a:t>
            </a:r>
            <a:r>
              <a:rPr lang="en-US" sz="2400" dirty="0" err="1"/>
              <a:t>urls</a:t>
            </a:r>
            <a:r>
              <a:rPr lang="en-US" sz="2400" dirty="0"/>
              <a:t>.</a:t>
            </a:r>
          </a:p>
          <a:p>
            <a:r>
              <a:rPr lang="en-US" sz="2400" dirty="0"/>
              <a:t>Website responded slowly and failed to load at times when receiving too many access requests.</a:t>
            </a:r>
          </a:p>
          <a:p>
            <a:endParaRPr lang="en-US" sz="2400" dirty="0"/>
          </a:p>
          <a:p>
            <a:endParaRPr lang="en-US" sz="2400" dirty="0"/>
          </a:p>
        </p:txBody>
      </p:sp>
    </p:spTree>
    <p:extLst>
      <p:ext uri="{BB962C8B-B14F-4D97-AF65-F5344CB8AC3E}">
        <p14:creationId xmlns:p14="http://schemas.microsoft.com/office/powerpoint/2010/main" val="1227195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F1F361-65DC-5BE7-76F9-5D08554A8B0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dirty="0" err="1">
                <a:solidFill>
                  <a:srgbClr val="FFFFFF"/>
                </a:solidFill>
                <a:latin typeface="+mj-lt"/>
                <a:ea typeface="+mj-ea"/>
                <a:cs typeface="+mj-cs"/>
              </a:rPr>
              <a:t>DataSet</a:t>
            </a:r>
            <a:r>
              <a:rPr lang="en-US" sz="3600" b="1" kern="1200" dirty="0">
                <a:solidFill>
                  <a:srgbClr val="FFFFFF"/>
                </a:solidFill>
                <a:latin typeface="+mj-lt"/>
                <a:ea typeface="+mj-ea"/>
                <a:cs typeface="+mj-cs"/>
              </a:rPr>
              <a:t> Description</a:t>
            </a:r>
          </a:p>
        </p:txBody>
      </p:sp>
      <p:graphicFrame>
        <p:nvGraphicFramePr>
          <p:cNvPr id="7" name="Table 8">
            <a:extLst>
              <a:ext uri="{FF2B5EF4-FFF2-40B4-BE49-F238E27FC236}">
                <a16:creationId xmlns:a16="http://schemas.microsoft.com/office/drawing/2014/main" id="{6122C292-4294-688B-92D6-1098888A4629}"/>
              </a:ext>
            </a:extLst>
          </p:cNvPr>
          <p:cNvGraphicFramePr>
            <a:graphicFrameLocks noGrp="1"/>
          </p:cNvGraphicFramePr>
          <p:nvPr>
            <p:ph idx="1"/>
            <p:extLst>
              <p:ext uri="{D42A27DB-BD31-4B8C-83A1-F6EECF244321}">
                <p14:modId xmlns:p14="http://schemas.microsoft.com/office/powerpoint/2010/main" val="3968097395"/>
              </p:ext>
            </p:extLst>
          </p:nvPr>
        </p:nvGraphicFramePr>
        <p:xfrm>
          <a:off x="5015882" y="408374"/>
          <a:ext cx="6053834" cy="6088509"/>
        </p:xfrm>
        <a:graphic>
          <a:graphicData uri="http://schemas.openxmlformats.org/drawingml/2006/table">
            <a:tbl>
              <a:tblPr firstRow="1" bandRow="1">
                <a:tableStyleId>{5C22544A-7EE6-4342-B048-85BDC9FD1C3A}</a:tableStyleId>
              </a:tblPr>
              <a:tblGrid>
                <a:gridCol w="3026917">
                  <a:extLst>
                    <a:ext uri="{9D8B030D-6E8A-4147-A177-3AD203B41FA5}">
                      <a16:colId xmlns:a16="http://schemas.microsoft.com/office/drawing/2014/main" val="3997045480"/>
                    </a:ext>
                  </a:extLst>
                </a:gridCol>
                <a:gridCol w="3026917">
                  <a:extLst>
                    <a:ext uri="{9D8B030D-6E8A-4147-A177-3AD203B41FA5}">
                      <a16:colId xmlns:a16="http://schemas.microsoft.com/office/drawing/2014/main" val="1831211760"/>
                    </a:ext>
                  </a:extLst>
                </a:gridCol>
              </a:tblGrid>
              <a:tr h="488271">
                <a:tc>
                  <a:txBody>
                    <a:bodyPr/>
                    <a:lstStyle/>
                    <a:p>
                      <a:r>
                        <a:rPr lang="en-US" dirty="0"/>
                        <a:t>               Column Name</a:t>
                      </a:r>
                    </a:p>
                  </a:txBody>
                  <a:tcPr/>
                </a:tc>
                <a:tc>
                  <a:txBody>
                    <a:bodyPr/>
                    <a:lstStyle/>
                    <a:p>
                      <a:r>
                        <a:rPr lang="en-US" dirty="0"/>
                        <a:t>                Data Type</a:t>
                      </a:r>
                    </a:p>
                  </a:txBody>
                  <a:tcPr/>
                </a:tc>
                <a:extLst>
                  <a:ext uri="{0D108BD9-81ED-4DB2-BD59-A6C34878D82A}">
                    <a16:rowId xmlns:a16="http://schemas.microsoft.com/office/drawing/2014/main" val="4253949251"/>
                  </a:ext>
                </a:extLst>
              </a:tr>
              <a:tr h="358268">
                <a:tc>
                  <a:txBody>
                    <a:bodyPr/>
                    <a:lstStyle/>
                    <a:p>
                      <a:r>
                        <a:rPr lang="en-US" dirty="0" err="1"/>
                        <a:t>stateId</a:t>
                      </a:r>
                      <a:endParaRPr lang="en-US" dirty="0"/>
                    </a:p>
                  </a:txBody>
                  <a:tcPr/>
                </a:tc>
                <a:tc>
                  <a:txBody>
                    <a:bodyPr/>
                    <a:lstStyle/>
                    <a:p>
                      <a:r>
                        <a:rPr lang="en-US" dirty="0"/>
                        <a:t>int</a:t>
                      </a:r>
                    </a:p>
                  </a:txBody>
                  <a:tcPr/>
                </a:tc>
                <a:extLst>
                  <a:ext uri="{0D108BD9-81ED-4DB2-BD59-A6C34878D82A}">
                    <a16:rowId xmlns:a16="http://schemas.microsoft.com/office/drawing/2014/main" val="1911523677"/>
                  </a:ext>
                </a:extLst>
              </a:tr>
              <a:tr h="358268">
                <a:tc>
                  <a:txBody>
                    <a:bodyPr/>
                    <a:lstStyle/>
                    <a:p>
                      <a:r>
                        <a:rPr lang="en-US" dirty="0" err="1"/>
                        <a:t>cityId</a:t>
                      </a:r>
                      <a:endParaRPr lang="en-US" dirty="0"/>
                    </a:p>
                  </a:txBody>
                  <a:tcPr/>
                </a:tc>
                <a:tc>
                  <a:txBody>
                    <a:bodyPr/>
                    <a:lstStyle/>
                    <a:p>
                      <a:r>
                        <a:rPr lang="en-US" dirty="0"/>
                        <a:t>int</a:t>
                      </a:r>
                    </a:p>
                  </a:txBody>
                  <a:tcPr/>
                </a:tc>
                <a:extLst>
                  <a:ext uri="{0D108BD9-81ED-4DB2-BD59-A6C34878D82A}">
                    <a16:rowId xmlns:a16="http://schemas.microsoft.com/office/drawing/2014/main" val="1066222459"/>
                  </a:ext>
                </a:extLst>
              </a:tr>
              <a:tr h="358268">
                <a:tc>
                  <a:txBody>
                    <a:bodyPr/>
                    <a:lstStyle/>
                    <a:p>
                      <a:r>
                        <a:rPr lang="en-US" dirty="0" err="1"/>
                        <a:t>streetAddress</a:t>
                      </a:r>
                      <a:endParaRPr lang="en-US" dirty="0"/>
                    </a:p>
                  </a:txBody>
                  <a:tcPr/>
                </a:tc>
                <a:tc>
                  <a:txBody>
                    <a:bodyPr/>
                    <a:lstStyle/>
                    <a:p>
                      <a:r>
                        <a:rPr lang="en-US" dirty="0"/>
                        <a:t>String</a:t>
                      </a:r>
                    </a:p>
                  </a:txBody>
                  <a:tcPr/>
                </a:tc>
                <a:extLst>
                  <a:ext uri="{0D108BD9-81ED-4DB2-BD59-A6C34878D82A}">
                    <a16:rowId xmlns:a16="http://schemas.microsoft.com/office/drawing/2014/main" val="274378038"/>
                  </a:ext>
                </a:extLst>
              </a:tr>
              <a:tr h="358268">
                <a:tc>
                  <a:txBody>
                    <a:bodyPr/>
                    <a:lstStyle/>
                    <a:p>
                      <a:r>
                        <a:rPr lang="en-US" dirty="0"/>
                        <a:t>city</a:t>
                      </a:r>
                    </a:p>
                  </a:txBody>
                  <a:tcPr/>
                </a:tc>
                <a:tc>
                  <a:txBody>
                    <a:bodyPr/>
                    <a:lstStyle/>
                    <a:p>
                      <a:r>
                        <a:rPr lang="en-US" dirty="0"/>
                        <a:t>String</a:t>
                      </a:r>
                    </a:p>
                  </a:txBody>
                  <a:tcPr/>
                </a:tc>
                <a:extLst>
                  <a:ext uri="{0D108BD9-81ED-4DB2-BD59-A6C34878D82A}">
                    <a16:rowId xmlns:a16="http://schemas.microsoft.com/office/drawing/2014/main" val="1055327370"/>
                  </a:ext>
                </a:extLst>
              </a:tr>
              <a:tr h="358268">
                <a:tc>
                  <a:txBody>
                    <a:bodyPr/>
                    <a:lstStyle/>
                    <a:p>
                      <a:r>
                        <a:rPr lang="en-US" dirty="0"/>
                        <a:t>county</a:t>
                      </a:r>
                    </a:p>
                  </a:txBody>
                  <a:tcPr/>
                </a:tc>
                <a:tc>
                  <a:txBody>
                    <a:bodyPr/>
                    <a:lstStyle/>
                    <a:p>
                      <a:r>
                        <a:rPr lang="en-US" dirty="0"/>
                        <a:t>String</a:t>
                      </a:r>
                    </a:p>
                  </a:txBody>
                  <a:tcPr/>
                </a:tc>
                <a:extLst>
                  <a:ext uri="{0D108BD9-81ED-4DB2-BD59-A6C34878D82A}">
                    <a16:rowId xmlns:a16="http://schemas.microsoft.com/office/drawing/2014/main" val="3259068909"/>
                  </a:ext>
                </a:extLst>
              </a:tr>
              <a:tr h="358268">
                <a:tc>
                  <a:txBody>
                    <a:bodyPr/>
                    <a:lstStyle/>
                    <a:p>
                      <a:r>
                        <a:rPr lang="en-US" dirty="0"/>
                        <a:t>state</a:t>
                      </a:r>
                    </a:p>
                  </a:txBody>
                  <a:tcPr/>
                </a:tc>
                <a:tc>
                  <a:txBody>
                    <a:bodyPr/>
                    <a:lstStyle/>
                    <a:p>
                      <a:r>
                        <a:rPr lang="en-US" dirty="0"/>
                        <a:t>String</a:t>
                      </a:r>
                    </a:p>
                  </a:txBody>
                  <a:tcPr/>
                </a:tc>
                <a:extLst>
                  <a:ext uri="{0D108BD9-81ED-4DB2-BD59-A6C34878D82A}">
                    <a16:rowId xmlns:a16="http://schemas.microsoft.com/office/drawing/2014/main" val="3980003752"/>
                  </a:ext>
                </a:extLst>
              </a:tr>
              <a:tr h="358268">
                <a:tc>
                  <a:txBody>
                    <a:bodyPr/>
                    <a:lstStyle/>
                    <a:p>
                      <a:r>
                        <a:rPr lang="en-US" dirty="0" err="1"/>
                        <a:t>zipcode</a:t>
                      </a:r>
                      <a:endParaRPr lang="en-US" dirty="0"/>
                    </a:p>
                  </a:txBody>
                  <a:tcPr/>
                </a:tc>
                <a:tc>
                  <a:txBody>
                    <a:bodyPr/>
                    <a:lstStyle/>
                    <a:p>
                      <a:r>
                        <a:rPr lang="en-US" dirty="0"/>
                        <a:t>int</a:t>
                      </a:r>
                    </a:p>
                  </a:txBody>
                  <a:tcPr/>
                </a:tc>
                <a:extLst>
                  <a:ext uri="{0D108BD9-81ED-4DB2-BD59-A6C34878D82A}">
                    <a16:rowId xmlns:a16="http://schemas.microsoft.com/office/drawing/2014/main" val="1271778119"/>
                  </a:ext>
                </a:extLst>
              </a:tr>
              <a:tr h="358268">
                <a:tc>
                  <a:txBody>
                    <a:bodyPr/>
                    <a:lstStyle/>
                    <a:p>
                      <a:r>
                        <a:rPr lang="en-US" dirty="0"/>
                        <a:t>Price</a:t>
                      </a:r>
                    </a:p>
                  </a:txBody>
                  <a:tcPr/>
                </a:tc>
                <a:tc>
                  <a:txBody>
                    <a:bodyPr/>
                    <a:lstStyle/>
                    <a:p>
                      <a:r>
                        <a:rPr lang="en-US" dirty="0"/>
                        <a:t>int</a:t>
                      </a:r>
                    </a:p>
                  </a:txBody>
                  <a:tcPr/>
                </a:tc>
                <a:extLst>
                  <a:ext uri="{0D108BD9-81ED-4DB2-BD59-A6C34878D82A}">
                    <a16:rowId xmlns:a16="http://schemas.microsoft.com/office/drawing/2014/main" val="3632569702"/>
                  </a:ext>
                </a:extLst>
              </a:tr>
              <a:tr h="358268">
                <a:tc>
                  <a:txBody>
                    <a:bodyPr/>
                    <a:lstStyle/>
                    <a:p>
                      <a:r>
                        <a:rPr lang="en-US" dirty="0"/>
                        <a:t>bedrooms</a:t>
                      </a:r>
                    </a:p>
                  </a:txBody>
                  <a:tcPr/>
                </a:tc>
                <a:tc>
                  <a:txBody>
                    <a:bodyPr/>
                    <a:lstStyle/>
                    <a:p>
                      <a:r>
                        <a:rPr lang="en-US" dirty="0"/>
                        <a:t>int</a:t>
                      </a:r>
                    </a:p>
                  </a:txBody>
                  <a:tcPr/>
                </a:tc>
                <a:extLst>
                  <a:ext uri="{0D108BD9-81ED-4DB2-BD59-A6C34878D82A}">
                    <a16:rowId xmlns:a16="http://schemas.microsoft.com/office/drawing/2014/main" val="2818584753"/>
                  </a:ext>
                </a:extLst>
              </a:tr>
              <a:tr h="358268">
                <a:tc>
                  <a:txBody>
                    <a:bodyPr/>
                    <a:lstStyle/>
                    <a:p>
                      <a:r>
                        <a:rPr lang="en-US" dirty="0"/>
                        <a:t>bathrooms</a:t>
                      </a:r>
                    </a:p>
                  </a:txBody>
                  <a:tcPr/>
                </a:tc>
                <a:tc>
                  <a:txBody>
                    <a:bodyPr/>
                    <a:lstStyle/>
                    <a:p>
                      <a:r>
                        <a:rPr lang="en-US" dirty="0"/>
                        <a:t>int</a:t>
                      </a:r>
                    </a:p>
                  </a:txBody>
                  <a:tcPr/>
                </a:tc>
                <a:extLst>
                  <a:ext uri="{0D108BD9-81ED-4DB2-BD59-A6C34878D82A}">
                    <a16:rowId xmlns:a16="http://schemas.microsoft.com/office/drawing/2014/main" val="4241860752"/>
                  </a:ext>
                </a:extLst>
              </a:tr>
              <a:tr h="680918">
                <a:tc>
                  <a:txBody>
                    <a:bodyPr/>
                    <a:lstStyle/>
                    <a:p>
                      <a:r>
                        <a:rPr lang="en-US" dirty="0" err="1"/>
                        <a:t>resoFacts_buyerAgencyCompensation</a:t>
                      </a:r>
                      <a:r>
                        <a:rPr lang="en-US" dirty="0"/>
                        <a:t>(commission)</a:t>
                      </a:r>
                    </a:p>
                  </a:txBody>
                  <a:tcPr/>
                </a:tc>
                <a:tc>
                  <a:txBody>
                    <a:bodyPr/>
                    <a:lstStyle/>
                    <a:p>
                      <a:r>
                        <a:rPr lang="en-US" dirty="0"/>
                        <a:t>int</a:t>
                      </a:r>
                    </a:p>
                  </a:txBody>
                  <a:tcPr/>
                </a:tc>
                <a:extLst>
                  <a:ext uri="{0D108BD9-81ED-4DB2-BD59-A6C34878D82A}">
                    <a16:rowId xmlns:a16="http://schemas.microsoft.com/office/drawing/2014/main" val="2960953790"/>
                  </a:ext>
                </a:extLst>
              </a:tr>
              <a:tr h="530200">
                <a:tc>
                  <a:txBody>
                    <a:bodyPr/>
                    <a:lstStyle/>
                    <a:p>
                      <a:r>
                        <a:rPr lang="en-US" dirty="0" err="1"/>
                        <a:t>propertyTaxRate</a:t>
                      </a:r>
                      <a:endParaRPr lang="en-US" dirty="0"/>
                    </a:p>
                  </a:txBody>
                  <a:tcPr/>
                </a:tc>
                <a:tc>
                  <a:txBody>
                    <a:bodyPr/>
                    <a:lstStyle/>
                    <a:p>
                      <a:r>
                        <a:rPr lang="en-US" dirty="0"/>
                        <a:t>float</a:t>
                      </a:r>
                    </a:p>
                  </a:txBody>
                  <a:tcPr/>
                </a:tc>
                <a:extLst>
                  <a:ext uri="{0D108BD9-81ED-4DB2-BD59-A6C34878D82A}">
                    <a16:rowId xmlns:a16="http://schemas.microsoft.com/office/drawing/2014/main" val="1506538611"/>
                  </a:ext>
                </a:extLst>
              </a:tr>
              <a:tr h="358268">
                <a:tc>
                  <a:txBody>
                    <a:bodyPr/>
                    <a:lstStyle/>
                    <a:p>
                      <a:r>
                        <a:rPr lang="en-US" dirty="0" err="1"/>
                        <a:t>resoFacts_pricePerSquareFoot</a:t>
                      </a:r>
                      <a:endParaRPr lang="en-US" dirty="0"/>
                    </a:p>
                  </a:txBody>
                  <a:tcPr/>
                </a:tc>
                <a:tc>
                  <a:txBody>
                    <a:bodyPr/>
                    <a:lstStyle/>
                    <a:p>
                      <a:r>
                        <a:rPr lang="en-US" dirty="0"/>
                        <a:t>int</a:t>
                      </a:r>
                    </a:p>
                  </a:txBody>
                  <a:tcPr/>
                </a:tc>
                <a:extLst>
                  <a:ext uri="{0D108BD9-81ED-4DB2-BD59-A6C34878D82A}">
                    <a16:rowId xmlns:a16="http://schemas.microsoft.com/office/drawing/2014/main" val="3772525171"/>
                  </a:ext>
                </a:extLst>
              </a:tr>
              <a:tr h="358268">
                <a:tc>
                  <a:txBody>
                    <a:bodyPr/>
                    <a:lstStyle/>
                    <a:p>
                      <a:r>
                        <a:rPr lang="en-US" dirty="0" err="1"/>
                        <a:t>resoFacts_securityFeatures</a:t>
                      </a:r>
                      <a:endParaRPr lang="en-US" dirty="0"/>
                    </a:p>
                  </a:txBody>
                  <a:tcPr/>
                </a:tc>
                <a:tc>
                  <a:txBody>
                    <a:bodyPr/>
                    <a:lstStyle/>
                    <a:p>
                      <a:r>
                        <a:rPr lang="en-US" dirty="0"/>
                        <a:t>String</a:t>
                      </a:r>
                    </a:p>
                  </a:txBody>
                  <a:tcPr/>
                </a:tc>
                <a:extLst>
                  <a:ext uri="{0D108BD9-81ED-4DB2-BD59-A6C34878D82A}">
                    <a16:rowId xmlns:a16="http://schemas.microsoft.com/office/drawing/2014/main" val="489386763"/>
                  </a:ext>
                </a:extLst>
              </a:tr>
            </a:tbl>
          </a:graphicData>
        </a:graphic>
      </p:graphicFrame>
    </p:spTree>
    <p:extLst>
      <p:ext uri="{BB962C8B-B14F-4D97-AF65-F5344CB8AC3E}">
        <p14:creationId xmlns:p14="http://schemas.microsoft.com/office/powerpoint/2010/main" val="3665057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A99D2E-6AFA-D209-9086-DCD97DD75CC7}"/>
              </a:ext>
            </a:extLst>
          </p:cNvPr>
          <p:cNvSpPr>
            <a:spLocks noGrp="1"/>
          </p:cNvSpPr>
          <p:nvPr>
            <p:ph type="title"/>
          </p:nvPr>
        </p:nvSpPr>
        <p:spPr>
          <a:xfrm>
            <a:off x="835934" y="1139616"/>
            <a:ext cx="9942716" cy="1554480"/>
          </a:xfrm>
        </p:spPr>
        <p:txBody>
          <a:bodyPr anchor="ctr">
            <a:normAutofit/>
          </a:bodyPr>
          <a:lstStyle/>
          <a:p>
            <a:r>
              <a:rPr lang="en-US" sz="4800" b="1" u="sng" dirty="0">
                <a:solidFill>
                  <a:srgbClr val="C00000"/>
                </a:solidFill>
              </a:rPr>
              <a:t>Assumptions</a:t>
            </a:r>
          </a:p>
        </p:txBody>
      </p:sp>
      <p:sp>
        <p:nvSpPr>
          <p:cNvPr id="3" name="Content Placeholder 2">
            <a:extLst>
              <a:ext uri="{FF2B5EF4-FFF2-40B4-BE49-F238E27FC236}">
                <a16:creationId xmlns:a16="http://schemas.microsoft.com/office/drawing/2014/main" id="{4050D07E-A62E-A2C2-E080-46CB2D4F394D}"/>
              </a:ext>
            </a:extLst>
          </p:cNvPr>
          <p:cNvSpPr>
            <a:spLocks noGrp="1"/>
          </p:cNvSpPr>
          <p:nvPr>
            <p:ph idx="1"/>
          </p:nvPr>
        </p:nvSpPr>
        <p:spPr>
          <a:xfrm>
            <a:off x="835934" y="2508070"/>
            <a:ext cx="9941319" cy="3124658"/>
          </a:xfrm>
        </p:spPr>
        <p:txBody>
          <a:bodyPr anchor="ctr">
            <a:normAutofit/>
          </a:bodyPr>
          <a:lstStyle/>
          <a:p>
            <a:r>
              <a:rPr lang="en-US" sz="2400" dirty="0"/>
              <a:t>Dealing only with real estate that has been developed with homes.</a:t>
            </a:r>
          </a:p>
          <a:p>
            <a:r>
              <a:rPr lang="en-US" sz="2400" dirty="0"/>
              <a:t>Focus on San Francisco Bay Area.</a:t>
            </a:r>
          </a:p>
          <a:p>
            <a:r>
              <a:rPr lang="en-US" sz="2400" spc="165" dirty="0"/>
              <a:t>Focusing</a:t>
            </a:r>
            <a:r>
              <a:rPr lang="en-US" sz="2400" spc="-35" dirty="0"/>
              <a:t> on particular list of counties .</a:t>
            </a:r>
          </a:p>
          <a:p>
            <a:r>
              <a:rPr lang="en-US" sz="2400" spc="85" dirty="0"/>
              <a:t>properties</a:t>
            </a:r>
            <a:r>
              <a:rPr lang="en-US" sz="2400" spc="-25" dirty="0"/>
              <a:t> </a:t>
            </a:r>
            <a:r>
              <a:rPr lang="en-US" sz="2400" dirty="0"/>
              <a:t>with</a:t>
            </a:r>
            <a:r>
              <a:rPr lang="en-US" sz="2400" spc="-20" dirty="0"/>
              <a:t> </a:t>
            </a:r>
            <a:r>
              <a:rPr lang="en-US" sz="2400" spc="175" dirty="0"/>
              <a:t>houses</a:t>
            </a:r>
            <a:r>
              <a:rPr lang="en-US" sz="2400" spc="-25" dirty="0"/>
              <a:t> </a:t>
            </a:r>
            <a:r>
              <a:rPr lang="en-US" sz="2400" dirty="0"/>
              <a:t>built.</a:t>
            </a:r>
          </a:p>
          <a:p>
            <a:r>
              <a:rPr lang="en-US" sz="2400" dirty="0"/>
              <a:t>Overcoming the blockage by giving sleep time between each request.</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095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5B339F4-93B9-4E04-9721-143AD6782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0"/>
            <a:ext cx="7147352" cy="5777808"/>
            <a:chOff x="329184" y="1"/>
            <a:chExt cx="524256" cy="5777808"/>
          </a:xfrm>
        </p:grpSpPr>
        <p:cxnSp>
          <p:nvCxnSpPr>
            <p:cNvPr id="11" name="Straight Connector 10">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Rectangle 13">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995718-AADE-1BCC-FDA5-C8C960312A84}"/>
              </a:ext>
            </a:extLst>
          </p:cNvPr>
          <p:cNvSpPr>
            <a:spLocks noGrp="1"/>
          </p:cNvSpPr>
          <p:nvPr>
            <p:ph type="title"/>
          </p:nvPr>
        </p:nvSpPr>
        <p:spPr>
          <a:xfrm>
            <a:off x="874845" y="22112"/>
            <a:ext cx="10436419" cy="2387600"/>
          </a:xfrm>
        </p:spPr>
        <p:txBody>
          <a:bodyPr vert="horz" lIns="91440" tIns="45720" rIns="91440" bIns="45720" rtlCol="0" anchor="b">
            <a:normAutofit/>
          </a:bodyPr>
          <a:lstStyle/>
          <a:p>
            <a:pPr algn="ctr"/>
            <a:r>
              <a:rPr lang="en-US" sz="4000" b="1" u="sng" kern="1200" dirty="0">
                <a:solidFill>
                  <a:srgbClr val="C00000"/>
                </a:solidFill>
                <a:latin typeface="+mj-lt"/>
                <a:ea typeface="+mj-ea"/>
                <a:cs typeface="+mj-cs"/>
              </a:rPr>
              <a:t>Next part to be the data cleaning and analysis of data and </a:t>
            </a:r>
            <a:r>
              <a:rPr lang="en-US" sz="4000" b="1" u="sng" kern="1200" dirty="0" err="1">
                <a:solidFill>
                  <a:srgbClr val="C00000"/>
                </a:solidFill>
                <a:latin typeface="+mj-lt"/>
                <a:ea typeface="+mj-ea"/>
                <a:cs typeface="+mj-cs"/>
              </a:rPr>
              <a:t>analysing</a:t>
            </a:r>
            <a:r>
              <a:rPr lang="en-US" sz="4000" b="1" u="sng" kern="1200" dirty="0">
                <a:solidFill>
                  <a:srgbClr val="C00000"/>
                </a:solidFill>
                <a:latin typeface="+mj-lt"/>
                <a:ea typeface="+mj-ea"/>
                <a:cs typeface="+mj-cs"/>
              </a:rPr>
              <a:t> price </a:t>
            </a:r>
            <a:r>
              <a:rPr lang="en-US" sz="4000" b="1" u="sng" kern="1200" dirty="0" err="1">
                <a:solidFill>
                  <a:srgbClr val="C00000"/>
                </a:solidFill>
                <a:latin typeface="+mj-lt"/>
                <a:ea typeface="+mj-ea"/>
                <a:cs typeface="+mj-cs"/>
              </a:rPr>
              <a:t>behaviour</a:t>
            </a:r>
            <a:endParaRPr lang="en-US" sz="4000" b="1" u="sng" kern="1200" dirty="0">
              <a:solidFill>
                <a:srgbClr val="C00000"/>
              </a:solidFill>
              <a:latin typeface="+mj-lt"/>
              <a:ea typeface="+mj-ea"/>
              <a:cs typeface="+mj-cs"/>
            </a:endParaRPr>
          </a:p>
        </p:txBody>
      </p:sp>
      <p:sp>
        <p:nvSpPr>
          <p:cNvPr id="3" name="Content Placeholder 2">
            <a:extLst>
              <a:ext uri="{FF2B5EF4-FFF2-40B4-BE49-F238E27FC236}">
                <a16:creationId xmlns:a16="http://schemas.microsoft.com/office/drawing/2014/main" id="{D1745185-0BB7-3DCB-E91A-58EDDFD3257C}"/>
              </a:ext>
            </a:extLst>
          </p:cNvPr>
          <p:cNvSpPr>
            <a:spLocks noGrp="1"/>
          </p:cNvSpPr>
          <p:nvPr>
            <p:ph idx="1"/>
          </p:nvPr>
        </p:nvSpPr>
        <p:spPr>
          <a:xfrm>
            <a:off x="596464" y="2766059"/>
            <a:ext cx="10594005" cy="1563686"/>
          </a:xfrm>
        </p:spPr>
        <p:txBody>
          <a:bodyPr vert="horz" lIns="91440" tIns="45720" rIns="91440" bIns="45720" rtlCol="0">
            <a:normAutofit/>
          </a:bodyPr>
          <a:lstStyle/>
          <a:p>
            <a:pPr algn="ctr"/>
            <a:r>
              <a:rPr lang="en-US" sz="2400" i="1" kern="1200" dirty="0">
                <a:solidFill>
                  <a:schemeClr val="tx1"/>
                </a:solidFill>
                <a:latin typeface="+mn-lt"/>
                <a:ea typeface="+mn-ea"/>
                <a:cs typeface="+mn-cs"/>
              </a:rPr>
              <a:t>Which can be continued in second part of project pipeline which is data analysis.</a:t>
            </a:r>
          </a:p>
        </p:txBody>
      </p:sp>
    </p:spTree>
    <p:extLst>
      <p:ext uri="{BB962C8B-B14F-4D97-AF65-F5344CB8AC3E}">
        <p14:creationId xmlns:p14="http://schemas.microsoft.com/office/powerpoint/2010/main" val="3665561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TotalTime>
  <Words>456</Words>
  <Application>Microsoft Office PowerPoint</Application>
  <PresentationFormat>Widescreen</PresentationFormat>
  <Paragraphs>71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Tahoma</vt:lpstr>
      <vt:lpstr>Office Theme</vt:lpstr>
      <vt:lpstr> Real Estate Data Analysis BayArea Data collection-Webscraping</vt:lpstr>
      <vt:lpstr>PowerPoint Presentation</vt:lpstr>
      <vt:lpstr>PowerPoint Presentation</vt:lpstr>
      <vt:lpstr>Objectives of Web scraping</vt:lpstr>
      <vt:lpstr>Steps involved in Web scraping Process</vt:lpstr>
      <vt:lpstr> Challenges Faced</vt:lpstr>
      <vt:lpstr>DataSet Description</vt:lpstr>
      <vt:lpstr>Assumptions</vt:lpstr>
      <vt:lpstr>Next part to be the data cleaning and analysis of data and analysing price behaviour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Real Estate Analysis</dc:title>
  <dc:creator>Sai Rohith Reddy</dc:creator>
  <cp:lastModifiedBy>Venkata Sai Bala Krishna Batchu</cp:lastModifiedBy>
  <cp:revision>8</cp:revision>
  <dcterms:created xsi:type="dcterms:W3CDTF">2022-09-25T03:26:27Z</dcterms:created>
  <dcterms:modified xsi:type="dcterms:W3CDTF">2022-09-29T06:23:28Z</dcterms:modified>
</cp:coreProperties>
</file>