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sldIdLst>
    <p:sldId id="257" r:id="rId3"/>
    <p:sldId id="259" r:id="rId4"/>
    <p:sldId id="258" r:id="rId5"/>
    <p:sldId id="267" r:id="rId6"/>
    <p:sldId id="260" r:id="rId7"/>
    <p:sldId id="261" r:id="rId8"/>
    <p:sldId id="269" r:id="rId9"/>
    <p:sldId id="262" r:id="rId10"/>
    <p:sldId id="268" r:id="rId11"/>
    <p:sldId id="263" r:id="rId12"/>
    <p:sldId id="264" r:id="rId13"/>
    <p:sldId id="265" r:id="rId14"/>
    <p:sldId id="266"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548" autoAdjust="0"/>
    <p:restoredTop sz="94660"/>
  </p:normalViewPr>
  <p:slideViewPr>
    <p:cSldViewPr snapToGrid="0">
      <p:cViewPr varScale="1">
        <p:scale>
          <a:sx n="86" d="100"/>
          <a:sy n="86" d="100"/>
        </p:scale>
        <p:origin x="39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D8CB1F8-EF27-48FF-98E1-3423E024F1F7}" type="datetimeFigureOut">
              <a:rPr lang="en-IN" smtClean="0"/>
              <a:t>24-05-2021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48311D-1530-4D4A-9488-727E7FD8BD1F}" type="slidenum">
              <a:rPr lang="en-IN" smtClean="0"/>
              <a:t>‹#›</a:t>
            </a:fld>
            <a:endParaRPr lang="en-IN"/>
          </a:p>
        </p:txBody>
      </p:sp>
    </p:spTree>
    <p:extLst>
      <p:ext uri="{BB962C8B-B14F-4D97-AF65-F5344CB8AC3E}">
        <p14:creationId xmlns:p14="http://schemas.microsoft.com/office/powerpoint/2010/main" val="33517384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8CB1F8-EF27-48FF-98E1-3423E024F1F7}" type="datetimeFigureOut">
              <a:rPr lang="en-IN" smtClean="0"/>
              <a:t>24-05-2021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48311D-1530-4D4A-9488-727E7FD8BD1F}" type="slidenum">
              <a:rPr lang="en-IN" smtClean="0"/>
              <a:t>‹#›</a:t>
            </a:fld>
            <a:endParaRPr lang="en-IN"/>
          </a:p>
        </p:txBody>
      </p:sp>
    </p:spTree>
    <p:extLst>
      <p:ext uri="{BB962C8B-B14F-4D97-AF65-F5344CB8AC3E}">
        <p14:creationId xmlns:p14="http://schemas.microsoft.com/office/powerpoint/2010/main" val="38289945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8CB1F8-EF27-48FF-98E1-3423E024F1F7}" type="datetimeFigureOut">
              <a:rPr lang="en-IN" smtClean="0"/>
              <a:t>24-05-2021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48311D-1530-4D4A-9488-727E7FD8BD1F}" type="slidenum">
              <a:rPr lang="en-IN" smtClean="0"/>
              <a:t>‹#›</a:t>
            </a:fld>
            <a:endParaRPr lang="en-IN"/>
          </a:p>
        </p:txBody>
      </p:sp>
    </p:spTree>
    <p:extLst>
      <p:ext uri="{BB962C8B-B14F-4D97-AF65-F5344CB8AC3E}">
        <p14:creationId xmlns:p14="http://schemas.microsoft.com/office/powerpoint/2010/main" val="38960615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F9204-3F29-4C3A-BA41-3063400202C4}"/>
              </a:ext>
            </a:extLst>
          </p:cNvPr>
          <p:cNvSpPr>
            <a:spLocks noGrp="1"/>
          </p:cNvSpPr>
          <p:nvPr>
            <p:ph type="ctrTitle"/>
          </p:nvPr>
        </p:nvSpPr>
        <p:spPr>
          <a:xfrm>
            <a:off x="1524000" y="1122363"/>
            <a:ext cx="9144000" cy="2387600"/>
          </a:xfrm>
        </p:spPr>
        <p:txBody>
          <a:bodyPr anchor="b"/>
          <a:lstStyle>
            <a:lvl1pPr algn="ctr">
              <a:defRPr sz="4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03393CD-7262-4AC7-80E6-52FE6F3F39BA}"/>
              </a:ext>
            </a:extLst>
          </p:cNvPr>
          <p:cNvSpPr>
            <a:spLocks noGrp="1"/>
          </p:cNvSpPr>
          <p:nvPr>
            <p:ph type="subTitle" idx="1"/>
          </p:nvPr>
        </p:nvSpPr>
        <p:spPr>
          <a:xfrm>
            <a:off x="1524000" y="3602038"/>
            <a:ext cx="9144000" cy="1655762"/>
          </a:xfrm>
        </p:spPr>
        <p:txBody>
          <a:bodyPr/>
          <a:lstStyle>
            <a:lvl1pPr marL="0" indent="0" algn="ctr">
              <a:buNone/>
              <a:defRPr sz="20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7D430AE-0210-4E82-AD7B-41B112DE7F7D}"/>
              </a:ext>
            </a:extLst>
          </p:cNvPr>
          <p:cNvSpPr>
            <a:spLocks noGrp="1"/>
          </p:cNvSpPr>
          <p:nvPr>
            <p:ph type="dt" sz="half" idx="10"/>
          </p:nvPr>
        </p:nvSpPr>
        <p:spPr/>
        <p:txBody>
          <a:bodyPr/>
          <a:lstStyle>
            <a:lvl1pPr>
              <a:defRPr>
                <a:solidFill>
                  <a:schemeClr val="tx1">
                    <a:alpha val="60000"/>
                  </a:schemeClr>
                </a:solidFill>
                <a:latin typeface="+mn-lt"/>
              </a:defRPr>
            </a:lvl1pPr>
          </a:lstStyle>
          <a:p>
            <a:fld id="{11A6662E-FAF4-44BC-88B5-85A7CBFB6D30}" type="datetime1">
              <a:rPr lang="en-US" smtClean="0"/>
              <a:pPr/>
              <a:t>5/24/2021</a:t>
            </a:fld>
            <a:endParaRPr lang="en-US" dirty="0"/>
          </a:p>
        </p:txBody>
      </p:sp>
      <p:sp>
        <p:nvSpPr>
          <p:cNvPr id="5" name="Footer Placeholder 4">
            <a:extLst>
              <a:ext uri="{FF2B5EF4-FFF2-40B4-BE49-F238E27FC236}">
                <a16:creationId xmlns:a16="http://schemas.microsoft.com/office/drawing/2014/main" id="{0F221974-7DEC-459D-9642-CB5B59C82771}"/>
              </a:ext>
            </a:extLst>
          </p:cNvPr>
          <p:cNvSpPr>
            <a:spLocks noGrp="1"/>
          </p:cNvSpPr>
          <p:nvPr>
            <p:ph type="ftr" sz="quarter" idx="11"/>
          </p:nvPr>
        </p:nvSpPr>
        <p:spPr/>
        <p:txBody>
          <a:bodyPr/>
          <a:lstStyle>
            <a:lvl1pPr>
              <a:defRPr>
                <a:solidFill>
                  <a:schemeClr val="tx1">
                    <a:alpha val="60000"/>
                  </a:schemeClr>
                </a:solidFill>
                <a:latin typeface="+mn-lt"/>
              </a:defRPr>
            </a:lvl1pPr>
          </a:lstStyle>
          <a:p>
            <a:endParaRPr lang="en-US">
              <a:solidFill>
                <a:schemeClr val="tx1">
                  <a:alpha val="60000"/>
                </a:schemeClr>
              </a:solidFill>
            </a:endParaRPr>
          </a:p>
        </p:txBody>
      </p:sp>
      <p:sp>
        <p:nvSpPr>
          <p:cNvPr id="6" name="Slide Number Placeholder 5">
            <a:extLst>
              <a:ext uri="{FF2B5EF4-FFF2-40B4-BE49-F238E27FC236}">
                <a16:creationId xmlns:a16="http://schemas.microsoft.com/office/drawing/2014/main" id="{60731837-C94E-4B5B-BCF0-110C69EDB41C}"/>
              </a:ext>
            </a:extLst>
          </p:cNvPr>
          <p:cNvSpPr>
            <a:spLocks noGrp="1"/>
          </p:cNvSpPr>
          <p:nvPr>
            <p:ph type="sldNum" sz="quarter" idx="12"/>
          </p:nvPr>
        </p:nvSpPr>
        <p:spPr/>
        <p:txBody>
          <a:bodyPr/>
          <a:lstStyle>
            <a:lvl1pPr>
              <a:defRPr>
                <a:solidFill>
                  <a:schemeClr val="tx1">
                    <a:alpha val="60000"/>
                  </a:schemeClr>
                </a:solidFill>
                <a:latin typeface="+mn-lt"/>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33703824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CC1FC-ADE8-488C-A1DA-2FD569FD4D09}"/>
              </a:ext>
            </a:extLst>
          </p:cNvPr>
          <p:cNvSpPr>
            <a:spLocks noGrp="1"/>
          </p:cNvSpPr>
          <p:nvPr>
            <p:ph type="title"/>
          </p:nvPr>
        </p:nvSpPr>
        <p:spPr>
          <a:xfrm>
            <a:off x="458694" y="365760"/>
            <a:ext cx="10895106" cy="132556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F02842-38C3-46D6-8527-0F6FE623C51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E864CF5-F681-40C2-88CC-E02206C9CECB}"/>
              </a:ext>
            </a:extLst>
          </p:cNvPr>
          <p:cNvSpPr>
            <a:spLocks noGrp="1"/>
          </p:cNvSpPr>
          <p:nvPr>
            <p:ph type="dt" sz="half" idx="10"/>
          </p:nvPr>
        </p:nvSpPr>
        <p:spPr/>
        <p:txBody>
          <a:bodyPr/>
          <a:lstStyle/>
          <a:p>
            <a:fld id="{0055F08A-1E71-4B2B-BB49-E743F2903911}" type="datetime1">
              <a:rPr lang="en-US" smtClean="0"/>
              <a:t>5/24/2021</a:t>
            </a:fld>
            <a:endParaRPr lang="en-US" dirty="0"/>
          </a:p>
        </p:txBody>
      </p:sp>
      <p:sp>
        <p:nvSpPr>
          <p:cNvPr id="5" name="Footer Placeholder 4">
            <a:extLst>
              <a:ext uri="{FF2B5EF4-FFF2-40B4-BE49-F238E27FC236}">
                <a16:creationId xmlns:a16="http://schemas.microsoft.com/office/drawing/2014/main" id="{82C04753-4FE4-4A6F-99BB-CFFC92E0CD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A569D1-DB13-4BD9-8BA9-0DEAD98F893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3324753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20B05-7BF6-4073-9106-FA19E97273CB}"/>
              </a:ext>
            </a:extLst>
          </p:cNvPr>
          <p:cNvSpPr>
            <a:spLocks noGrp="1"/>
          </p:cNvSpPr>
          <p:nvPr>
            <p:ph type="title"/>
          </p:nvPr>
        </p:nvSpPr>
        <p:spPr>
          <a:xfrm>
            <a:off x="831850" y="1709738"/>
            <a:ext cx="10515600" cy="2852737"/>
          </a:xfrm>
        </p:spPr>
        <p:txBody>
          <a:bodyPr anchor="b"/>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E8EE8D7-6B58-4A3F-9DD5-E563D5192A68}"/>
              </a:ext>
            </a:extLst>
          </p:cNvPr>
          <p:cNvSpPr>
            <a:spLocks noGrp="1"/>
          </p:cNvSpPr>
          <p:nvPr>
            <p:ph type="body" idx="1"/>
          </p:nvPr>
        </p:nvSpPr>
        <p:spPr>
          <a:xfrm>
            <a:off x="831850" y="4589463"/>
            <a:ext cx="10515600" cy="1500187"/>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02990E-9F0A-446A-B5B8-459CA8D98D92}"/>
              </a:ext>
            </a:extLst>
          </p:cNvPr>
          <p:cNvSpPr>
            <a:spLocks noGrp="1"/>
          </p:cNvSpPr>
          <p:nvPr>
            <p:ph type="dt" sz="half" idx="10"/>
          </p:nvPr>
        </p:nvSpPr>
        <p:spPr/>
        <p:txBody>
          <a:bodyPr/>
          <a:lstStyle/>
          <a:p>
            <a:fld id="{15417D9E-721A-44BB-8863-9873FE64DA75}" type="datetime1">
              <a:rPr lang="en-US" smtClean="0"/>
              <a:t>5/24/2021</a:t>
            </a:fld>
            <a:endParaRPr lang="en-US"/>
          </a:p>
        </p:txBody>
      </p:sp>
      <p:sp>
        <p:nvSpPr>
          <p:cNvPr id="5" name="Footer Placeholder 4">
            <a:extLst>
              <a:ext uri="{FF2B5EF4-FFF2-40B4-BE49-F238E27FC236}">
                <a16:creationId xmlns:a16="http://schemas.microsoft.com/office/drawing/2014/main" id="{89E68EAA-4377-45FF-9D7C-9E77BC9F27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07FA71-74C3-44B8-A0AC-E18A1E76B43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6619403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71F12-2D88-4F76-AF46-BD5156C127A9}"/>
              </a:ext>
            </a:extLst>
          </p:cNvPr>
          <p:cNvSpPr>
            <a:spLocks noGrp="1"/>
          </p:cNvSpPr>
          <p:nvPr>
            <p:ph type="title"/>
          </p:nvPr>
        </p:nvSpPr>
        <p:spPr>
          <a:xfrm>
            <a:off x="458694" y="365760"/>
            <a:ext cx="10895106" cy="132556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6E1AA46-E3EB-4704-B019-F90F1E6177A5}"/>
              </a:ext>
            </a:extLst>
          </p:cNvPr>
          <p:cNvSpPr>
            <a:spLocks noGrp="1"/>
          </p:cNvSpPr>
          <p:nvPr>
            <p:ph sz="half" idx="1"/>
          </p:nvPr>
        </p:nvSpPr>
        <p:spPr>
          <a:xfrm>
            <a:off x="458695" y="1825625"/>
            <a:ext cx="556110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5C17480F-A530-4D05-9A22-E573FB4BA620}"/>
              </a:ext>
            </a:extLst>
          </p:cNvPr>
          <p:cNvSpPr>
            <a:spLocks noGrp="1"/>
          </p:cNvSpPr>
          <p:nvPr>
            <p:ph sz="half" idx="2"/>
          </p:nvPr>
        </p:nvSpPr>
        <p:spPr>
          <a:xfrm>
            <a:off x="6172199" y="1825625"/>
            <a:ext cx="5561105"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55B56FDA-C47A-4F4A-A364-BA60A25AB90A}"/>
              </a:ext>
            </a:extLst>
          </p:cNvPr>
          <p:cNvSpPr>
            <a:spLocks noGrp="1"/>
          </p:cNvSpPr>
          <p:nvPr>
            <p:ph type="dt" sz="half" idx="10"/>
          </p:nvPr>
        </p:nvSpPr>
        <p:spPr/>
        <p:txBody>
          <a:bodyPr/>
          <a:lstStyle/>
          <a:p>
            <a:fld id="{5F31DA2F-80B8-49CF-99FB-5ABCA53A607A}" type="datetime1">
              <a:rPr lang="en-US" smtClean="0"/>
              <a:t>5/24/2021</a:t>
            </a:fld>
            <a:endParaRPr lang="en-US"/>
          </a:p>
        </p:txBody>
      </p:sp>
      <p:sp>
        <p:nvSpPr>
          <p:cNvPr id="6" name="Footer Placeholder 5">
            <a:extLst>
              <a:ext uri="{FF2B5EF4-FFF2-40B4-BE49-F238E27FC236}">
                <a16:creationId xmlns:a16="http://schemas.microsoft.com/office/drawing/2014/main" id="{7326D8DD-6D84-44D4-8A1B-57615B3ED8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C8FE31-B577-4017-8AFE-A8BA09596E9C}"/>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3391282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C28C9-B8CC-413F-9FFA-626680E4A828}"/>
              </a:ext>
            </a:extLst>
          </p:cNvPr>
          <p:cNvSpPr>
            <a:spLocks noGrp="1"/>
          </p:cNvSpPr>
          <p:nvPr>
            <p:ph type="title"/>
          </p:nvPr>
        </p:nvSpPr>
        <p:spPr>
          <a:xfrm>
            <a:off x="458694" y="365125"/>
            <a:ext cx="11274612"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B53FE72-9D42-45F5-A37F-B12130388AD5}"/>
              </a:ext>
            </a:extLst>
          </p:cNvPr>
          <p:cNvSpPr>
            <a:spLocks noGrp="1"/>
          </p:cNvSpPr>
          <p:nvPr>
            <p:ph type="body" idx="1"/>
          </p:nvPr>
        </p:nvSpPr>
        <p:spPr>
          <a:xfrm>
            <a:off x="465256" y="1752600"/>
            <a:ext cx="5532319" cy="82391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E3A31D-9B5F-4DE3-B18D-F7F77782EB46}"/>
              </a:ext>
            </a:extLst>
          </p:cNvPr>
          <p:cNvSpPr>
            <a:spLocks noGrp="1"/>
          </p:cNvSpPr>
          <p:nvPr>
            <p:ph sz="half" idx="2"/>
          </p:nvPr>
        </p:nvSpPr>
        <p:spPr>
          <a:xfrm>
            <a:off x="465256" y="2666999"/>
            <a:ext cx="5532319"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0BE1D2D-822C-466C-A7B9-1A2D97366A41}"/>
              </a:ext>
            </a:extLst>
          </p:cNvPr>
          <p:cNvSpPr>
            <a:spLocks noGrp="1"/>
          </p:cNvSpPr>
          <p:nvPr>
            <p:ph type="body" sz="quarter" idx="3"/>
          </p:nvPr>
        </p:nvSpPr>
        <p:spPr>
          <a:xfrm>
            <a:off x="6172200" y="1752600"/>
            <a:ext cx="5561106" cy="82391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F13B2C-44CA-49C4-BC84-02AF1638F381}"/>
              </a:ext>
            </a:extLst>
          </p:cNvPr>
          <p:cNvSpPr>
            <a:spLocks noGrp="1"/>
          </p:cNvSpPr>
          <p:nvPr>
            <p:ph sz="quarter" idx="4"/>
          </p:nvPr>
        </p:nvSpPr>
        <p:spPr>
          <a:xfrm>
            <a:off x="6172200" y="2666999"/>
            <a:ext cx="5561106"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793CB55-E9C1-4CE6-9B61-81B71475B960}"/>
              </a:ext>
            </a:extLst>
          </p:cNvPr>
          <p:cNvSpPr>
            <a:spLocks noGrp="1"/>
          </p:cNvSpPr>
          <p:nvPr>
            <p:ph type="dt" sz="half" idx="10"/>
          </p:nvPr>
        </p:nvSpPr>
        <p:spPr/>
        <p:txBody>
          <a:bodyPr/>
          <a:lstStyle/>
          <a:p>
            <a:fld id="{28852172-E6C9-4B6C-929A-A9DE3837BBF1}" type="datetime1">
              <a:rPr lang="en-US" smtClean="0"/>
              <a:t>5/24/2021</a:t>
            </a:fld>
            <a:endParaRPr lang="en-US"/>
          </a:p>
        </p:txBody>
      </p:sp>
      <p:sp>
        <p:nvSpPr>
          <p:cNvPr id="8" name="Footer Placeholder 7">
            <a:extLst>
              <a:ext uri="{FF2B5EF4-FFF2-40B4-BE49-F238E27FC236}">
                <a16:creationId xmlns:a16="http://schemas.microsoft.com/office/drawing/2014/main" id="{0DF22318-747B-4EC9-862C-D9FD488CCC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CFBDDDF-16BD-438D-937D-0E3E30E74E86}"/>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8240463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92D5F-0BD4-4517-9233-E08AF405B6DE}"/>
              </a:ext>
            </a:extLst>
          </p:cNvPr>
          <p:cNvSpPr>
            <a:spLocks noGrp="1"/>
          </p:cNvSpPr>
          <p:nvPr>
            <p:ph type="title"/>
          </p:nvPr>
        </p:nvSpPr>
        <p:spPr>
          <a:xfrm>
            <a:off x="458694" y="365760"/>
            <a:ext cx="11274612"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B83523B8-51E3-48B8-BFD8-CE950619804E}"/>
              </a:ext>
            </a:extLst>
          </p:cNvPr>
          <p:cNvSpPr>
            <a:spLocks noGrp="1"/>
          </p:cNvSpPr>
          <p:nvPr>
            <p:ph type="dt" sz="half" idx="10"/>
          </p:nvPr>
        </p:nvSpPr>
        <p:spPr>
          <a:xfrm>
            <a:off x="458693" y="6416675"/>
            <a:ext cx="2921715" cy="365125"/>
          </a:xfrm>
        </p:spPr>
        <p:txBody>
          <a:bodyPr/>
          <a:lstStyle/>
          <a:p>
            <a:fld id="{3AB41CFF-90C9-47B3-9DA1-F2BF8D839F7E}" type="datetime1">
              <a:rPr lang="en-US" smtClean="0"/>
              <a:t>5/24/2021</a:t>
            </a:fld>
            <a:endParaRPr lang="en-US"/>
          </a:p>
        </p:txBody>
      </p:sp>
      <p:sp>
        <p:nvSpPr>
          <p:cNvPr id="4" name="Footer Placeholder 3">
            <a:extLst>
              <a:ext uri="{FF2B5EF4-FFF2-40B4-BE49-F238E27FC236}">
                <a16:creationId xmlns:a16="http://schemas.microsoft.com/office/drawing/2014/main" id="{7D739B90-5D50-4424-B51D-53C39162186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6F9286-3A00-4D3C-A3F0-50AC9045C4E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58230939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933BE2-665A-42DA-A3B7-835F81A3F46B}"/>
              </a:ext>
            </a:extLst>
          </p:cNvPr>
          <p:cNvSpPr>
            <a:spLocks noGrp="1"/>
          </p:cNvSpPr>
          <p:nvPr>
            <p:ph type="dt" sz="half" idx="10"/>
          </p:nvPr>
        </p:nvSpPr>
        <p:spPr/>
        <p:txBody>
          <a:bodyPr/>
          <a:lstStyle/>
          <a:p>
            <a:fld id="{F06048FA-06AB-4884-A69B-986B96E68A24}" type="datetime1">
              <a:rPr lang="en-US" smtClean="0"/>
              <a:t>5/24/2021</a:t>
            </a:fld>
            <a:endParaRPr lang="en-US"/>
          </a:p>
        </p:txBody>
      </p:sp>
      <p:sp>
        <p:nvSpPr>
          <p:cNvPr id="3" name="Footer Placeholder 2">
            <a:extLst>
              <a:ext uri="{FF2B5EF4-FFF2-40B4-BE49-F238E27FC236}">
                <a16:creationId xmlns:a16="http://schemas.microsoft.com/office/drawing/2014/main" id="{634DBCBD-AD42-432D-ABA9-20D616AF3E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E140251-3596-4673-B24B-59A6F9ED8FB3}"/>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03854530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A81A1-6D8E-4DD6-8E49-DABDE6D107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93F18F-F78D-4A31-A6BC-6552105BCF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82C2F4-BDF4-4A4F-AA3D-52692932C2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13850F-5C87-4F08-9658-EAF049B60EB0}"/>
              </a:ext>
            </a:extLst>
          </p:cNvPr>
          <p:cNvSpPr>
            <a:spLocks noGrp="1"/>
          </p:cNvSpPr>
          <p:nvPr>
            <p:ph type="dt" sz="half" idx="10"/>
          </p:nvPr>
        </p:nvSpPr>
        <p:spPr/>
        <p:txBody>
          <a:bodyPr/>
          <a:lstStyle/>
          <a:p>
            <a:fld id="{50DB7ABA-0172-4F9C-889D-567164F66BCD}" type="datetime1">
              <a:rPr lang="en-US" smtClean="0"/>
              <a:t>5/24/2021</a:t>
            </a:fld>
            <a:endParaRPr lang="en-US"/>
          </a:p>
        </p:txBody>
      </p:sp>
      <p:sp>
        <p:nvSpPr>
          <p:cNvPr id="6" name="Footer Placeholder 5">
            <a:extLst>
              <a:ext uri="{FF2B5EF4-FFF2-40B4-BE49-F238E27FC236}">
                <a16:creationId xmlns:a16="http://schemas.microsoft.com/office/drawing/2014/main" id="{210BCE9A-A746-4439-B5D3-966FBC8E5F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1D3B51-AA2E-4AA1-8062-A0D476D80CCB}"/>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3760131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8CB1F8-EF27-48FF-98E1-3423E024F1F7}" type="datetimeFigureOut">
              <a:rPr lang="en-IN" smtClean="0"/>
              <a:t>24-05-2021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48311D-1530-4D4A-9488-727E7FD8BD1F}" type="slidenum">
              <a:rPr lang="en-IN" smtClean="0"/>
              <a:t>‹#›</a:t>
            </a:fld>
            <a:endParaRPr lang="en-IN"/>
          </a:p>
        </p:txBody>
      </p:sp>
    </p:spTree>
    <p:extLst>
      <p:ext uri="{BB962C8B-B14F-4D97-AF65-F5344CB8AC3E}">
        <p14:creationId xmlns:p14="http://schemas.microsoft.com/office/powerpoint/2010/main" val="37960593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02CF7-F453-4B3E-9510-D747979878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3E2A1B9-8A2A-4B49-8B79-76D3EEB36B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D9FEA03-0EC4-4085-AE63-4AA492D61A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05AD5B-0DEA-4C6F-94D2-FAA99F2E5DA9}"/>
              </a:ext>
            </a:extLst>
          </p:cNvPr>
          <p:cNvSpPr>
            <a:spLocks noGrp="1"/>
          </p:cNvSpPr>
          <p:nvPr>
            <p:ph type="dt" sz="half" idx="10"/>
          </p:nvPr>
        </p:nvSpPr>
        <p:spPr/>
        <p:txBody>
          <a:bodyPr/>
          <a:lstStyle/>
          <a:p>
            <a:fld id="{78AC6A5B-8AE7-4A41-B5A7-9ADC6686DC18}" type="datetime1">
              <a:rPr lang="en-US" smtClean="0"/>
              <a:t>5/24/2021</a:t>
            </a:fld>
            <a:endParaRPr lang="en-US"/>
          </a:p>
        </p:txBody>
      </p:sp>
      <p:sp>
        <p:nvSpPr>
          <p:cNvPr id="6" name="Footer Placeholder 5">
            <a:extLst>
              <a:ext uri="{FF2B5EF4-FFF2-40B4-BE49-F238E27FC236}">
                <a16:creationId xmlns:a16="http://schemas.microsoft.com/office/drawing/2014/main" id="{F0DC6744-7CBA-4A1D-8F87-10699F9812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AD9048-35FF-4BE9-8157-BE4BAA1C725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14878464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ABDD2-E186-4F25-8FDE-D1E875E9C3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318CC5B-A7E0-48B1-8329-6533AC76E7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905B1B-77FE-4BFC-BF87-87DA989F0082}"/>
              </a:ext>
            </a:extLst>
          </p:cNvPr>
          <p:cNvSpPr>
            <a:spLocks noGrp="1"/>
          </p:cNvSpPr>
          <p:nvPr>
            <p:ph type="dt" sz="half" idx="10"/>
          </p:nvPr>
        </p:nvSpPr>
        <p:spPr/>
        <p:txBody>
          <a:bodyPr/>
          <a:lstStyle/>
          <a:p>
            <a:fld id="{4C559632-1575-4E14-B53B-3DC3D5ED3947}" type="datetime1">
              <a:rPr lang="en-US" smtClean="0"/>
              <a:t>5/24/2021</a:t>
            </a:fld>
            <a:endParaRPr lang="en-US"/>
          </a:p>
        </p:txBody>
      </p:sp>
      <p:sp>
        <p:nvSpPr>
          <p:cNvPr id="5" name="Footer Placeholder 4">
            <a:extLst>
              <a:ext uri="{FF2B5EF4-FFF2-40B4-BE49-F238E27FC236}">
                <a16:creationId xmlns:a16="http://schemas.microsoft.com/office/drawing/2014/main" id="{3118531E-1B90-4631-BD37-4BB1DBFABF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8A55E8-88DC-4280-8E04-FF50FF8EDB5A}"/>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85006775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60633D-90E4-4F5A-9EBF-DDEC2B0B47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DDD3065-FA3D-42C8-BFDA-967C87F4F2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DC126F-38E2-4425-861F-98ED432284BA}"/>
              </a:ext>
            </a:extLst>
          </p:cNvPr>
          <p:cNvSpPr>
            <a:spLocks noGrp="1"/>
          </p:cNvSpPr>
          <p:nvPr>
            <p:ph type="dt" sz="half" idx="10"/>
          </p:nvPr>
        </p:nvSpPr>
        <p:spPr/>
        <p:txBody>
          <a:bodyPr/>
          <a:lstStyle/>
          <a:p>
            <a:fld id="{CC4A6868-2568-4CC9-B302-F37117B01A6E}" type="datetime1">
              <a:rPr lang="en-US" smtClean="0"/>
              <a:t>5/24/2021</a:t>
            </a:fld>
            <a:endParaRPr lang="en-US"/>
          </a:p>
        </p:txBody>
      </p:sp>
      <p:sp>
        <p:nvSpPr>
          <p:cNvPr id="5" name="Footer Placeholder 4">
            <a:extLst>
              <a:ext uri="{FF2B5EF4-FFF2-40B4-BE49-F238E27FC236}">
                <a16:creationId xmlns:a16="http://schemas.microsoft.com/office/drawing/2014/main" id="{CA9645D8-F22A-4354-A8B3-96E8A2D232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9E2295-A616-4D57-8800-7B7E213A8CC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7271264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8CB1F8-EF27-48FF-98E1-3423E024F1F7}" type="datetimeFigureOut">
              <a:rPr lang="en-IN" smtClean="0"/>
              <a:t>24-05-2021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48311D-1530-4D4A-9488-727E7FD8BD1F}" type="slidenum">
              <a:rPr lang="en-IN" smtClean="0"/>
              <a:t>‹#›</a:t>
            </a:fld>
            <a:endParaRPr lang="en-IN"/>
          </a:p>
        </p:txBody>
      </p:sp>
    </p:spTree>
    <p:extLst>
      <p:ext uri="{BB962C8B-B14F-4D97-AF65-F5344CB8AC3E}">
        <p14:creationId xmlns:p14="http://schemas.microsoft.com/office/powerpoint/2010/main" val="15399119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D8CB1F8-EF27-48FF-98E1-3423E024F1F7}" type="datetimeFigureOut">
              <a:rPr lang="en-IN" smtClean="0"/>
              <a:t>24-05-2021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348311D-1530-4D4A-9488-727E7FD8BD1F}" type="slidenum">
              <a:rPr lang="en-IN" smtClean="0"/>
              <a:t>‹#›</a:t>
            </a:fld>
            <a:endParaRPr lang="en-IN"/>
          </a:p>
        </p:txBody>
      </p:sp>
    </p:spTree>
    <p:extLst>
      <p:ext uri="{BB962C8B-B14F-4D97-AF65-F5344CB8AC3E}">
        <p14:creationId xmlns:p14="http://schemas.microsoft.com/office/powerpoint/2010/main" val="23407668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D8CB1F8-EF27-48FF-98E1-3423E024F1F7}" type="datetimeFigureOut">
              <a:rPr lang="en-IN" smtClean="0"/>
              <a:t>24-05-2021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348311D-1530-4D4A-9488-727E7FD8BD1F}" type="slidenum">
              <a:rPr lang="en-IN" smtClean="0"/>
              <a:t>‹#›</a:t>
            </a:fld>
            <a:endParaRPr lang="en-IN"/>
          </a:p>
        </p:txBody>
      </p:sp>
    </p:spTree>
    <p:extLst>
      <p:ext uri="{BB962C8B-B14F-4D97-AF65-F5344CB8AC3E}">
        <p14:creationId xmlns:p14="http://schemas.microsoft.com/office/powerpoint/2010/main" val="17441695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D8CB1F8-EF27-48FF-98E1-3423E024F1F7}" type="datetimeFigureOut">
              <a:rPr lang="en-IN" smtClean="0"/>
              <a:t>24-05-2021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348311D-1530-4D4A-9488-727E7FD8BD1F}" type="slidenum">
              <a:rPr lang="en-IN" smtClean="0"/>
              <a:t>‹#›</a:t>
            </a:fld>
            <a:endParaRPr lang="en-IN"/>
          </a:p>
        </p:txBody>
      </p:sp>
    </p:spTree>
    <p:extLst>
      <p:ext uri="{BB962C8B-B14F-4D97-AF65-F5344CB8AC3E}">
        <p14:creationId xmlns:p14="http://schemas.microsoft.com/office/powerpoint/2010/main" val="41425376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8CB1F8-EF27-48FF-98E1-3423E024F1F7}" type="datetimeFigureOut">
              <a:rPr lang="en-IN" smtClean="0"/>
              <a:t>24-05-2021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348311D-1530-4D4A-9488-727E7FD8BD1F}" type="slidenum">
              <a:rPr lang="en-IN" smtClean="0"/>
              <a:t>‹#›</a:t>
            </a:fld>
            <a:endParaRPr lang="en-IN"/>
          </a:p>
        </p:txBody>
      </p:sp>
    </p:spTree>
    <p:extLst>
      <p:ext uri="{BB962C8B-B14F-4D97-AF65-F5344CB8AC3E}">
        <p14:creationId xmlns:p14="http://schemas.microsoft.com/office/powerpoint/2010/main" val="28381424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D8CB1F8-EF27-48FF-98E1-3423E024F1F7}" type="datetimeFigureOut">
              <a:rPr lang="en-IN" smtClean="0"/>
              <a:t>24-05-2021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348311D-1530-4D4A-9488-727E7FD8BD1F}" type="slidenum">
              <a:rPr lang="en-IN" smtClean="0"/>
              <a:t>‹#›</a:t>
            </a:fld>
            <a:endParaRPr lang="en-IN"/>
          </a:p>
        </p:txBody>
      </p:sp>
    </p:spTree>
    <p:extLst>
      <p:ext uri="{BB962C8B-B14F-4D97-AF65-F5344CB8AC3E}">
        <p14:creationId xmlns:p14="http://schemas.microsoft.com/office/powerpoint/2010/main" val="168993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D8CB1F8-EF27-48FF-98E1-3423E024F1F7}" type="datetimeFigureOut">
              <a:rPr lang="en-IN" smtClean="0"/>
              <a:t>24-05-2021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348311D-1530-4D4A-9488-727E7FD8BD1F}" type="slidenum">
              <a:rPr lang="en-IN" smtClean="0"/>
              <a:t>‹#›</a:t>
            </a:fld>
            <a:endParaRPr lang="en-IN"/>
          </a:p>
        </p:txBody>
      </p:sp>
    </p:spTree>
    <p:extLst>
      <p:ext uri="{BB962C8B-B14F-4D97-AF65-F5344CB8AC3E}">
        <p14:creationId xmlns:p14="http://schemas.microsoft.com/office/powerpoint/2010/main" val="23836868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8CB1F8-EF27-48FF-98E1-3423E024F1F7}" type="datetimeFigureOut">
              <a:rPr lang="en-IN" smtClean="0"/>
              <a:t>24-05-2021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48311D-1530-4D4A-9488-727E7FD8BD1F}" type="slidenum">
              <a:rPr lang="en-IN" smtClean="0"/>
              <a:t>‹#›</a:t>
            </a:fld>
            <a:endParaRPr lang="en-IN"/>
          </a:p>
        </p:txBody>
      </p:sp>
    </p:spTree>
    <p:extLst>
      <p:ext uri="{BB962C8B-B14F-4D97-AF65-F5344CB8AC3E}">
        <p14:creationId xmlns:p14="http://schemas.microsoft.com/office/powerpoint/2010/main" val="50279572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 name="Title Placeholder 1">
            <a:extLst>
              <a:ext uri="{FF2B5EF4-FFF2-40B4-BE49-F238E27FC236}">
                <a16:creationId xmlns:a16="http://schemas.microsoft.com/office/drawing/2014/main" id="{E9984D45-0ED3-4D03-8E44-5E355C9134F1}"/>
              </a:ext>
            </a:extLst>
          </p:cNvPr>
          <p:cNvSpPr>
            <a:spLocks noGrp="1"/>
          </p:cNvSpPr>
          <p:nvPr>
            <p:ph type="title"/>
          </p:nvPr>
        </p:nvSpPr>
        <p:spPr>
          <a:xfrm>
            <a:off x="458694" y="425450"/>
            <a:ext cx="11274612"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1F687D6E-D1E9-489C-9AA9-3575C39BAA0B}"/>
              </a:ext>
            </a:extLst>
          </p:cNvPr>
          <p:cNvSpPr>
            <a:spLocks noGrp="1"/>
          </p:cNvSpPr>
          <p:nvPr>
            <p:ph type="body" idx="1"/>
          </p:nvPr>
        </p:nvSpPr>
        <p:spPr>
          <a:xfrm>
            <a:off x="458694" y="1949450"/>
            <a:ext cx="11274612" cy="41957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6364E9C-08EE-4B1B-B3FC-D6D997F4EA38}"/>
              </a:ext>
            </a:extLst>
          </p:cNvPr>
          <p:cNvSpPr>
            <a:spLocks noGrp="1"/>
          </p:cNvSpPr>
          <p:nvPr>
            <p:ph type="dt" sz="half" idx="2"/>
          </p:nvPr>
        </p:nvSpPr>
        <p:spPr>
          <a:xfrm>
            <a:off x="458694" y="6416675"/>
            <a:ext cx="2743200" cy="365125"/>
          </a:xfrm>
          <a:prstGeom prst="rect">
            <a:avLst/>
          </a:prstGeom>
        </p:spPr>
        <p:txBody>
          <a:bodyPr vert="horz" lIns="91440" tIns="45720" rIns="91440" bIns="45720" rtlCol="0" anchor="ctr"/>
          <a:lstStyle>
            <a:lvl1pPr algn="l">
              <a:defRPr sz="900">
                <a:solidFill>
                  <a:schemeClr val="tx1">
                    <a:alpha val="60000"/>
                  </a:schemeClr>
                </a:solidFill>
                <a:latin typeface="+mn-lt"/>
              </a:defRPr>
            </a:lvl1pPr>
          </a:lstStyle>
          <a:p>
            <a:fld id="{57E0CF6C-748E-4B7A-BC8B-3011EF78ED13}" type="datetime1">
              <a:rPr lang="en-US" smtClean="0"/>
              <a:pPr/>
              <a:t>5/24/2021</a:t>
            </a:fld>
            <a:endParaRPr lang="en-US" dirty="0"/>
          </a:p>
        </p:txBody>
      </p:sp>
      <p:sp>
        <p:nvSpPr>
          <p:cNvPr id="5" name="Footer Placeholder 4">
            <a:extLst>
              <a:ext uri="{FF2B5EF4-FFF2-40B4-BE49-F238E27FC236}">
                <a16:creationId xmlns:a16="http://schemas.microsoft.com/office/drawing/2014/main" id="{BAB0A1F1-38FE-4C27-81E6-A43A54793FC3}"/>
              </a:ext>
            </a:extLst>
          </p:cNvPr>
          <p:cNvSpPr>
            <a:spLocks noGrp="1"/>
          </p:cNvSpPr>
          <p:nvPr>
            <p:ph type="ftr" sz="quarter" idx="3"/>
          </p:nvPr>
        </p:nvSpPr>
        <p:spPr>
          <a:xfrm>
            <a:off x="4038600" y="6416675"/>
            <a:ext cx="4114800" cy="365125"/>
          </a:xfrm>
          <a:prstGeom prst="rect">
            <a:avLst/>
          </a:prstGeom>
        </p:spPr>
        <p:txBody>
          <a:bodyPr vert="horz" lIns="91440" tIns="45720" rIns="91440" bIns="45720" rtlCol="0" anchor="ctr"/>
          <a:lstStyle>
            <a:lvl1pPr algn="ctr">
              <a:defRPr sz="900">
                <a:solidFill>
                  <a:schemeClr val="tx1">
                    <a:alpha val="60000"/>
                  </a:schemeClr>
                </a:solidFill>
                <a:latin typeface="+mn-lt"/>
              </a:defRPr>
            </a:lvl1pPr>
          </a:lstStyle>
          <a:p>
            <a:endParaRPr lang="en-US" dirty="0">
              <a:solidFill>
                <a:schemeClr val="tx1">
                  <a:alpha val="60000"/>
                </a:schemeClr>
              </a:solidFill>
            </a:endParaRPr>
          </a:p>
        </p:txBody>
      </p:sp>
      <p:sp>
        <p:nvSpPr>
          <p:cNvPr id="6" name="Slide Number Placeholder 5">
            <a:extLst>
              <a:ext uri="{FF2B5EF4-FFF2-40B4-BE49-F238E27FC236}">
                <a16:creationId xmlns:a16="http://schemas.microsoft.com/office/drawing/2014/main" id="{5E26B39A-FFD8-42EF-ADC7-7DB3B302F8B2}"/>
              </a:ext>
            </a:extLst>
          </p:cNvPr>
          <p:cNvSpPr>
            <a:spLocks noGrp="1"/>
          </p:cNvSpPr>
          <p:nvPr>
            <p:ph type="sldNum" sz="quarter" idx="4"/>
          </p:nvPr>
        </p:nvSpPr>
        <p:spPr>
          <a:xfrm>
            <a:off x="8990106" y="6416675"/>
            <a:ext cx="2743200" cy="365125"/>
          </a:xfrm>
          <a:prstGeom prst="rect">
            <a:avLst/>
          </a:prstGeom>
        </p:spPr>
        <p:txBody>
          <a:bodyPr vert="horz" lIns="91440" tIns="45720" rIns="91440" bIns="45720" rtlCol="0" anchor="ctr"/>
          <a:lstStyle>
            <a:lvl1pPr algn="r">
              <a:defRPr sz="900">
                <a:solidFill>
                  <a:schemeClr val="tx1">
                    <a:alpha val="60000"/>
                  </a:schemeClr>
                </a:solidFill>
                <a:latin typeface="+mn-lt"/>
              </a:defRPr>
            </a:lvl1pPr>
          </a:lstStyle>
          <a:p>
            <a:fld id="{73B850FF-6169-4056-8077-06FFA93A5366}" type="slidenum">
              <a:rPr lang="en-US" smtClean="0"/>
              <a:pPr/>
              <a:t>‹#›</a:t>
            </a:fld>
            <a:endParaRPr lang="en-US" dirty="0"/>
          </a:p>
        </p:txBody>
      </p:sp>
      <p:pic>
        <p:nvPicPr>
          <p:cNvPr id="14" name="Picture 13" descr="A picture containing sitting&#10;&#10;Description automatically generated">
            <a:extLst>
              <a:ext uri="{FF2B5EF4-FFF2-40B4-BE49-F238E27FC236}">
                <a16:creationId xmlns:a16="http://schemas.microsoft.com/office/drawing/2014/main" id="{BC526B7A-4801-4FD1-95C8-03AF22629E87}"/>
              </a:ext>
            </a:extLst>
          </p:cNvPr>
          <p:cNvPicPr>
            <a:picLocks noChangeAspect="1"/>
          </p:cNvPicPr>
          <p:nvPr/>
        </p:nvPicPr>
        <p:blipFill>
          <a:blip r:embed="rId13">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Tree>
    <p:extLst>
      <p:ext uri="{BB962C8B-B14F-4D97-AF65-F5344CB8AC3E}">
        <p14:creationId xmlns:p14="http://schemas.microsoft.com/office/powerpoint/2010/main" val="90359419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l" defTabSz="914400" rtl="0" eaLnBrk="1" latinLnBrk="0" hangingPunct="1">
        <a:lnSpc>
          <a:spcPct val="100000"/>
        </a:lnSpc>
        <a:spcBef>
          <a:spcPct val="0"/>
        </a:spcBef>
        <a:buNone/>
        <a:defRPr sz="4400" b="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hyperlink" Target="https://drive.google.com/file/d/19MOZ0Gb1oFsqMpWPIGrMvnq1RPqzML7p/view?usp=sharing" TargetMode="External"/><Relationship Id="rId2" Type="http://schemas.openxmlformats.org/officeDocument/2006/relationships/hyperlink" Target="https://github.com/DIST-projects/cip_2021_bama_ma-am_batch-5010_5018_5125/blob/main/Review1/Demo-video.mp4" TargetMode="Externa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 name="Picture 11" descr="Diagram&#10;&#10;Description automatically generated">
            <a:extLst>
              <a:ext uri="{FF2B5EF4-FFF2-40B4-BE49-F238E27FC236}">
                <a16:creationId xmlns:a16="http://schemas.microsoft.com/office/drawing/2014/main" id="{0FFFC10F-7C96-4A6A-BE90-3012A537A354}"/>
              </a:ext>
            </a:extLst>
          </p:cNvPr>
          <p:cNvPicPr>
            <a:picLocks noChangeAspect="1"/>
          </p:cNvPicPr>
          <p:nvPr/>
        </p:nvPicPr>
        <p:blipFill rotWithShape="1">
          <a:blip r:embed="rId2">
            <a:alphaModFix amt="60000"/>
          </a:blip>
          <a:srcRect l="8121" r="2995"/>
          <a:stretch/>
        </p:blipFill>
        <p:spPr>
          <a:xfrm>
            <a:off x="-8977" y="1386"/>
            <a:ext cx="12188932" cy="6856614"/>
          </a:xfrm>
          <a:prstGeom prst="rect">
            <a:avLst/>
          </a:prstGeom>
        </p:spPr>
      </p:pic>
      <p:sp>
        <p:nvSpPr>
          <p:cNvPr id="2" name="Title 1"/>
          <p:cNvSpPr>
            <a:spLocks noGrp="1"/>
          </p:cNvSpPr>
          <p:nvPr>
            <p:ph type="ctrTitle"/>
          </p:nvPr>
        </p:nvSpPr>
        <p:spPr>
          <a:xfrm>
            <a:off x="1198180" y="726066"/>
            <a:ext cx="9774619" cy="2474333"/>
          </a:xfrm>
        </p:spPr>
        <p:txBody>
          <a:bodyPr vert="horz" lIns="91440" tIns="45720" rIns="91440" bIns="45720" rtlCol="0" anchor="b">
            <a:normAutofit/>
          </a:bodyPr>
          <a:lstStyle/>
          <a:p>
            <a:pPr>
              <a:lnSpc>
                <a:spcPct val="90000"/>
              </a:lnSpc>
            </a:pPr>
            <a:r>
              <a:rPr lang="en-US" sz="4000" dirty="0">
                <a:solidFill>
                  <a:srgbClr val="FFFFFF"/>
                </a:solidFill>
              </a:rPr>
              <a:t>Creative and Innovative Project</a:t>
            </a:r>
            <a:br>
              <a:rPr lang="en-US" sz="4000" dirty="0"/>
            </a:br>
            <a:br>
              <a:rPr lang="en-US" sz="4000" dirty="0"/>
            </a:br>
            <a:r>
              <a:rPr lang="en-US" sz="4000" dirty="0">
                <a:solidFill>
                  <a:srgbClr val="FFFFFF"/>
                </a:solidFill>
              </a:rPr>
              <a:t>Title: E-Commerce with</a:t>
            </a:r>
            <a:r>
              <a:rPr lang="en-US" sz="4000" dirty="0">
                <a:solidFill>
                  <a:srgbClr val="FFFF00"/>
                </a:solidFill>
              </a:rPr>
              <a:t> </a:t>
            </a:r>
            <a:r>
              <a:rPr lang="en-US" sz="4000" b="1" dirty="0">
                <a:solidFill>
                  <a:srgbClr val="92D050"/>
                </a:solidFill>
              </a:rPr>
              <a:t>Augmented Reality</a:t>
            </a:r>
            <a:br>
              <a:rPr lang="en-US" sz="3700" dirty="0">
                <a:solidFill>
                  <a:srgbClr val="92D050"/>
                </a:solidFill>
                <a:highlight>
                  <a:srgbClr val="00FFFF"/>
                </a:highlight>
              </a:rPr>
            </a:br>
            <a:endParaRPr lang="en-US" sz="3700" dirty="0">
              <a:solidFill>
                <a:srgbClr val="92D050"/>
              </a:solidFill>
              <a:cs typeface="Sabon Next LT"/>
            </a:endParaRPr>
          </a:p>
        </p:txBody>
      </p:sp>
      <p:sp>
        <p:nvSpPr>
          <p:cNvPr id="3" name="Subtitle 2"/>
          <p:cNvSpPr>
            <a:spLocks noGrp="1"/>
          </p:cNvSpPr>
          <p:nvPr>
            <p:ph type="subTitle" idx="1"/>
          </p:nvPr>
        </p:nvSpPr>
        <p:spPr>
          <a:xfrm>
            <a:off x="1219202" y="3429000"/>
            <a:ext cx="9954076" cy="2514600"/>
          </a:xfrm>
        </p:spPr>
        <p:txBody>
          <a:bodyPr vert="horz" lIns="91440" tIns="45720" rIns="91440" bIns="45720" rtlCol="0" anchor="ctr">
            <a:normAutofit/>
          </a:bodyPr>
          <a:lstStyle/>
          <a:p>
            <a:r>
              <a:rPr lang="en-US" b="1" dirty="0">
                <a:solidFill>
                  <a:srgbClr val="FFFFFF"/>
                </a:solidFill>
              </a:rPr>
              <a:t>Team Members:</a:t>
            </a:r>
            <a:endParaRPr lang="en-US" dirty="0">
              <a:solidFill>
                <a:srgbClr val="FFFFFF"/>
              </a:solidFill>
            </a:endParaRPr>
          </a:p>
          <a:p>
            <a:pPr indent="-228600">
              <a:buFont typeface="Arial" panose="020B0604020202020204" pitchFamily="34" charset="0"/>
              <a:buChar char="•"/>
            </a:pPr>
            <a:r>
              <a:rPr lang="en-US" dirty="0" err="1">
                <a:solidFill>
                  <a:srgbClr val="FFFFFF"/>
                </a:solidFill>
              </a:rPr>
              <a:t>Akil</a:t>
            </a:r>
            <a:r>
              <a:rPr lang="en-US" dirty="0">
                <a:solidFill>
                  <a:srgbClr val="FFFFFF"/>
                </a:solidFill>
              </a:rPr>
              <a:t> Vishnu M              - 2018115010</a:t>
            </a:r>
          </a:p>
          <a:p>
            <a:pPr indent="-228600">
              <a:buFont typeface="Arial" panose="020B0604020202020204" pitchFamily="34" charset="0"/>
              <a:buChar char="•"/>
            </a:pPr>
            <a:r>
              <a:rPr lang="en-US" dirty="0">
                <a:solidFill>
                  <a:srgbClr val="FFFFFF"/>
                </a:solidFill>
              </a:rPr>
              <a:t>Balasubramaniam M - 2018115018</a:t>
            </a:r>
          </a:p>
          <a:p>
            <a:pPr indent="-228600">
              <a:buFont typeface="Arial" panose="020B0604020202020204" pitchFamily="34" charset="0"/>
              <a:buChar char="•"/>
            </a:pPr>
            <a:r>
              <a:rPr lang="en-US" dirty="0">
                <a:solidFill>
                  <a:srgbClr val="FFFFFF"/>
                </a:solidFill>
              </a:rPr>
              <a:t>Venkat Karthick P       - 2018115125</a:t>
            </a:r>
          </a:p>
        </p:txBody>
      </p:sp>
    </p:spTree>
    <p:extLst>
      <p:ext uri="{BB962C8B-B14F-4D97-AF65-F5344CB8AC3E}">
        <p14:creationId xmlns:p14="http://schemas.microsoft.com/office/powerpoint/2010/main" val="10985722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854DE37C-3EAE-4DFE-9AFF-9EB4D59407EC}"/>
              </a:ext>
            </a:extLst>
          </p:cNvPr>
          <p:cNvSpPr/>
          <p:nvPr/>
        </p:nvSpPr>
        <p:spPr>
          <a:xfrm>
            <a:off x="165370" y="184821"/>
            <a:ext cx="3988341" cy="646889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a:solidFill>
                  <a:schemeClr val="tx1"/>
                </a:solidFill>
              </a:rPr>
              <a:t>AKIL VISHNU M – 2018115018</a:t>
            </a:r>
          </a:p>
          <a:p>
            <a:pPr algn="ctr"/>
            <a:endParaRPr lang="en-IN" sz="1400" b="1" dirty="0">
              <a:solidFill>
                <a:schemeClr val="tx1"/>
              </a:solidFill>
            </a:endParaRPr>
          </a:p>
          <a:p>
            <a:r>
              <a:rPr lang="en-IN" sz="1400" b="1" dirty="0">
                <a:solidFill>
                  <a:schemeClr val="tx1"/>
                </a:solidFill>
              </a:rPr>
              <a:t>Design: </a:t>
            </a:r>
          </a:p>
          <a:p>
            <a:pPr marL="285750" indent="-285750">
              <a:buFont typeface="Arial" panose="020B0604020202020204" pitchFamily="34" charset="0"/>
              <a:buChar char="•"/>
            </a:pPr>
            <a:r>
              <a:rPr lang="en-IN" sz="1400" dirty="0">
                <a:solidFill>
                  <a:schemeClr val="tx1"/>
                </a:solidFill>
              </a:rPr>
              <a:t>Designed the logo for the application.</a:t>
            </a:r>
          </a:p>
          <a:p>
            <a:pPr marL="285750" indent="-285750">
              <a:buFont typeface="Arial" panose="020B0604020202020204" pitchFamily="34" charset="0"/>
              <a:buChar char="•"/>
            </a:pPr>
            <a:r>
              <a:rPr lang="en-IN" sz="1400" dirty="0">
                <a:solidFill>
                  <a:schemeClr val="tx1"/>
                </a:solidFill>
              </a:rPr>
              <a:t>Designed all the UI using Figma.</a:t>
            </a:r>
          </a:p>
          <a:p>
            <a:pPr marL="285750" indent="-285750">
              <a:buFont typeface="Arial" panose="020B0604020202020204" pitchFamily="34" charset="0"/>
              <a:buChar char="•"/>
            </a:pPr>
            <a:r>
              <a:rPr lang="en-IN" sz="1400" dirty="0">
                <a:solidFill>
                  <a:schemeClr val="tx1"/>
                </a:solidFill>
              </a:rPr>
              <a:t>Designed target for the AR placement of objects.</a:t>
            </a:r>
          </a:p>
          <a:p>
            <a:endParaRPr lang="en-IN" sz="1400" dirty="0">
              <a:solidFill>
                <a:schemeClr val="tx1"/>
              </a:solidFill>
            </a:endParaRPr>
          </a:p>
          <a:p>
            <a:r>
              <a:rPr lang="en-IN" sz="1400" b="1" dirty="0">
                <a:solidFill>
                  <a:schemeClr val="tx1"/>
                </a:solidFill>
              </a:rPr>
              <a:t>Flutter:</a:t>
            </a:r>
          </a:p>
          <a:p>
            <a:pPr marL="285750" indent="-285750">
              <a:buFont typeface="Arial" panose="020B0604020202020204" pitchFamily="34" charset="0"/>
              <a:buChar char="•"/>
            </a:pPr>
            <a:r>
              <a:rPr lang="en-IN" sz="1400" dirty="0">
                <a:solidFill>
                  <a:schemeClr val="tx1"/>
                </a:solidFill>
              </a:rPr>
              <a:t>Implemented Front end pages – Product page, Action sheet in checkout, Cart page, Payment success page.</a:t>
            </a:r>
          </a:p>
          <a:p>
            <a:pPr marL="285750" indent="-285750">
              <a:buFont typeface="Arial" panose="020B0604020202020204" pitchFamily="34" charset="0"/>
              <a:buChar char="•"/>
            </a:pPr>
            <a:r>
              <a:rPr lang="en-IN" sz="1400" dirty="0">
                <a:solidFill>
                  <a:schemeClr val="tx1"/>
                </a:solidFill>
              </a:rPr>
              <a:t>Created splash screen.</a:t>
            </a:r>
          </a:p>
          <a:p>
            <a:pPr marL="285750" indent="-285750">
              <a:buFont typeface="Arial" panose="020B0604020202020204" pitchFamily="34" charset="0"/>
              <a:buChar char="•"/>
            </a:pPr>
            <a:r>
              <a:rPr lang="en-IN" sz="1400" dirty="0">
                <a:solidFill>
                  <a:schemeClr val="tx1"/>
                </a:solidFill>
              </a:rPr>
              <a:t>Done UI fixes in all other pages of flutter.</a:t>
            </a:r>
          </a:p>
          <a:p>
            <a:pPr marL="285750" indent="-285750">
              <a:buFont typeface="Arial" panose="020B0604020202020204" pitchFamily="34" charset="0"/>
              <a:buChar char="•"/>
            </a:pPr>
            <a:r>
              <a:rPr lang="en-IN" sz="1400" dirty="0">
                <a:solidFill>
                  <a:schemeClr val="tx1"/>
                </a:solidFill>
              </a:rPr>
              <a:t>Implemented 3D view of objects and generated </a:t>
            </a:r>
            <a:r>
              <a:rPr lang="en-IN" sz="1400" dirty="0" err="1">
                <a:solidFill>
                  <a:schemeClr val="tx1"/>
                </a:solidFill>
              </a:rPr>
              <a:t>glb</a:t>
            </a:r>
            <a:r>
              <a:rPr lang="en-IN" sz="1400" dirty="0">
                <a:solidFill>
                  <a:schemeClr val="tx1"/>
                </a:solidFill>
              </a:rPr>
              <a:t> objects.</a:t>
            </a:r>
          </a:p>
          <a:p>
            <a:pPr marL="285750" indent="-285750">
              <a:buFont typeface="Arial" panose="020B0604020202020204" pitchFamily="34" charset="0"/>
              <a:buChar char="•"/>
            </a:pPr>
            <a:r>
              <a:rPr lang="en-IN" sz="1400" dirty="0">
                <a:solidFill>
                  <a:schemeClr val="tx1"/>
                </a:solidFill>
              </a:rPr>
              <a:t>Created a “smartphone” 3d object in Blender.</a:t>
            </a:r>
          </a:p>
          <a:p>
            <a:pPr marL="285750" indent="-285750">
              <a:buFont typeface="Arial" panose="020B0604020202020204" pitchFamily="34" charset="0"/>
              <a:buChar char="•"/>
            </a:pPr>
            <a:r>
              <a:rPr lang="en-IN" sz="1400" dirty="0">
                <a:solidFill>
                  <a:schemeClr val="tx1"/>
                </a:solidFill>
              </a:rPr>
              <a:t>Obtained 2d images of all 3d products using blender.</a:t>
            </a:r>
          </a:p>
          <a:p>
            <a:endParaRPr lang="en-IN" sz="1400" dirty="0">
              <a:solidFill>
                <a:schemeClr val="tx1"/>
              </a:solidFill>
            </a:endParaRPr>
          </a:p>
          <a:p>
            <a:r>
              <a:rPr lang="en-IN" sz="1400" b="1" dirty="0">
                <a:solidFill>
                  <a:schemeClr val="tx1"/>
                </a:solidFill>
              </a:rPr>
              <a:t>Integration:</a:t>
            </a:r>
          </a:p>
          <a:p>
            <a:pPr marL="285750" indent="-285750">
              <a:buFont typeface="Arial" panose="020B0604020202020204" pitchFamily="34" charset="0"/>
              <a:buChar char="•"/>
            </a:pPr>
            <a:r>
              <a:rPr lang="en-IN" sz="1400" dirty="0">
                <a:solidFill>
                  <a:schemeClr val="tx1"/>
                </a:solidFill>
              </a:rPr>
              <a:t>Flutter – Unity Integration done using </a:t>
            </a:r>
            <a:r>
              <a:rPr lang="en-IN" sz="1400" dirty="0" err="1">
                <a:solidFill>
                  <a:schemeClr val="tx1"/>
                </a:solidFill>
              </a:rPr>
              <a:t>flutter_unity_widget</a:t>
            </a:r>
            <a:r>
              <a:rPr lang="en-IN" sz="1400" dirty="0">
                <a:solidFill>
                  <a:schemeClr val="tx1"/>
                </a:solidFill>
              </a:rPr>
              <a:t> plugin for AR scenes.</a:t>
            </a:r>
          </a:p>
          <a:p>
            <a:pPr marL="285750" indent="-285750">
              <a:buFont typeface="Arial" panose="020B0604020202020204" pitchFamily="34" charset="0"/>
              <a:buChar char="•"/>
            </a:pPr>
            <a:r>
              <a:rPr lang="en-IN" sz="1400" dirty="0">
                <a:solidFill>
                  <a:schemeClr val="tx1"/>
                </a:solidFill>
              </a:rPr>
              <a:t>Switching between different unity scenes done.</a:t>
            </a:r>
          </a:p>
          <a:p>
            <a:endParaRPr lang="en-IN" sz="1400" dirty="0">
              <a:solidFill>
                <a:schemeClr val="tx1"/>
              </a:solidFill>
            </a:endParaRPr>
          </a:p>
        </p:txBody>
      </p:sp>
      <p:sp>
        <p:nvSpPr>
          <p:cNvPr id="8" name="Rectangle: Rounded Corners 7">
            <a:extLst>
              <a:ext uri="{FF2B5EF4-FFF2-40B4-BE49-F238E27FC236}">
                <a16:creationId xmlns:a16="http://schemas.microsoft.com/office/drawing/2014/main" id="{E4EA4753-CF7D-4291-9DF2-CAB9C6788C55}"/>
              </a:ext>
            </a:extLst>
          </p:cNvPr>
          <p:cNvSpPr/>
          <p:nvPr/>
        </p:nvSpPr>
        <p:spPr>
          <a:xfrm>
            <a:off x="4153711" y="184821"/>
            <a:ext cx="3988341" cy="648835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b="1" dirty="0">
              <a:solidFill>
                <a:schemeClr val="tx1"/>
              </a:solidFill>
            </a:endParaRPr>
          </a:p>
          <a:p>
            <a:pPr algn="ctr"/>
            <a:endParaRPr lang="en-IN" sz="1400" b="1" dirty="0">
              <a:solidFill>
                <a:schemeClr val="tx1"/>
              </a:solidFill>
            </a:endParaRPr>
          </a:p>
          <a:p>
            <a:pPr algn="ctr"/>
            <a:r>
              <a:rPr lang="en-IN" sz="1400" b="1" dirty="0">
                <a:solidFill>
                  <a:schemeClr val="tx1"/>
                </a:solidFill>
              </a:rPr>
              <a:t>BALASUBRAMANIAM M – 2018115018</a:t>
            </a:r>
          </a:p>
          <a:p>
            <a:pPr algn="ctr"/>
            <a:endParaRPr lang="en-IN" sz="1400" b="1" dirty="0">
              <a:solidFill>
                <a:schemeClr val="tx1"/>
              </a:solidFill>
            </a:endParaRPr>
          </a:p>
          <a:p>
            <a:r>
              <a:rPr lang="en-IN" sz="1400" b="1" dirty="0">
                <a:solidFill>
                  <a:schemeClr val="tx1"/>
                </a:solidFill>
              </a:rPr>
              <a:t>Flutter:</a:t>
            </a:r>
          </a:p>
          <a:p>
            <a:pPr marL="285750" indent="-285750">
              <a:buFont typeface="Arial" panose="020B0604020202020204" pitchFamily="34" charset="0"/>
              <a:buChar char="•"/>
            </a:pPr>
            <a:r>
              <a:rPr lang="en-IN" sz="1400" dirty="0">
                <a:solidFill>
                  <a:schemeClr val="tx1"/>
                </a:solidFill>
              </a:rPr>
              <a:t>Implemented Front end pages – Welcome page, Login and Signup Page, Home page, AR display page.</a:t>
            </a:r>
          </a:p>
          <a:p>
            <a:pPr marL="285750" indent="-285750">
              <a:buFont typeface="Arial" panose="020B0604020202020204" pitchFamily="34" charset="0"/>
              <a:buChar char="•"/>
            </a:pPr>
            <a:r>
              <a:rPr lang="en-IN" sz="1400" dirty="0">
                <a:solidFill>
                  <a:schemeClr val="tx1"/>
                </a:solidFill>
              </a:rPr>
              <a:t>Created Search and category filters in products.</a:t>
            </a:r>
          </a:p>
          <a:p>
            <a:pPr marL="285750" indent="-285750">
              <a:buFont typeface="Arial" panose="020B0604020202020204" pitchFamily="34" charset="0"/>
              <a:buChar char="•"/>
            </a:pPr>
            <a:r>
              <a:rPr lang="en-IN" sz="1400" dirty="0">
                <a:solidFill>
                  <a:schemeClr val="tx1"/>
                </a:solidFill>
              </a:rPr>
              <a:t>Done UI fixes in all other pages of flutter.</a:t>
            </a:r>
          </a:p>
          <a:p>
            <a:pPr marL="285750" indent="-285750">
              <a:buFont typeface="Arial" panose="020B0604020202020204" pitchFamily="34" charset="0"/>
              <a:buChar char="•"/>
            </a:pPr>
            <a:r>
              <a:rPr lang="en-IN" sz="1400" dirty="0">
                <a:solidFill>
                  <a:schemeClr val="tx1"/>
                </a:solidFill>
              </a:rPr>
              <a:t>Integrated with </a:t>
            </a:r>
            <a:r>
              <a:rPr lang="en-IN" sz="1400" dirty="0" err="1">
                <a:solidFill>
                  <a:schemeClr val="tx1"/>
                </a:solidFill>
              </a:rPr>
              <a:t>razorpay</a:t>
            </a:r>
            <a:r>
              <a:rPr lang="en-IN" sz="1400" dirty="0">
                <a:solidFill>
                  <a:schemeClr val="tx1"/>
                </a:solidFill>
              </a:rPr>
              <a:t> with test account.</a:t>
            </a:r>
          </a:p>
          <a:p>
            <a:r>
              <a:rPr lang="en-IN" sz="1400" b="1" dirty="0">
                <a:solidFill>
                  <a:schemeClr val="tx1"/>
                </a:solidFill>
              </a:rPr>
              <a:t>Database:</a:t>
            </a:r>
          </a:p>
          <a:p>
            <a:pPr marL="285750" indent="-285750">
              <a:buFont typeface="Arial" panose="020B0604020202020204" pitchFamily="34" charset="0"/>
              <a:buChar char="•"/>
            </a:pPr>
            <a:r>
              <a:rPr lang="en-IN" sz="1400" dirty="0">
                <a:solidFill>
                  <a:schemeClr val="tx1"/>
                </a:solidFill>
              </a:rPr>
              <a:t>Designed the database.</a:t>
            </a:r>
          </a:p>
          <a:p>
            <a:pPr marL="285750" indent="-285750">
              <a:buFont typeface="Arial" panose="020B0604020202020204" pitchFamily="34" charset="0"/>
              <a:buChar char="•"/>
            </a:pPr>
            <a:r>
              <a:rPr lang="en-IN" sz="1400" dirty="0">
                <a:solidFill>
                  <a:schemeClr val="tx1"/>
                </a:solidFill>
              </a:rPr>
              <a:t>Integrated flutter and firebase.</a:t>
            </a:r>
          </a:p>
          <a:p>
            <a:pPr marL="285750" indent="-285750">
              <a:buFont typeface="Arial" panose="020B0604020202020204" pitchFamily="34" charset="0"/>
              <a:buChar char="•"/>
            </a:pPr>
            <a:r>
              <a:rPr lang="en-IN" sz="1400" dirty="0">
                <a:solidFill>
                  <a:schemeClr val="tx1"/>
                </a:solidFill>
              </a:rPr>
              <a:t>Firebase Authentication done.</a:t>
            </a:r>
          </a:p>
          <a:p>
            <a:pPr marL="285750" indent="-285750">
              <a:buFont typeface="Arial" panose="020B0604020202020204" pitchFamily="34" charset="0"/>
              <a:buChar char="•"/>
            </a:pPr>
            <a:r>
              <a:rPr lang="en-IN" sz="1400" dirty="0">
                <a:solidFill>
                  <a:schemeClr val="tx1"/>
                </a:solidFill>
              </a:rPr>
              <a:t>Contents of the pages in flutter obtained from firebase, insertions, </a:t>
            </a:r>
            <a:r>
              <a:rPr lang="en-IN" sz="1400" dirty="0" err="1">
                <a:solidFill>
                  <a:schemeClr val="tx1"/>
                </a:solidFill>
              </a:rPr>
              <a:t>updations</a:t>
            </a:r>
            <a:r>
              <a:rPr lang="en-IN" sz="1400" dirty="0">
                <a:solidFill>
                  <a:schemeClr val="tx1"/>
                </a:solidFill>
              </a:rPr>
              <a:t> and deletions done.</a:t>
            </a:r>
          </a:p>
          <a:p>
            <a:r>
              <a:rPr lang="en-IN" sz="1400" b="1" dirty="0">
                <a:solidFill>
                  <a:schemeClr val="tx1"/>
                </a:solidFill>
              </a:rPr>
              <a:t>Integration:</a:t>
            </a:r>
          </a:p>
          <a:p>
            <a:pPr marL="285750" indent="-285750">
              <a:buFont typeface="Arial" panose="020B0604020202020204" pitchFamily="34" charset="0"/>
              <a:buChar char="•"/>
            </a:pPr>
            <a:r>
              <a:rPr lang="en-IN" sz="1400" dirty="0">
                <a:solidFill>
                  <a:schemeClr val="tx1"/>
                </a:solidFill>
              </a:rPr>
              <a:t>Integrated a simple unity scene with flutter.</a:t>
            </a:r>
          </a:p>
          <a:p>
            <a:pPr marL="285750" indent="-285750">
              <a:buFont typeface="Arial" panose="020B0604020202020204" pitchFamily="34" charset="0"/>
              <a:buChar char="•"/>
            </a:pPr>
            <a:r>
              <a:rPr lang="en-IN" sz="1400" dirty="0">
                <a:solidFill>
                  <a:schemeClr val="tx1"/>
                </a:solidFill>
              </a:rPr>
              <a:t>Flutter – Unity Integration done using </a:t>
            </a:r>
            <a:r>
              <a:rPr lang="en-IN" sz="1400" dirty="0" err="1">
                <a:solidFill>
                  <a:schemeClr val="tx1"/>
                </a:solidFill>
              </a:rPr>
              <a:t>flutter_unity_widget</a:t>
            </a:r>
            <a:r>
              <a:rPr lang="en-IN" sz="1400" dirty="0">
                <a:solidFill>
                  <a:schemeClr val="tx1"/>
                </a:solidFill>
              </a:rPr>
              <a:t> plugin for AR scenes. Communication between Flutter and Unity done.</a:t>
            </a:r>
          </a:p>
          <a:p>
            <a:pPr marL="285750" indent="-285750">
              <a:buFont typeface="Arial" panose="020B0604020202020204" pitchFamily="34" charset="0"/>
              <a:buChar char="•"/>
            </a:pPr>
            <a:r>
              <a:rPr lang="en-IN" sz="1400" dirty="0">
                <a:solidFill>
                  <a:schemeClr val="tx1"/>
                </a:solidFill>
              </a:rPr>
              <a:t>Switching between different unity scenes done.</a:t>
            </a:r>
          </a:p>
          <a:p>
            <a:pPr marL="285750" indent="-285750">
              <a:buFont typeface="Arial" panose="020B0604020202020204" pitchFamily="34" charset="0"/>
              <a:buChar char="•"/>
            </a:pPr>
            <a:r>
              <a:rPr lang="en-IN" sz="1400" dirty="0">
                <a:solidFill>
                  <a:schemeClr val="tx1"/>
                </a:solidFill>
              </a:rPr>
              <a:t>Added some products under horizontal plane detection.</a:t>
            </a:r>
          </a:p>
          <a:p>
            <a:pPr marL="285750" indent="-285750">
              <a:buFont typeface="Arial" panose="020B0604020202020204" pitchFamily="34" charset="0"/>
              <a:buChar char="•"/>
            </a:pPr>
            <a:endParaRPr lang="en-IN" sz="1400" dirty="0">
              <a:solidFill>
                <a:schemeClr val="tx1"/>
              </a:solidFill>
            </a:endParaRPr>
          </a:p>
          <a:p>
            <a:pPr marL="285750" indent="-285750">
              <a:buFont typeface="Arial" panose="020B0604020202020204" pitchFamily="34" charset="0"/>
              <a:buChar char="•"/>
            </a:pPr>
            <a:endParaRPr lang="en-IN" sz="1400" dirty="0">
              <a:solidFill>
                <a:schemeClr val="tx1"/>
              </a:solidFill>
            </a:endParaRPr>
          </a:p>
        </p:txBody>
      </p:sp>
      <p:sp>
        <p:nvSpPr>
          <p:cNvPr id="9" name="Rectangle: Rounded Corners 8">
            <a:extLst>
              <a:ext uri="{FF2B5EF4-FFF2-40B4-BE49-F238E27FC236}">
                <a16:creationId xmlns:a16="http://schemas.microsoft.com/office/drawing/2014/main" id="{ACC270DE-2D41-474D-99A4-8ED757647836}"/>
              </a:ext>
            </a:extLst>
          </p:cNvPr>
          <p:cNvSpPr/>
          <p:nvPr/>
        </p:nvSpPr>
        <p:spPr>
          <a:xfrm>
            <a:off x="8142052" y="184822"/>
            <a:ext cx="3988341" cy="648835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a:solidFill>
                  <a:schemeClr val="tx1"/>
                </a:solidFill>
              </a:rPr>
              <a:t>VENKAT KARTHICK P – 2018115125</a:t>
            </a:r>
          </a:p>
          <a:p>
            <a:pPr algn="ctr"/>
            <a:endParaRPr lang="en-IN" sz="1400" b="1" dirty="0">
              <a:solidFill>
                <a:schemeClr val="tx1"/>
              </a:solidFill>
            </a:endParaRPr>
          </a:p>
          <a:p>
            <a:r>
              <a:rPr lang="en-IN" sz="1400" b="1" dirty="0">
                <a:solidFill>
                  <a:schemeClr val="tx1"/>
                </a:solidFill>
              </a:rPr>
              <a:t>Database:</a:t>
            </a:r>
          </a:p>
          <a:p>
            <a:pPr marL="285750" indent="-285750">
              <a:buFont typeface="Arial" panose="020B0604020202020204" pitchFamily="34" charset="0"/>
              <a:buChar char="•"/>
            </a:pPr>
            <a:r>
              <a:rPr lang="en-IN" sz="1400" dirty="0">
                <a:solidFill>
                  <a:schemeClr val="tx1"/>
                </a:solidFill>
              </a:rPr>
              <a:t>Designed the database. </a:t>
            </a:r>
          </a:p>
          <a:p>
            <a:pPr marL="285750" indent="-285750">
              <a:buFont typeface="Arial" panose="020B0604020202020204" pitchFamily="34" charset="0"/>
              <a:buChar char="•"/>
            </a:pPr>
            <a:r>
              <a:rPr lang="en-IN" sz="1400" dirty="0">
                <a:solidFill>
                  <a:schemeClr val="tx1"/>
                </a:solidFill>
              </a:rPr>
              <a:t>Obtained data for the products.</a:t>
            </a:r>
          </a:p>
          <a:p>
            <a:r>
              <a:rPr lang="en-IN" sz="1400" b="1" dirty="0">
                <a:solidFill>
                  <a:schemeClr val="tx1"/>
                </a:solidFill>
              </a:rPr>
              <a:t>Unity:</a:t>
            </a:r>
          </a:p>
          <a:p>
            <a:pPr marL="285750" indent="-285750">
              <a:buFont typeface="Arial" panose="020B0604020202020204" pitchFamily="34" charset="0"/>
              <a:buChar char="•"/>
            </a:pPr>
            <a:r>
              <a:rPr lang="en-IN" sz="1400" dirty="0">
                <a:solidFill>
                  <a:schemeClr val="tx1"/>
                </a:solidFill>
              </a:rPr>
              <a:t>Tried AR with Vuforia.</a:t>
            </a:r>
          </a:p>
          <a:p>
            <a:pPr marL="285750" indent="-285750">
              <a:buFont typeface="Arial" panose="020B0604020202020204" pitchFamily="34" charset="0"/>
              <a:buChar char="•"/>
            </a:pPr>
            <a:r>
              <a:rPr lang="en-IN" sz="1400" dirty="0">
                <a:solidFill>
                  <a:schemeClr val="tx1"/>
                </a:solidFill>
              </a:rPr>
              <a:t>Sample horizontal plane detection done using a spider model using AR Foundation and AR Core.</a:t>
            </a:r>
          </a:p>
          <a:p>
            <a:pPr marL="285750" indent="-285750">
              <a:buFont typeface="Arial" panose="020B0604020202020204" pitchFamily="34" charset="0"/>
              <a:buChar char="•"/>
            </a:pPr>
            <a:r>
              <a:rPr lang="en-IN" sz="1400" dirty="0">
                <a:solidFill>
                  <a:schemeClr val="tx1"/>
                </a:solidFill>
              </a:rPr>
              <a:t>AR placement </a:t>
            </a:r>
            <a:r>
              <a:rPr lang="en-IN" sz="1400" dirty="0" err="1">
                <a:solidFill>
                  <a:schemeClr val="tx1"/>
                </a:solidFill>
              </a:rPr>
              <a:t>c#</a:t>
            </a:r>
            <a:r>
              <a:rPr lang="en-IN" sz="1400" dirty="0">
                <a:solidFill>
                  <a:schemeClr val="tx1"/>
                </a:solidFill>
              </a:rPr>
              <a:t> script added to place object on the detected plane.  </a:t>
            </a:r>
          </a:p>
          <a:p>
            <a:pPr marL="285750" indent="-285750">
              <a:buFont typeface="Arial" panose="020B0604020202020204" pitchFamily="34" charset="0"/>
              <a:buChar char="•"/>
            </a:pPr>
            <a:r>
              <a:rPr lang="en-IN" sz="1400" dirty="0">
                <a:solidFill>
                  <a:schemeClr val="tx1"/>
                </a:solidFill>
              </a:rPr>
              <a:t>Sample face tracking done, which paints the detected face with a material using AR Kit face tracking.</a:t>
            </a:r>
          </a:p>
          <a:p>
            <a:pPr marL="285750" indent="-285750">
              <a:buFont typeface="Arial" panose="020B0604020202020204" pitchFamily="34" charset="0"/>
              <a:buChar char="•"/>
            </a:pPr>
            <a:r>
              <a:rPr lang="en-IN" sz="1400" dirty="0">
                <a:solidFill>
                  <a:schemeClr val="tx1"/>
                </a:solidFill>
              </a:rPr>
              <a:t>Created more plane detection scenes with unwearable objects – Sofa, Laptop, Drum set.</a:t>
            </a:r>
          </a:p>
          <a:p>
            <a:pPr marL="285750" indent="-285750">
              <a:buFont typeface="Arial" panose="020B0604020202020204" pitchFamily="34" charset="0"/>
              <a:buChar char="•"/>
            </a:pPr>
            <a:r>
              <a:rPr lang="en-IN" sz="1400" dirty="0">
                <a:solidFill>
                  <a:schemeClr val="tx1"/>
                </a:solidFill>
              </a:rPr>
              <a:t>Created more face tracking scenes with wearable objects – sunglasses, power glasses, cap, mask.</a:t>
            </a:r>
          </a:p>
          <a:p>
            <a:pPr marL="285750" indent="-285750">
              <a:buFont typeface="Arial" panose="020B0604020202020204" pitchFamily="34" charset="0"/>
              <a:buChar char="•"/>
            </a:pPr>
            <a:r>
              <a:rPr lang="en-IN" sz="1400" dirty="0">
                <a:solidFill>
                  <a:schemeClr val="tx1"/>
                </a:solidFill>
              </a:rPr>
              <a:t>Created 2d Loading scene.</a:t>
            </a:r>
          </a:p>
          <a:p>
            <a:pPr marL="285750" indent="-285750">
              <a:buFont typeface="Arial" panose="020B0604020202020204" pitchFamily="34" charset="0"/>
              <a:buChar char="•"/>
            </a:pPr>
            <a:r>
              <a:rPr lang="en-IN" sz="1400" dirty="0">
                <a:solidFill>
                  <a:schemeClr val="tx1"/>
                </a:solidFill>
              </a:rPr>
              <a:t>Added more products in all category.</a:t>
            </a:r>
          </a:p>
          <a:p>
            <a:r>
              <a:rPr lang="en-IN" sz="1400" b="1" dirty="0">
                <a:solidFill>
                  <a:schemeClr val="tx1"/>
                </a:solidFill>
              </a:rPr>
              <a:t>Integration:</a:t>
            </a:r>
          </a:p>
          <a:p>
            <a:pPr marL="285750" indent="-285750">
              <a:buFont typeface="Arial" panose="020B0604020202020204" pitchFamily="34" charset="0"/>
              <a:buChar char="•"/>
            </a:pPr>
            <a:r>
              <a:rPr lang="en-IN" sz="1400" dirty="0">
                <a:solidFill>
                  <a:schemeClr val="tx1"/>
                </a:solidFill>
              </a:rPr>
              <a:t>Flutter – Unity Integration done using </a:t>
            </a:r>
            <a:r>
              <a:rPr lang="en-IN" sz="1400" dirty="0" err="1">
                <a:solidFill>
                  <a:schemeClr val="tx1"/>
                </a:solidFill>
              </a:rPr>
              <a:t>flutter_unity_widget</a:t>
            </a:r>
            <a:r>
              <a:rPr lang="en-IN" sz="1400" dirty="0">
                <a:solidFill>
                  <a:schemeClr val="tx1"/>
                </a:solidFill>
              </a:rPr>
              <a:t> plugin for AR scenes.</a:t>
            </a:r>
          </a:p>
          <a:p>
            <a:pPr marL="285750" indent="-285750">
              <a:buFont typeface="Arial" panose="020B0604020202020204" pitchFamily="34" charset="0"/>
              <a:buChar char="•"/>
            </a:pPr>
            <a:r>
              <a:rPr lang="en-IN" sz="1400" dirty="0">
                <a:solidFill>
                  <a:schemeClr val="tx1"/>
                </a:solidFill>
              </a:rPr>
              <a:t>Switching between different unity scenes done.</a:t>
            </a:r>
          </a:p>
        </p:txBody>
      </p:sp>
    </p:spTree>
    <p:extLst>
      <p:ext uri="{BB962C8B-B14F-4D97-AF65-F5344CB8AC3E}">
        <p14:creationId xmlns:p14="http://schemas.microsoft.com/office/powerpoint/2010/main" val="17858607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E8016-8C8F-4F03-A647-C3651EBC3B56}"/>
              </a:ext>
            </a:extLst>
          </p:cNvPr>
          <p:cNvSpPr>
            <a:spLocks noGrp="1"/>
          </p:cNvSpPr>
          <p:nvPr>
            <p:ph type="title"/>
          </p:nvPr>
        </p:nvSpPr>
        <p:spPr>
          <a:xfrm>
            <a:off x="458694" y="365760"/>
            <a:ext cx="10895106" cy="684827"/>
          </a:xfrm>
        </p:spPr>
        <p:txBody>
          <a:bodyPr>
            <a:normAutofit fontScale="90000"/>
          </a:bodyPr>
          <a:lstStyle/>
          <a:p>
            <a:r>
              <a:rPr lang="en-IN" b="1" dirty="0"/>
              <a:t>I</a:t>
            </a:r>
            <a:r>
              <a:rPr lang="en-IN" sz="3200" b="1" dirty="0"/>
              <a:t>nnovation:</a:t>
            </a:r>
          </a:p>
        </p:txBody>
      </p:sp>
      <p:sp>
        <p:nvSpPr>
          <p:cNvPr id="3" name="Content Placeholder 2">
            <a:extLst>
              <a:ext uri="{FF2B5EF4-FFF2-40B4-BE49-F238E27FC236}">
                <a16:creationId xmlns:a16="http://schemas.microsoft.com/office/drawing/2014/main" id="{43479786-35EA-414D-BC76-CBA086D81A71}"/>
              </a:ext>
            </a:extLst>
          </p:cNvPr>
          <p:cNvSpPr>
            <a:spLocks noGrp="1"/>
          </p:cNvSpPr>
          <p:nvPr>
            <p:ph idx="1"/>
          </p:nvPr>
        </p:nvSpPr>
        <p:spPr>
          <a:xfrm>
            <a:off x="458694" y="1235413"/>
            <a:ext cx="11274612" cy="5087565"/>
          </a:xfrm>
        </p:spPr>
        <p:txBody>
          <a:bodyPr>
            <a:normAutofit fontScale="85000" lnSpcReduction="20000"/>
          </a:bodyPr>
          <a:lstStyle/>
          <a:p>
            <a:pPr>
              <a:lnSpc>
                <a:spcPct val="100000"/>
              </a:lnSpc>
              <a:spcBef>
                <a:spcPct val="0"/>
              </a:spcBef>
            </a:pPr>
            <a:r>
              <a:rPr lang="en-IN" dirty="0">
                <a:latin typeface="+mj-lt"/>
                <a:ea typeface="+mj-ea"/>
                <a:cs typeface="+mj-cs"/>
              </a:rPr>
              <a:t>Replacing the traditional experience of online shopping.</a:t>
            </a:r>
          </a:p>
          <a:p>
            <a:pPr marL="0" indent="0">
              <a:lnSpc>
                <a:spcPct val="100000"/>
              </a:lnSpc>
              <a:spcBef>
                <a:spcPct val="0"/>
              </a:spcBef>
              <a:buNone/>
            </a:pPr>
            <a:endParaRPr lang="en-IN" dirty="0">
              <a:latin typeface="+mj-lt"/>
              <a:ea typeface="+mj-ea"/>
              <a:cs typeface="+mj-cs"/>
            </a:endParaRPr>
          </a:p>
          <a:p>
            <a:pPr>
              <a:lnSpc>
                <a:spcPct val="100000"/>
              </a:lnSpc>
              <a:spcBef>
                <a:spcPct val="0"/>
              </a:spcBef>
            </a:pPr>
            <a:r>
              <a:rPr lang="en-IN" dirty="0">
                <a:latin typeface="+mj-lt"/>
                <a:ea typeface="+mj-ea"/>
                <a:cs typeface="+mj-cs"/>
              </a:rPr>
              <a:t>Enhancing the traditional showcasing of products with Augmented Reality which provides users more satisfaction on buying a product.</a:t>
            </a:r>
          </a:p>
          <a:p>
            <a:pPr marL="0" indent="0">
              <a:lnSpc>
                <a:spcPct val="100000"/>
              </a:lnSpc>
              <a:spcBef>
                <a:spcPct val="0"/>
              </a:spcBef>
              <a:buNone/>
            </a:pPr>
            <a:endParaRPr lang="en-IN" sz="3400" dirty="0">
              <a:latin typeface="+mj-lt"/>
              <a:ea typeface="+mj-ea"/>
              <a:cs typeface="+mj-cs"/>
            </a:endParaRPr>
          </a:p>
          <a:p>
            <a:pPr marL="0" indent="0">
              <a:lnSpc>
                <a:spcPct val="120000"/>
              </a:lnSpc>
              <a:spcBef>
                <a:spcPct val="0"/>
              </a:spcBef>
              <a:buNone/>
            </a:pPr>
            <a:r>
              <a:rPr lang="en-IN" sz="3400" b="1" dirty="0">
                <a:latin typeface="+mj-lt"/>
                <a:ea typeface="+mj-ea"/>
                <a:cs typeface="+mj-cs"/>
              </a:rPr>
              <a:t>Creativity:</a:t>
            </a:r>
          </a:p>
          <a:p>
            <a:pPr marL="0" indent="0">
              <a:lnSpc>
                <a:spcPct val="100000"/>
              </a:lnSpc>
              <a:spcBef>
                <a:spcPct val="0"/>
              </a:spcBef>
              <a:buNone/>
            </a:pPr>
            <a:endParaRPr lang="en-IN" dirty="0">
              <a:latin typeface="+mj-lt"/>
              <a:ea typeface="+mj-ea"/>
              <a:cs typeface="+mj-cs"/>
            </a:endParaRPr>
          </a:p>
          <a:p>
            <a:pPr>
              <a:lnSpc>
                <a:spcPct val="100000"/>
              </a:lnSpc>
              <a:spcBef>
                <a:spcPct val="0"/>
              </a:spcBef>
            </a:pPr>
            <a:r>
              <a:rPr lang="en-IN" dirty="0">
                <a:latin typeface="+mj-lt"/>
                <a:ea typeface="+mj-ea"/>
                <a:cs typeface="+mj-cs"/>
              </a:rPr>
              <a:t>Dynamic page background has been implemented.</a:t>
            </a:r>
          </a:p>
          <a:p>
            <a:pPr marL="0" indent="0">
              <a:lnSpc>
                <a:spcPct val="100000"/>
              </a:lnSpc>
              <a:spcBef>
                <a:spcPct val="0"/>
              </a:spcBef>
              <a:buNone/>
            </a:pPr>
            <a:endParaRPr lang="en-IN" dirty="0">
              <a:latin typeface="+mj-lt"/>
              <a:ea typeface="+mj-ea"/>
              <a:cs typeface="+mj-cs"/>
            </a:endParaRPr>
          </a:p>
          <a:p>
            <a:pPr>
              <a:lnSpc>
                <a:spcPct val="100000"/>
              </a:lnSpc>
              <a:spcBef>
                <a:spcPct val="0"/>
              </a:spcBef>
            </a:pPr>
            <a:r>
              <a:rPr lang="en-IN" dirty="0">
                <a:latin typeface="+mj-lt"/>
                <a:ea typeface="+mj-ea"/>
                <a:cs typeface="+mj-cs"/>
              </a:rPr>
              <a:t>Provided an </a:t>
            </a:r>
            <a:r>
              <a:rPr lang="en-IN" dirty="0" err="1">
                <a:latin typeface="+mj-lt"/>
                <a:ea typeface="+mj-ea"/>
                <a:cs typeface="+mj-cs"/>
              </a:rPr>
              <a:t>png</a:t>
            </a:r>
            <a:r>
              <a:rPr lang="en-IN" dirty="0">
                <a:latin typeface="+mj-lt"/>
                <a:ea typeface="+mj-ea"/>
                <a:cs typeface="+mj-cs"/>
              </a:rPr>
              <a:t> image, its dominant colour is found and made as the background. This provides a different view experience for each and every products that the user view in our application.</a:t>
            </a:r>
          </a:p>
          <a:p>
            <a:pPr marL="0" indent="0">
              <a:lnSpc>
                <a:spcPct val="100000"/>
              </a:lnSpc>
              <a:spcBef>
                <a:spcPct val="0"/>
              </a:spcBef>
              <a:buNone/>
            </a:pPr>
            <a:endParaRPr lang="en-IN" dirty="0">
              <a:latin typeface="+mj-lt"/>
              <a:ea typeface="+mj-ea"/>
              <a:cs typeface="+mj-cs"/>
            </a:endParaRPr>
          </a:p>
          <a:p>
            <a:pPr>
              <a:lnSpc>
                <a:spcPct val="100000"/>
              </a:lnSpc>
              <a:spcBef>
                <a:spcPct val="0"/>
              </a:spcBef>
            </a:pPr>
            <a:r>
              <a:rPr lang="en-IN" dirty="0">
                <a:latin typeface="+mj-lt"/>
                <a:ea typeface="+mj-ea"/>
                <a:cs typeface="+mj-cs"/>
              </a:rPr>
              <a:t>Flutter-Unity integration has been done and switching scenes done using a </a:t>
            </a:r>
            <a:r>
              <a:rPr lang="en-IN" dirty="0" err="1">
                <a:latin typeface="+mj-lt"/>
                <a:ea typeface="+mj-ea"/>
                <a:cs typeface="+mj-cs"/>
              </a:rPr>
              <a:t>gameObject</a:t>
            </a:r>
            <a:r>
              <a:rPr lang="en-IN" dirty="0">
                <a:latin typeface="+mj-lt"/>
                <a:ea typeface="+mj-ea"/>
                <a:cs typeface="+mj-cs"/>
              </a:rPr>
              <a:t>.</a:t>
            </a:r>
          </a:p>
        </p:txBody>
      </p:sp>
    </p:spTree>
    <p:extLst>
      <p:ext uri="{BB962C8B-B14F-4D97-AF65-F5344CB8AC3E}">
        <p14:creationId xmlns:p14="http://schemas.microsoft.com/office/powerpoint/2010/main" val="8517334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61B116-7A14-4EC4-8D09-8637047A64F2}"/>
              </a:ext>
            </a:extLst>
          </p:cNvPr>
          <p:cNvSpPr>
            <a:spLocks noGrp="1"/>
          </p:cNvSpPr>
          <p:nvPr>
            <p:ph type="title"/>
          </p:nvPr>
        </p:nvSpPr>
        <p:spPr>
          <a:xfrm>
            <a:off x="458694" y="365760"/>
            <a:ext cx="10895106" cy="684827"/>
          </a:xfrm>
        </p:spPr>
        <p:txBody>
          <a:bodyPr>
            <a:normAutofit/>
          </a:bodyPr>
          <a:lstStyle/>
          <a:p>
            <a:r>
              <a:rPr lang="en-IN" sz="3200" b="1" dirty="0"/>
              <a:t>Satisfaction with the work:</a:t>
            </a:r>
          </a:p>
        </p:txBody>
      </p:sp>
      <p:sp>
        <p:nvSpPr>
          <p:cNvPr id="3" name="Content Placeholder 2">
            <a:extLst>
              <a:ext uri="{FF2B5EF4-FFF2-40B4-BE49-F238E27FC236}">
                <a16:creationId xmlns:a16="http://schemas.microsoft.com/office/drawing/2014/main" id="{1DA9FC69-B4F3-4C0A-8373-E5C4F6D46C02}"/>
              </a:ext>
            </a:extLst>
          </p:cNvPr>
          <p:cNvSpPr>
            <a:spLocks noGrp="1"/>
          </p:cNvSpPr>
          <p:nvPr>
            <p:ph idx="1"/>
          </p:nvPr>
        </p:nvSpPr>
        <p:spPr>
          <a:xfrm>
            <a:off x="458694" y="1955260"/>
            <a:ext cx="11274612" cy="4536980"/>
          </a:xfrm>
        </p:spPr>
        <p:txBody>
          <a:bodyPr>
            <a:normAutofit/>
          </a:bodyPr>
          <a:lstStyle/>
          <a:p>
            <a:r>
              <a:rPr lang="en-IN" sz="2400" dirty="0">
                <a:latin typeface="+mj-lt"/>
              </a:rPr>
              <a:t>Yes, we are satisfied with the work that have been completed so far.</a:t>
            </a:r>
          </a:p>
          <a:p>
            <a:r>
              <a:rPr lang="en-IN" sz="2400" dirty="0">
                <a:latin typeface="+mj-lt"/>
              </a:rPr>
              <a:t>Whatever was aimed to be done during the start of the project have been established.</a:t>
            </a:r>
          </a:p>
          <a:p>
            <a:r>
              <a:rPr lang="en-IN" sz="2400" dirty="0">
                <a:latin typeface="+mj-lt"/>
              </a:rPr>
              <a:t>Implemented many other extra creative elements relevant to the idea of  the project.</a:t>
            </a:r>
          </a:p>
        </p:txBody>
      </p:sp>
    </p:spTree>
    <p:extLst>
      <p:ext uri="{BB962C8B-B14F-4D97-AF65-F5344CB8AC3E}">
        <p14:creationId xmlns:p14="http://schemas.microsoft.com/office/powerpoint/2010/main" val="18391882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464A2-24E9-468E-A905-F404D34C9585}"/>
              </a:ext>
            </a:extLst>
          </p:cNvPr>
          <p:cNvSpPr>
            <a:spLocks noGrp="1"/>
          </p:cNvSpPr>
          <p:nvPr>
            <p:ph type="title"/>
          </p:nvPr>
        </p:nvSpPr>
        <p:spPr>
          <a:xfrm>
            <a:off x="458694" y="365761"/>
            <a:ext cx="10895106" cy="733466"/>
          </a:xfrm>
        </p:spPr>
        <p:txBody>
          <a:bodyPr>
            <a:normAutofit/>
          </a:bodyPr>
          <a:lstStyle/>
          <a:p>
            <a:r>
              <a:rPr lang="en-IN" sz="3200" b="1" dirty="0"/>
              <a:t>Self Evaluation:</a:t>
            </a:r>
          </a:p>
        </p:txBody>
      </p:sp>
      <p:sp>
        <p:nvSpPr>
          <p:cNvPr id="3" name="Content Placeholder 2">
            <a:extLst>
              <a:ext uri="{FF2B5EF4-FFF2-40B4-BE49-F238E27FC236}">
                <a16:creationId xmlns:a16="http://schemas.microsoft.com/office/drawing/2014/main" id="{E1C0562C-0349-42BE-84D9-B7D5AFC86DC3}"/>
              </a:ext>
            </a:extLst>
          </p:cNvPr>
          <p:cNvSpPr>
            <a:spLocks noGrp="1"/>
          </p:cNvSpPr>
          <p:nvPr>
            <p:ph idx="1"/>
          </p:nvPr>
        </p:nvSpPr>
        <p:spPr>
          <a:xfrm>
            <a:off x="458694" y="1605064"/>
            <a:ext cx="11274612" cy="4887174"/>
          </a:xfrm>
        </p:spPr>
        <p:txBody>
          <a:bodyPr>
            <a:normAutofit/>
          </a:bodyPr>
          <a:lstStyle/>
          <a:p>
            <a:r>
              <a:rPr lang="en-IN" sz="2400" dirty="0">
                <a:latin typeface="+mj-lt"/>
              </a:rPr>
              <a:t>25/25</a:t>
            </a:r>
          </a:p>
          <a:p>
            <a:r>
              <a:rPr lang="en-IN" sz="2400" dirty="0">
                <a:latin typeface="+mj-lt"/>
              </a:rPr>
              <a:t>Reason:</a:t>
            </a:r>
          </a:p>
          <a:p>
            <a:pPr lvl="1"/>
            <a:r>
              <a:rPr lang="en-IN" sz="2000" dirty="0">
                <a:latin typeface="+mj-lt"/>
              </a:rPr>
              <a:t>All ideas discussed during idea explanation in the class have been achieved, no compromise have been made.</a:t>
            </a:r>
          </a:p>
          <a:p>
            <a:pPr lvl="1"/>
            <a:r>
              <a:rPr lang="en-IN" sz="2000" dirty="0">
                <a:latin typeface="+mj-lt"/>
              </a:rPr>
              <a:t>Weekly target set by us have been achieved all the week and pushed daily completed work to </a:t>
            </a:r>
            <a:r>
              <a:rPr lang="en-IN" sz="2000" dirty="0" err="1">
                <a:latin typeface="+mj-lt"/>
              </a:rPr>
              <a:t>github</a:t>
            </a:r>
            <a:r>
              <a:rPr lang="en-IN" sz="2000" dirty="0">
                <a:latin typeface="+mj-lt"/>
              </a:rPr>
              <a:t>.</a:t>
            </a:r>
          </a:p>
          <a:p>
            <a:pPr lvl="1"/>
            <a:r>
              <a:rPr lang="en-IN" sz="2000" dirty="0">
                <a:latin typeface="+mj-lt"/>
              </a:rPr>
              <a:t>Added a ‘progress.md’ file in </a:t>
            </a:r>
            <a:r>
              <a:rPr lang="en-IN" sz="2000" dirty="0" err="1">
                <a:latin typeface="+mj-lt"/>
              </a:rPr>
              <a:t>github</a:t>
            </a:r>
            <a:r>
              <a:rPr lang="en-IN" sz="2000" dirty="0">
                <a:latin typeface="+mj-lt"/>
              </a:rPr>
              <a:t> which states our progress in the project.</a:t>
            </a:r>
          </a:p>
          <a:p>
            <a:pPr lvl="1"/>
            <a:r>
              <a:rPr lang="en-IN" sz="2000" dirty="0">
                <a:latin typeface="+mj-lt"/>
              </a:rPr>
              <a:t>Also added more creative aspects to the application relevant to the idea of the project.</a:t>
            </a:r>
          </a:p>
        </p:txBody>
      </p:sp>
    </p:spTree>
    <p:extLst>
      <p:ext uri="{BB962C8B-B14F-4D97-AF65-F5344CB8AC3E}">
        <p14:creationId xmlns:p14="http://schemas.microsoft.com/office/powerpoint/2010/main" val="35731541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445A4-40A8-47E9-9211-0DA1733D136A}"/>
              </a:ext>
            </a:extLst>
          </p:cNvPr>
          <p:cNvSpPr>
            <a:spLocks noGrp="1"/>
          </p:cNvSpPr>
          <p:nvPr>
            <p:ph type="title"/>
          </p:nvPr>
        </p:nvSpPr>
        <p:spPr>
          <a:xfrm>
            <a:off x="458694" y="365760"/>
            <a:ext cx="10895106" cy="761892"/>
          </a:xfrm>
        </p:spPr>
        <p:txBody>
          <a:bodyPr>
            <a:normAutofit/>
          </a:bodyPr>
          <a:lstStyle/>
          <a:p>
            <a:r>
              <a:rPr lang="en-US" sz="3200" b="1" dirty="0"/>
              <a:t>Introduction:</a:t>
            </a:r>
          </a:p>
        </p:txBody>
      </p:sp>
      <p:sp>
        <p:nvSpPr>
          <p:cNvPr id="3" name="Content Placeholder 2">
            <a:extLst>
              <a:ext uri="{FF2B5EF4-FFF2-40B4-BE49-F238E27FC236}">
                <a16:creationId xmlns:a16="http://schemas.microsoft.com/office/drawing/2014/main" id="{5C647B9F-A1BA-45A2-A8E1-839EEB5E3408}"/>
              </a:ext>
            </a:extLst>
          </p:cNvPr>
          <p:cNvSpPr>
            <a:spLocks noGrp="1"/>
          </p:cNvSpPr>
          <p:nvPr>
            <p:ph idx="1"/>
          </p:nvPr>
        </p:nvSpPr>
        <p:spPr>
          <a:xfrm>
            <a:off x="458694" y="1260519"/>
            <a:ext cx="11274612" cy="5312666"/>
          </a:xfrm>
        </p:spPr>
        <p:txBody>
          <a:bodyPr vert="horz" lIns="91440" tIns="45720" rIns="91440" bIns="45720" rtlCol="0" anchor="t">
            <a:normAutofit/>
          </a:bodyPr>
          <a:lstStyle/>
          <a:p>
            <a:pPr>
              <a:spcBef>
                <a:spcPct val="0"/>
              </a:spcBef>
            </a:pPr>
            <a:r>
              <a:rPr lang="en-US" dirty="0">
                <a:latin typeface="+mj-lt"/>
                <a:ea typeface="+mj-ea"/>
                <a:cs typeface="+mj-cs"/>
              </a:rPr>
              <a:t>While the physical world is three-dimensional, most data is displayed on two-dimensional pages, images and screens. This gap is closed by - Augmented reality, a set of technologies that superimposes digital data and images on physical objects and environments. </a:t>
            </a:r>
          </a:p>
          <a:p>
            <a:pPr marL="0" indent="0">
              <a:spcBef>
                <a:spcPct val="0"/>
              </a:spcBef>
              <a:buNone/>
            </a:pPr>
            <a:endParaRPr lang="en-GB" dirty="0">
              <a:latin typeface="+mj-lt"/>
              <a:ea typeface="+mj-ea"/>
              <a:cs typeface="+mj-cs"/>
            </a:endParaRPr>
          </a:p>
          <a:p>
            <a:pPr>
              <a:spcBef>
                <a:spcPct val="0"/>
              </a:spcBef>
            </a:pPr>
            <a:r>
              <a:rPr lang="en-GB" dirty="0">
                <a:latin typeface="+mj-lt"/>
                <a:ea typeface="+mj-ea"/>
                <a:cs typeface="+mj-cs"/>
              </a:rPr>
              <a:t>This concept is taken into account and we thought of providing a new experience in online shopping replacing the traditional experience, where the products are displayed in 2-D images.</a:t>
            </a:r>
          </a:p>
          <a:p>
            <a:pPr marL="0" indent="0">
              <a:spcBef>
                <a:spcPct val="0"/>
              </a:spcBef>
              <a:buNone/>
            </a:pPr>
            <a:endParaRPr lang="en-GB" dirty="0">
              <a:latin typeface="+mj-lt"/>
              <a:ea typeface="+mj-ea"/>
              <a:cs typeface="+mj-cs"/>
            </a:endParaRPr>
          </a:p>
          <a:p>
            <a:pPr>
              <a:spcBef>
                <a:spcPct val="0"/>
              </a:spcBef>
            </a:pPr>
            <a:r>
              <a:rPr lang="en-GB" dirty="0">
                <a:latin typeface="+mj-lt"/>
                <a:ea typeface="+mj-ea"/>
                <a:cs typeface="+mj-cs"/>
              </a:rPr>
              <a:t>The showcasing of products to users is enhanced using Augmented Reality. The products are shown in AR view and  3D view.</a:t>
            </a:r>
          </a:p>
          <a:p>
            <a:endParaRPr lang="en-GB" dirty="0"/>
          </a:p>
        </p:txBody>
      </p:sp>
    </p:spTree>
    <p:extLst>
      <p:ext uri="{BB962C8B-B14F-4D97-AF65-F5344CB8AC3E}">
        <p14:creationId xmlns:p14="http://schemas.microsoft.com/office/powerpoint/2010/main" val="26137878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C647B9F-A1BA-45A2-A8E1-839EEB5E3408}"/>
              </a:ext>
            </a:extLst>
          </p:cNvPr>
          <p:cNvSpPr>
            <a:spLocks noGrp="1"/>
          </p:cNvSpPr>
          <p:nvPr>
            <p:ph idx="1"/>
          </p:nvPr>
        </p:nvSpPr>
        <p:spPr>
          <a:xfrm>
            <a:off x="458694" y="1287937"/>
            <a:ext cx="11274612" cy="4282125"/>
          </a:xfrm>
        </p:spPr>
        <p:txBody>
          <a:bodyPr vert="horz" lIns="91440" tIns="45720" rIns="91440" bIns="45720" rtlCol="0" anchor="t">
            <a:normAutofit lnSpcReduction="10000"/>
          </a:bodyPr>
          <a:lstStyle/>
          <a:p>
            <a:pPr marL="0" indent="0" algn="ctr">
              <a:buNone/>
            </a:pPr>
            <a:r>
              <a:rPr lang="en-GB" b="1" dirty="0"/>
              <a:t>Existing works</a:t>
            </a:r>
          </a:p>
          <a:p>
            <a:pPr marL="0" indent="0" algn="ctr">
              <a:buNone/>
            </a:pPr>
            <a:endParaRPr lang="en-GB" b="1" dirty="0"/>
          </a:p>
          <a:p>
            <a:pPr marL="0" indent="0" algn="ctr">
              <a:buNone/>
            </a:pPr>
            <a:endParaRPr lang="en-GB" b="1" dirty="0"/>
          </a:p>
          <a:p>
            <a:r>
              <a:rPr lang="en-GB" dirty="0"/>
              <a:t>This project is not available elsewhere.</a:t>
            </a:r>
          </a:p>
          <a:p>
            <a:r>
              <a:rPr lang="en-GB" dirty="0"/>
              <a:t>This project’s idea is inspired from </a:t>
            </a:r>
            <a:r>
              <a:rPr lang="en-GB" dirty="0" err="1"/>
              <a:t>Lenskart</a:t>
            </a:r>
            <a:r>
              <a:rPr lang="en-GB" dirty="0"/>
              <a:t> Application where an online AR specs trial can be done.</a:t>
            </a:r>
          </a:p>
          <a:p>
            <a:r>
              <a:rPr lang="en-GB" dirty="0"/>
              <a:t>This project incorporates this idea and includes a lot of products rather than only spectacles.</a:t>
            </a:r>
          </a:p>
          <a:p>
            <a:endParaRPr lang="en-GB" dirty="0"/>
          </a:p>
        </p:txBody>
      </p:sp>
    </p:spTree>
    <p:extLst>
      <p:ext uri="{BB962C8B-B14F-4D97-AF65-F5344CB8AC3E}">
        <p14:creationId xmlns:p14="http://schemas.microsoft.com/office/powerpoint/2010/main" val="16571565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4173EC0B-6BE9-402F-8785-3BE908018D57}"/>
              </a:ext>
            </a:extLst>
          </p:cNvPr>
          <p:cNvSpPr/>
          <p:nvPr/>
        </p:nvSpPr>
        <p:spPr>
          <a:xfrm>
            <a:off x="4231801" y="3044161"/>
            <a:ext cx="2192756" cy="92968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Communicating with Unity3d from Flutter</a:t>
            </a:r>
          </a:p>
        </p:txBody>
      </p:sp>
      <p:sp>
        <p:nvSpPr>
          <p:cNvPr id="6" name="Rectangle: Rounded Corners 5">
            <a:extLst>
              <a:ext uri="{FF2B5EF4-FFF2-40B4-BE49-F238E27FC236}">
                <a16:creationId xmlns:a16="http://schemas.microsoft.com/office/drawing/2014/main" id="{01A061B1-13EF-4F4B-A645-56DA72A63B69}"/>
              </a:ext>
            </a:extLst>
          </p:cNvPr>
          <p:cNvSpPr/>
          <p:nvPr/>
        </p:nvSpPr>
        <p:spPr>
          <a:xfrm>
            <a:off x="1180938" y="1688065"/>
            <a:ext cx="2192752" cy="92968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User Authentication</a:t>
            </a:r>
          </a:p>
        </p:txBody>
      </p:sp>
      <p:sp>
        <p:nvSpPr>
          <p:cNvPr id="8" name="Rectangle: Rounded Corners 7">
            <a:extLst>
              <a:ext uri="{FF2B5EF4-FFF2-40B4-BE49-F238E27FC236}">
                <a16:creationId xmlns:a16="http://schemas.microsoft.com/office/drawing/2014/main" id="{17ACCA37-59AC-4609-82B3-6AB699DAA387}"/>
              </a:ext>
            </a:extLst>
          </p:cNvPr>
          <p:cNvSpPr/>
          <p:nvPr/>
        </p:nvSpPr>
        <p:spPr>
          <a:xfrm>
            <a:off x="4231801" y="1688065"/>
            <a:ext cx="2192756" cy="92968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Retrieve available products</a:t>
            </a:r>
          </a:p>
        </p:txBody>
      </p:sp>
      <p:sp>
        <p:nvSpPr>
          <p:cNvPr id="9" name="Rectangle: Rounded Corners 8">
            <a:extLst>
              <a:ext uri="{FF2B5EF4-FFF2-40B4-BE49-F238E27FC236}">
                <a16:creationId xmlns:a16="http://schemas.microsoft.com/office/drawing/2014/main" id="{A9904F90-BBA2-4751-8026-49B9D8FCCE63}"/>
              </a:ext>
            </a:extLst>
          </p:cNvPr>
          <p:cNvSpPr/>
          <p:nvPr/>
        </p:nvSpPr>
        <p:spPr>
          <a:xfrm>
            <a:off x="1180938" y="3044161"/>
            <a:ext cx="2314610" cy="92968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Showcasing products in AR and in 3d</a:t>
            </a:r>
          </a:p>
        </p:txBody>
      </p:sp>
      <p:pic>
        <p:nvPicPr>
          <p:cNvPr id="11" name="Graphic 10" descr="Database with solid fill">
            <a:extLst>
              <a:ext uri="{FF2B5EF4-FFF2-40B4-BE49-F238E27FC236}">
                <a16:creationId xmlns:a16="http://schemas.microsoft.com/office/drawing/2014/main" id="{449E2E60-24BE-4622-8243-7C13233C8A3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137322" y="1070145"/>
            <a:ext cx="381714" cy="381714"/>
          </a:xfrm>
          <a:prstGeom prst="rect">
            <a:avLst/>
          </a:prstGeom>
        </p:spPr>
      </p:pic>
      <p:sp>
        <p:nvSpPr>
          <p:cNvPr id="12" name="Rectangle: Rounded Corners 11">
            <a:extLst>
              <a:ext uri="{FF2B5EF4-FFF2-40B4-BE49-F238E27FC236}">
                <a16:creationId xmlns:a16="http://schemas.microsoft.com/office/drawing/2014/main" id="{3BCE3157-1048-410E-BF3E-A1D25A72E517}"/>
              </a:ext>
            </a:extLst>
          </p:cNvPr>
          <p:cNvSpPr/>
          <p:nvPr/>
        </p:nvSpPr>
        <p:spPr>
          <a:xfrm>
            <a:off x="1180938" y="4521741"/>
            <a:ext cx="2314610" cy="92968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Update User’s Cart upon adding a product to it</a:t>
            </a:r>
          </a:p>
        </p:txBody>
      </p:sp>
      <p:sp>
        <p:nvSpPr>
          <p:cNvPr id="13" name="Rectangle: Rounded Corners 12">
            <a:extLst>
              <a:ext uri="{FF2B5EF4-FFF2-40B4-BE49-F238E27FC236}">
                <a16:creationId xmlns:a16="http://schemas.microsoft.com/office/drawing/2014/main" id="{7D8B8C72-B78C-4276-A5B6-0C9E3901C9E9}"/>
              </a:ext>
            </a:extLst>
          </p:cNvPr>
          <p:cNvSpPr/>
          <p:nvPr/>
        </p:nvSpPr>
        <p:spPr>
          <a:xfrm>
            <a:off x="4188894" y="4521741"/>
            <a:ext cx="2314609" cy="92968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Update changes in cart and checkout </a:t>
            </a:r>
          </a:p>
        </p:txBody>
      </p:sp>
      <p:cxnSp>
        <p:nvCxnSpPr>
          <p:cNvPr id="15" name="Straight Arrow Connector 14">
            <a:extLst>
              <a:ext uri="{FF2B5EF4-FFF2-40B4-BE49-F238E27FC236}">
                <a16:creationId xmlns:a16="http://schemas.microsoft.com/office/drawing/2014/main" id="{C94CDEAC-4B4A-4C2E-A487-1F147BF2974B}"/>
              </a:ext>
            </a:extLst>
          </p:cNvPr>
          <p:cNvCxnSpPr>
            <a:cxnSpLocks/>
            <a:stCxn id="6" idx="3"/>
            <a:endCxn id="8" idx="1"/>
          </p:cNvCxnSpPr>
          <p:nvPr/>
        </p:nvCxnSpPr>
        <p:spPr>
          <a:xfrm>
            <a:off x="3373690" y="2152909"/>
            <a:ext cx="85811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Straight Arrow Connector 18">
            <a:extLst>
              <a:ext uri="{FF2B5EF4-FFF2-40B4-BE49-F238E27FC236}">
                <a16:creationId xmlns:a16="http://schemas.microsoft.com/office/drawing/2014/main" id="{530DDFE7-B1CF-4052-A2A1-2F3979D315B4}"/>
              </a:ext>
            </a:extLst>
          </p:cNvPr>
          <p:cNvCxnSpPr>
            <a:cxnSpLocks/>
            <a:stCxn id="8" idx="2"/>
            <a:endCxn id="5" idx="0"/>
          </p:cNvCxnSpPr>
          <p:nvPr/>
        </p:nvCxnSpPr>
        <p:spPr>
          <a:xfrm>
            <a:off x="5328179" y="2617752"/>
            <a:ext cx="0" cy="42640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8" name="Straight Arrow Connector 27">
            <a:extLst>
              <a:ext uri="{FF2B5EF4-FFF2-40B4-BE49-F238E27FC236}">
                <a16:creationId xmlns:a16="http://schemas.microsoft.com/office/drawing/2014/main" id="{76A6A626-74B7-4DE9-982C-9C131709C7B5}"/>
              </a:ext>
            </a:extLst>
          </p:cNvPr>
          <p:cNvCxnSpPr>
            <a:cxnSpLocks/>
            <a:stCxn id="5" idx="1"/>
            <a:endCxn id="9" idx="3"/>
          </p:cNvCxnSpPr>
          <p:nvPr/>
        </p:nvCxnSpPr>
        <p:spPr>
          <a:xfrm flipH="1">
            <a:off x="3495548" y="3509005"/>
            <a:ext cx="73625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3" name="Straight Arrow Connector 32">
            <a:extLst>
              <a:ext uri="{FF2B5EF4-FFF2-40B4-BE49-F238E27FC236}">
                <a16:creationId xmlns:a16="http://schemas.microsoft.com/office/drawing/2014/main" id="{8F018F54-EA85-4EF9-9F53-071FE63B755C}"/>
              </a:ext>
            </a:extLst>
          </p:cNvPr>
          <p:cNvCxnSpPr>
            <a:cxnSpLocks/>
            <a:stCxn id="12" idx="3"/>
            <a:endCxn id="13" idx="1"/>
          </p:cNvCxnSpPr>
          <p:nvPr/>
        </p:nvCxnSpPr>
        <p:spPr>
          <a:xfrm>
            <a:off x="3495548" y="4986585"/>
            <a:ext cx="69334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7" name="Straight Arrow Connector 76">
            <a:extLst>
              <a:ext uri="{FF2B5EF4-FFF2-40B4-BE49-F238E27FC236}">
                <a16:creationId xmlns:a16="http://schemas.microsoft.com/office/drawing/2014/main" id="{AEA1D9B5-833A-40B4-89A5-186708D45D85}"/>
              </a:ext>
            </a:extLst>
          </p:cNvPr>
          <p:cNvCxnSpPr>
            <a:cxnSpLocks/>
            <a:stCxn id="9" idx="2"/>
            <a:endCxn id="12" idx="0"/>
          </p:cNvCxnSpPr>
          <p:nvPr/>
        </p:nvCxnSpPr>
        <p:spPr>
          <a:xfrm>
            <a:off x="2338243" y="3973848"/>
            <a:ext cx="0" cy="54789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3" name="Straight Arrow Connector 82">
            <a:extLst>
              <a:ext uri="{FF2B5EF4-FFF2-40B4-BE49-F238E27FC236}">
                <a16:creationId xmlns:a16="http://schemas.microsoft.com/office/drawing/2014/main" id="{13E7785A-431D-4C2B-97EF-AE5CB1691894}"/>
              </a:ext>
            </a:extLst>
          </p:cNvPr>
          <p:cNvCxnSpPr>
            <a:cxnSpLocks/>
            <a:stCxn id="11" idx="2"/>
            <a:endCxn id="8" idx="0"/>
          </p:cNvCxnSpPr>
          <p:nvPr/>
        </p:nvCxnSpPr>
        <p:spPr>
          <a:xfrm>
            <a:off x="5328179" y="1451859"/>
            <a:ext cx="0" cy="23620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pic>
        <p:nvPicPr>
          <p:cNvPr id="86" name="Graphic 85" descr="Database with solid fill">
            <a:extLst>
              <a:ext uri="{FF2B5EF4-FFF2-40B4-BE49-F238E27FC236}">
                <a16:creationId xmlns:a16="http://schemas.microsoft.com/office/drawing/2014/main" id="{04A719F7-31EB-46D9-A4FB-BF58041E802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155342" y="5779155"/>
            <a:ext cx="381714" cy="381714"/>
          </a:xfrm>
          <a:prstGeom prst="rect">
            <a:avLst/>
          </a:prstGeom>
        </p:spPr>
      </p:pic>
      <p:cxnSp>
        <p:nvCxnSpPr>
          <p:cNvPr id="87" name="Straight Arrow Connector 86">
            <a:extLst>
              <a:ext uri="{FF2B5EF4-FFF2-40B4-BE49-F238E27FC236}">
                <a16:creationId xmlns:a16="http://schemas.microsoft.com/office/drawing/2014/main" id="{BB8E6DB1-7D73-44FA-B9F2-1614AEF11845}"/>
              </a:ext>
            </a:extLst>
          </p:cNvPr>
          <p:cNvCxnSpPr>
            <a:cxnSpLocks/>
            <a:stCxn id="86" idx="0"/>
            <a:endCxn id="13" idx="2"/>
          </p:cNvCxnSpPr>
          <p:nvPr/>
        </p:nvCxnSpPr>
        <p:spPr>
          <a:xfrm flipV="1">
            <a:off x="5346199" y="5451428"/>
            <a:ext cx="0" cy="32772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pic>
        <p:nvPicPr>
          <p:cNvPr id="93" name="Graphic 92" descr="Database with solid fill">
            <a:extLst>
              <a:ext uri="{FF2B5EF4-FFF2-40B4-BE49-F238E27FC236}">
                <a16:creationId xmlns:a16="http://schemas.microsoft.com/office/drawing/2014/main" id="{D2B2C440-8BB4-4011-8997-0C4969F05B9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147386" y="5743796"/>
            <a:ext cx="381714" cy="381714"/>
          </a:xfrm>
          <a:prstGeom prst="rect">
            <a:avLst/>
          </a:prstGeom>
        </p:spPr>
      </p:pic>
      <p:cxnSp>
        <p:nvCxnSpPr>
          <p:cNvPr id="94" name="Straight Arrow Connector 93">
            <a:extLst>
              <a:ext uri="{FF2B5EF4-FFF2-40B4-BE49-F238E27FC236}">
                <a16:creationId xmlns:a16="http://schemas.microsoft.com/office/drawing/2014/main" id="{BF6CE210-4ECE-47C7-9685-E00F3AF752EE}"/>
              </a:ext>
            </a:extLst>
          </p:cNvPr>
          <p:cNvCxnSpPr>
            <a:cxnSpLocks/>
            <a:stCxn id="93" idx="0"/>
            <a:endCxn id="12" idx="2"/>
          </p:cNvCxnSpPr>
          <p:nvPr/>
        </p:nvCxnSpPr>
        <p:spPr>
          <a:xfrm flipV="1">
            <a:off x="2338243" y="5451428"/>
            <a:ext cx="0" cy="29236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96" name="Rectangle: Rounded Corners 95">
            <a:extLst>
              <a:ext uri="{FF2B5EF4-FFF2-40B4-BE49-F238E27FC236}">
                <a16:creationId xmlns:a16="http://schemas.microsoft.com/office/drawing/2014/main" id="{3F517E2E-54FA-4D84-9879-29395A7B2A0B}"/>
              </a:ext>
            </a:extLst>
          </p:cNvPr>
          <p:cNvSpPr/>
          <p:nvPr/>
        </p:nvSpPr>
        <p:spPr>
          <a:xfrm>
            <a:off x="156856" y="967666"/>
            <a:ext cx="7039993" cy="552093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98" name="Rectangle: Rounded Corners 97">
            <a:extLst>
              <a:ext uri="{FF2B5EF4-FFF2-40B4-BE49-F238E27FC236}">
                <a16:creationId xmlns:a16="http://schemas.microsoft.com/office/drawing/2014/main" id="{85E5D676-8719-4C7B-B607-23D1BBD6F092}"/>
              </a:ext>
            </a:extLst>
          </p:cNvPr>
          <p:cNvSpPr/>
          <p:nvPr/>
        </p:nvSpPr>
        <p:spPr>
          <a:xfrm>
            <a:off x="8617313" y="1560950"/>
            <a:ext cx="2045642" cy="92968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Horizontal Plane Detection</a:t>
            </a:r>
          </a:p>
        </p:txBody>
      </p:sp>
      <p:sp>
        <p:nvSpPr>
          <p:cNvPr id="99" name="Rectangle: Rounded Corners 98">
            <a:extLst>
              <a:ext uri="{FF2B5EF4-FFF2-40B4-BE49-F238E27FC236}">
                <a16:creationId xmlns:a16="http://schemas.microsoft.com/office/drawing/2014/main" id="{CC921967-E6F3-4E02-8761-2A4198BCDC0F}"/>
              </a:ext>
            </a:extLst>
          </p:cNvPr>
          <p:cNvSpPr/>
          <p:nvPr/>
        </p:nvSpPr>
        <p:spPr>
          <a:xfrm>
            <a:off x="8617313" y="3041345"/>
            <a:ext cx="2045642" cy="92968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Vertical Plane Detection</a:t>
            </a:r>
          </a:p>
        </p:txBody>
      </p:sp>
      <p:sp>
        <p:nvSpPr>
          <p:cNvPr id="100" name="Rectangle: Rounded Corners 99">
            <a:extLst>
              <a:ext uri="{FF2B5EF4-FFF2-40B4-BE49-F238E27FC236}">
                <a16:creationId xmlns:a16="http://schemas.microsoft.com/office/drawing/2014/main" id="{8ABD0738-C96C-481A-A34D-B97CF1836A56}"/>
              </a:ext>
            </a:extLst>
          </p:cNvPr>
          <p:cNvSpPr/>
          <p:nvPr/>
        </p:nvSpPr>
        <p:spPr>
          <a:xfrm>
            <a:off x="8617313" y="4521740"/>
            <a:ext cx="2045642" cy="92968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Face Tracking</a:t>
            </a:r>
          </a:p>
        </p:txBody>
      </p:sp>
      <p:cxnSp>
        <p:nvCxnSpPr>
          <p:cNvPr id="225" name="Straight Arrow Connector 224">
            <a:extLst>
              <a:ext uri="{FF2B5EF4-FFF2-40B4-BE49-F238E27FC236}">
                <a16:creationId xmlns:a16="http://schemas.microsoft.com/office/drawing/2014/main" id="{32546BE8-9CB9-490F-AA5C-458F753EA88C}"/>
              </a:ext>
            </a:extLst>
          </p:cNvPr>
          <p:cNvCxnSpPr>
            <a:cxnSpLocks/>
            <a:stCxn id="5" idx="3"/>
            <a:endCxn id="96" idx="3"/>
          </p:cNvCxnSpPr>
          <p:nvPr/>
        </p:nvCxnSpPr>
        <p:spPr>
          <a:xfrm>
            <a:off x="6424557" y="3509005"/>
            <a:ext cx="772292" cy="21912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29" name="Straight Arrow Connector 228">
            <a:extLst>
              <a:ext uri="{FF2B5EF4-FFF2-40B4-BE49-F238E27FC236}">
                <a16:creationId xmlns:a16="http://schemas.microsoft.com/office/drawing/2014/main" id="{F9ACEFF9-FD2B-4967-9D67-FC8C5C84936A}"/>
              </a:ext>
            </a:extLst>
          </p:cNvPr>
          <p:cNvCxnSpPr>
            <a:cxnSpLocks/>
            <a:stCxn id="96" idx="3"/>
            <a:endCxn id="98" idx="1"/>
          </p:cNvCxnSpPr>
          <p:nvPr/>
        </p:nvCxnSpPr>
        <p:spPr>
          <a:xfrm flipV="1">
            <a:off x="7196849" y="2025794"/>
            <a:ext cx="1420464" cy="170233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31" name="Straight Arrow Connector 230">
            <a:extLst>
              <a:ext uri="{FF2B5EF4-FFF2-40B4-BE49-F238E27FC236}">
                <a16:creationId xmlns:a16="http://schemas.microsoft.com/office/drawing/2014/main" id="{850AF412-5534-4309-BD1D-012FDD3DBB2F}"/>
              </a:ext>
            </a:extLst>
          </p:cNvPr>
          <p:cNvCxnSpPr>
            <a:cxnSpLocks/>
            <a:stCxn id="96" idx="3"/>
            <a:endCxn id="99" idx="1"/>
          </p:cNvCxnSpPr>
          <p:nvPr/>
        </p:nvCxnSpPr>
        <p:spPr>
          <a:xfrm flipV="1">
            <a:off x="7196849" y="3506189"/>
            <a:ext cx="1420464" cy="22194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33" name="Straight Arrow Connector 232">
            <a:extLst>
              <a:ext uri="{FF2B5EF4-FFF2-40B4-BE49-F238E27FC236}">
                <a16:creationId xmlns:a16="http://schemas.microsoft.com/office/drawing/2014/main" id="{BF2719D7-6B06-47F2-B7B3-30B49AA49D3F}"/>
              </a:ext>
            </a:extLst>
          </p:cNvPr>
          <p:cNvCxnSpPr>
            <a:cxnSpLocks/>
            <a:stCxn id="96" idx="3"/>
            <a:endCxn id="100" idx="1"/>
          </p:cNvCxnSpPr>
          <p:nvPr/>
        </p:nvCxnSpPr>
        <p:spPr>
          <a:xfrm>
            <a:off x="7196849" y="3728131"/>
            <a:ext cx="1420464" cy="125845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0" name="TextBox 9">
            <a:extLst>
              <a:ext uri="{FF2B5EF4-FFF2-40B4-BE49-F238E27FC236}">
                <a16:creationId xmlns:a16="http://schemas.microsoft.com/office/drawing/2014/main" id="{FAE132BB-D119-4BC1-8F80-C8CE05D851CC}"/>
              </a:ext>
            </a:extLst>
          </p:cNvPr>
          <p:cNvSpPr txBox="1"/>
          <p:nvPr/>
        </p:nvSpPr>
        <p:spPr>
          <a:xfrm>
            <a:off x="1328254" y="291273"/>
            <a:ext cx="9535492" cy="461665"/>
          </a:xfrm>
          <a:prstGeom prst="rect">
            <a:avLst/>
          </a:prstGeom>
          <a:noFill/>
        </p:spPr>
        <p:txBody>
          <a:bodyPr wrap="square" rtlCol="0">
            <a:spAutoFit/>
          </a:bodyPr>
          <a:lstStyle/>
          <a:p>
            <a:pPr algn="ctr"/>
            <a:r>
              <a:rPr lang="en-IN" sz="2400" b="1" dirty="0"/>
              <a:t>System Design</a:t>
            </a:r>
          </a:p>
        </p:txBody>
      </p:sp>
    </p:spTree>
    <p:extLst>
      <p:ext uri="{BB962C8B-B14F-4D97-AF65-F5344CB8AC3E}">
        <p14:creationId xmlns:p14="http://schemas.microsoft.com/office/powerpoint/2010/main" val="6292211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445A4-40A8-47E9-9211-0DA1733D136A}"/>
              </a:ext>
            </a:extLst>
          </p:cNvPr>
          <p:cNvSpPr>
            <a:spLocks noGrp="1"/>
          </p:cNvSpPr>
          <p:nvPr>
            <p:ph type="title"/>
          </p:nvPr>
        </p:nvSpPr>
        <p:spPr>
          <a:xfrm>
            <a:off x="458694" y="365760"/>
            <a:ext cx="10895106" cy="654712"/>
          </a:xfrm>
        </p:spPr>
        <p:txBody>
          <a:bodyPr>
            <a:normAutofit/>
          </a:bodyPr>
          <a:lstStyle/>
          <a:p>
            <a:pPr algn="ctr"/>
            <a:r>
              <a:rPr lang="en-US" sz="3200" b="1" dirty="0"/>
              <a:t>Flow Diagram</a:t>
            </a:r>
          </a:p>
        </p:txBody>
      </p:sp>
      <p:sp>
        <p:nvSpPr>
          <p:cNvPr id="7" name="Rectangle: Rounded Corners 6">
            <a:extLst>
              <a:ext uri="{FF2B5EF4-FFF2-40B4-BE49-F238E27FC236}">
                <a16:creationId xmlns:a16="http://schemas.microsoft.com/office/drawing/2014/main" id="{165F75B1-C8AF-47D7-9CBF-B11242B497DB}"/>
              </a:ext>
            </a:extLst>
          </p:cNvPr>
          <p:cNvSpPr/>
          <p:nvPr/>
        </p:nvSpPr>
        <p:spPr>
          <a:xfrm>
            <a:off x="4366342" y="1218708"/>
            <a:ext cx="1439129" cy="80308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Search/</a:t>
            </a:r>
          </a:p>
          <a:p>
            <a:pPr algn="ctr"/>
            <a:r>
              <a:rPr lang="en-IN" dirty="0">
                <a:solidFill>
                  <a:schemeClr val="tx1"/>
                </a:solidFill>
              </a:rPr>
              <a:t>Category Filters</a:t>
            </a:r>
          </a:p>
        </p:txBody>
      </p:sp>
      <p:sp>
        <p:nvSpPr>
          <p:cNvPr id="10" name="Rectangle: Rounded Corners 9">
            <a:extLst>
              <a:ext uri="{FF2B5EF4-FFF2-40B4-BE49-F238E27FC236}">
                <a16:creationId xmlns:a16="http://schemas.microsoft.com/office/drawing/2014/main" id="{894B4A9A-FC07-43D4-A5F2-7EE507441C6E}"/>
              </a:ext>
            </a:extLst>
          </p:cNvPr>
          <p:cNvSpPr/>
          <p:nvPr/>
        </p:nvSpPr>
        <p:spPr>
          <a:xfrm>
            <a:off x="458694" y="1218709"/>
            <a:ext cx="1706259" cy="80308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User Signup/Login</a:t>
            </a:r>
          </a:p>
        </p:txBody>
      </p:sp>
      <p:sp>
        <p:nvSpPr>
          <p:cNvPr id="11" name="Rectangle: Rounded Corners 10">
            <a:extLst>
              <a:ext uri="{FF2B5EF4-FFF2-40B4-BE49-F238E27FC236}">
                <a16:creationId xmlns:a16="http://schemas.microsoft.com/office/drawing/2014/main" id="{D0E0B9CB-8594-40AB-81A2-71D960D5C2A0}"/>
              </a:ext>
            </a:extLst>
          </p:cNvPr>
          <p:cNvSpPr/>
          <p:nvPr/>
        </p:nvSpPr>
        <p:spPr>
          <a:xfrm>
            <a:off x="1455193" y="2607096"/>
            <a:ext cx="1892410" cy="80308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Wearable Products</a:t>
            </a:r>
          </a:p>
        </p:txBody>
      </p:sp>
      <p:sp>
        <p:nvSpPr>
          <p:cNvPr id="12" name="Rectangle: Rounded Corners 11">
            <a:extLst>
              <a:ext uri="{FF2B5EF4-FFF2-40B4-BE49-F238E27FC236}">
                <a16:creationId xmlns:a16="http://schemas.microsoft.com/office/drawing/2014/main" id="{1E9D56BB-CC19-44EB-BCA2-6CF28FE11D7C}"/>
              </a:ext>
            </a:extLst>
          </p:cNvPr>
          <p:cNvSpPr/>
          <p:nvPr/>
        </p:nvSpPr>
        <p:spPr>
          <a:xfrm>
            <a:off x="3882501" y="2591405"/>
            <a:ext cx="1892410" cy="80308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Non-Wearable Products</a:t>
            </a:r>
          </a:p>
        </p:txBody>
      </p:sp>
      <p:sp>
        <p:nvSpPr>
          <p:cNvPr id="13" name="Rectangle: Rounded Corners 12">
            <a:extLst>
              <a:ext uri="{FF2B5EF4-FFF2-40B4-BE49-F238E27FC236}">
                <a16:creationId xmlns:a16="http://schemas.microsoft.com/office/drawing/2014/main" id="{CFBA4537-F026-4660-8BE4-EB509A1AB744}"/>
              </a:ext>
            </a:extLst>
          </p:cNvPr>
          <p:cNvSpPr/>
          <p:nvPr/>
        </p:nvSpPr>
        <p:spPr>
          <a:xfrm>
            <a:off x="2546083" y="1218708"/>
            <a:ext cx="1439129" cy="80308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Products Display</a:t>
            </a:r>
          </a:p>
        </p:txBody>
      </p:sp>
      <p:sp>
        <p:nvSpPr>
          <p:cNvPr id="14" name="Rectangle: Rounded Corners 13">
            <a:extLst>
              <a:ext uri="{FF2B5EF4-FFF2-40B4-BE49-F238E27FC236}">
                <a16:creationId xmlns:a16="http://schemas.microsoft.com/office/drawing/2014/main" id="{F5362FD6-7202-4F59-8215-4042A5E1CCB9}"/>
              </a:ext>
            </a:extLst>
          </p:cNvPr>
          <p:cNvSpPr/>
          <p:nvPr/>
        </p:nvSpPr>
        <p:spPr>
          <a:xfrm>
            <a:off x="6186601" y="1218708"/>
            <a:ext cx="1992229" cy="80308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Selected Product Display</a:t>
            </a:r>
          </a:p>
        </p:txBody>
      </p:sp>
      <p:sp>
        <p:nvSpPr>
          <p:cNvPr id="15" name="Rectangle: Rounded Corners 14">
            <a:extLst>
              <a:ext uri="{FF2B5EF4-FFF2-40B4-BE49-F238E27FC236}">
                <a16:creationId xmlns:a16="http://schemas.microsoft.com/office/drawing/2014/main" id="{7B26B68D-9C5D-4BA3-96BD-310FA7AFD153}"/>
              </a:ext>
            </a:extLst>
          </p:cNvPr>
          <p:cNvSpPr/>
          <p:nvPr/>
        </p:nvSpPr>
        <p:spPr>
          <a:xfrm>
            <a:off x="542007" y="3775264"/>
            <a:ext cx="2327591" cy="80308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AR View</a:t>
            </a:r>
          </a:p>
          <a:p>
            <a:pPr algn="ctr"/>
            <a:r>
              <a:rPr lang="en-IN" dirty="0">
                <a:solidFill>
                  <a:schemeClr val="tx1"/>
                </a:solidFill>
              </a:rPr>
              <a:t>(Face tracking)</a:t>
            </a:r>
          </a:p>
        </p:txBody>
      </p:sp>
      <p:sp>
        <p:nvSpPr>
          <p:cNvPr id="16" name="Rectangle: Rounded Corners 15">
            <a:extLst>
              <a:ext uri="{FF2B5EF4-FFF2-40B4-BE49-F238E27FC236}">
                <a16:creationId xmlns:a16="http://schemas.microsoft.com/office/drawing/2014/main" id="{96B4B0E1-A140-49A5-B553-479194F6C7D4}"/>
              </a:ext>
            </a:extLst>
          </p:cNvPr>
          <p:cNvSpPr/>
          <p:nvPr/>
        </p:nvSpPr>
        <p:spPr>
          <a:xfrm>
            <a:off x="3039007" y="3775263"/>
            <a:ext cx="1892410" cy="80308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3D View of Products</a:t>
            </a:r>
          </a:p>
        </p:txBody>
      </p:sp>
      <p:sp>
        <p:nvSpPr>
          <p:cNvPr id="17" name="Rectangle: Rounded Corners 16">
            <a:extLst>
              <a:ext uri="{FF2B5EF4-FFF2-40B4-BE49-F238E27FC236}">
                <a16:creationId xmlns:a16="http://schemas.microsoft.com/office/drawing/2014/main" id="{CDDFBFAC-1579-49AE-9FFB-88F964B77305}"/>
              </a:ext>
            </a:extLst>
          </p:cNvPr>
          <p:cNvSpPr/>
          <p:nvPr/>
        </p:nvSpPr>
        <p:spPr>
          <a:xfrm>
            <a:off x="5100826" y="3788371"/>
            <a:ext cx="2327591" cy="80308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AR View (Horizontal/Vertical Plane Tracking)</a:t>
            </a:r>
          </a:p>
        </p:txBody>
      </p:sp>
      <p:sp>
        <p:nvSpPr>
          <p:cNvPr id="18" name="Rectangle: Rounded Corners 17">
            <a:extLst>
              <a:ext uri="{FF2B5EF4-FFF2-40B4-BE49-F238E27FC236}">
                <a16:creationId xmlns:a16="http://schemas.microsoft.com/office/drawing/2014/main" id="{06CF9BEC-1745-4569-9BD7-A875BF2FFE03}"/>
              </a:ext>
            </a:extLst>
          </p:cNvPr>
          <p:cNvSpPr/>
          <p:nvPr/>
        </p:nvSpPr>
        <p:spPr>
          <a:xfrm flipV="1">
            <a:off x="458695" y="2451369"/>
            <a:ext cx="7060786" cy="428016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19" name="Rectangle: Rounded Corners 18">
            <a:extLst>
              <a:ext uri="{FF2B5EF4-FFF2-40B4-BE49-F238E27FC236}">
                <a16:creationId xmlns:a16="http://schemas.microsoft.com/office/drawing/2014/main" id="{15677BF9-37AF-4F71-A41B-7333F8AB4662}"/>
              </a:ext>
            </a:extLst>
          </p:cNvPr>
          <p:cNvSpPr/>
          <p:nvPr/>
        </p:nvSpPr>
        <p:spPr>
          <a:xfrm>
            <a:off x="3039007" y="5859945"/>
            <a:ext cx="1892410" cy="80308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Checkout</a:t>
            </a:r>
          </a:p>
        </p:txBody>
      </p:sp>
      <p:sp>
        <p:nvSpPr>
          <p:cNvPr id="20" name="Rectangle: Rounded Corners 19">
            <a:extLst>
              <a:ext uri="{FF2B5EF4-FFF2-40B4-BE49-F238E27FC236}">
                <a16:creationId xmlns:a16="http://schemas.microsoft.com/office/drawing/2014/main" id="{24553478-1DBD-4932-AF92-FBBA00EB2FDF}"/>
              </a:ext>
            </a:extLst>
          </p:cNvPr>
          <p:cNvSpPr/>
          <p:nvPr/>
        </p:nvSpPr>
        <p:spPr>
          <a:xfrm>
            <a:off x="7944737" y="3788370"/>
            <a:ext cx="1992228" cy="80308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Display of</a:t>
            </a:r>
          </a:p>
          <a:p>
            <a:pPr algn="ctr"/>
            <a:r>
              <a:rPr lang="en-IN" dirty="0">
                <a:solidFill>
                  <a:schemeClr val="tx1"/>
                </a:solidFill>
              </a:rPr>
              <a:t>products Added to Cart</a:t>
            </a:r>
          </a:p>
        </p:txBody>
      </p:sp>
      <p:sp>
        <p:nvSpPr>
          <p:cNvPr id="21" name="Rectangle: Rounded Corners 20">
            <a:extLst>
              <a:ext uri="{FF2B5EF4-FFF2-40B4-BE49-F238E27FC236}">
                <a16:creationId xmlns:a16="http://schemas.microsoft.com/office/drawing/2014/main" id="{1BA19E7B-AF38-4A8E-8253-96CC27D4149D}"/>
              </a:ext>
            </a:extLst>
          </p:cNvPr>
          <p:cNvSpPr/>
          <p:nvPr/>
        </p:nvSpPr>
        <p:spPr>
          <a:xfrm>
            <a:off x="3039007" y="4817604"/>
            <a:ext cx="1892410" cy="80308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Variant Selection</a:t>
            </a:r>
          </a:p>
        </p:txBody>
      </p:sp>
      <p:sp>
        <p:nvSpPr>
          <p:cNvPr id="24" name="Rectangle: Rounded Corners 23">
            <a:extLst>
              <a:ext uri="{FF2B5EF4-FFF2-40B4-BE49-F238E27FC236}">
                <a16:creationId xmlns:a16="http://schemas.microsoft.com/office/drawing/2014/main" id="{A5C57CAC-681D-4F4C-AD85-11F4511124CE}"/>
              </a:ext>
            </a:extLst>
          </p:cNvPr>
          <p:cNvSpPr/>
          <p:nvPr/>
        </p:nvSpPr>
        <p:spPr>
          <a:xfrm>
            <a:off x="10362221" y="3775262"/>
            <a:ext cx="1439129" cy="80308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Payment</a:t>
            </a:r>
          </a:p>
        </p:txBody>
      </p:sp>
      <p:cxnSp>
        <p:nvCxnSpPr>
          <p:cNvPr id="26" name="Straight Arrow Connector 25">
            <a:extLst>
              <a:ext uri="{FF2B5EF4-FFF2-40B4-BE49-F238E27FC236}">
                <a16:creationId xmlns:a16="http://schemas.microsoft.com/office/drawing/2014/main" id="{B0BB0140-1C37-45C5-8D1A-4006A7B1962D}"/>
              </a:ext>
            </a:extLst>
          </p:cNvPr>
          <p:cNvCxnSpPr>
            <a:cxnSpLocks/>
            <a:stCxn id="10" idx="3"/>
            <a:endCxn id="13" idx="1"/>
          </p:cNvCxnSpPr>
          <p:nvPr/>
        </p:nvCxnSpPr>
        <p:spPr>
          <a:xfrm flipV="1">
            <a:off x="2164953" y="1620249"/>
            <a:ext cx="381130"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9" name="Straight Arrow Connector 28">
            <a:extLst>
              <a:ext uri="{FF2B5EF4-FFF2-40B4-BE49-F238E27FC236}">
                <a16:creationId xmlns:a16="http://schemas.microsoft.com/office/drawing/2014/main" id="{010C843E-1C42-4584-A557-99A022723646}"/>
              </a:ext>
            </a:extLst>
          </p:cNvPr>
          <p:cNvCxnSpPr>
            <a:cxnSpLocks/>
          </p:cNvCxnSpPr>
          <p:nvPr/>
        </p:nvCxnSpPr>
        <p:spPr>
          <a:xfrm flipV="1">
            <a:off x="3985212" y="1620248"/>
            <a:ext cx="381130"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0" name="Straight Arrow Connector 29">
            <a:extLst>
              <a:ext uri="{FF2B5EF4-FFF2-40B4-BE49-F238E27FC236}">
                <a16:creationId xmlns:a16="http://schemas.microsoft.com/office/drawing/2014/main" id="{8C52CA9B-1BAF-4D3A-B2DF-147C3599A940}"/>
              </a:ext>
            </a:extLst>
          </p:cNvPr>
          <p:cNvCxnSpPr>
            <a:cxnSpLocks/>
          </p:cNvCxnSpPr>
          <p:nvPr/>
        </p:nvCxnSpPr>
        <p:spPr>
          <a:xfrm flipV="1">
            <a:off x="5805471" y="1620247"/>
            <a:ext cx="381130"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1" name="Straight Arrow Connector 30">
            <a:extLst>
              <a:ext uri="{FF2B5EF4-FFF2-40B4-BE49-F238E27FC236}">
                <a16:creationId xmlns:a16="http://schemas.microsoft.com/office/drawing/2014/main" id="{D1DC72E6-4799-46F1-AC05-A03984CDE1D9}"/>
              </a:ext>
            </a:extLst>
          </p:cNvPr>
          <p:cNvCxnSpPr>
            <a:cxnSpLocks/>
          </p:cNvCxnSpPr>
          <p:nvPr/>
        </p:nvCxnSpPr>
        <p:spPr>
          <a:xfrm flipV="1">
            <a:off x="7546100" y="4205181"/>
            <a:ext cx="381130"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2" name="Straight Arrow Connector 31">
            <a:extLst>
              <a:ext uri="{FF2B5EF4-FFF2-40B4-BE49-F238E27FC236}">
                <a16:creationId xmlns:a16="http://schemas.microsoft.com/office/drawing/2014/main" id="{C41F96B0-3CC0-43A1-824C-2C5A4CB8A0F4}"/>
              </a:ext>
            </a:extLst>
          </p:cNvPr>
          <p:cNvCxnSpPr>
            <a:cxnSpLocks/>
          </p:cNvCxnSpPr>
          <p:nvPr/>
        </p:nvCxnSpPr>
        <p:spPr>
          <a:xfrm flipV="1">
            <a:off x="9936965" y="4176801"/>
            <a:ext cx="381130"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4" name="Straight Arrow Connector 33">
            <a:extLst>
              <a:ext uri="{FF2B5EF4-FFF2-40B4-BE49-F238E27FC236}">
                <a16:creationId xmlns:a16="http://schemas.microsoft.com/office/drawing/2014/main" id="{24D97476-FE1C-48CC-A52A-011169CCE332}"/>
              </a:ext>
            </a:extLst>
          </p:cNvPr>
          <p:cNvCxnSpPr>
            <a:stCxn id="11" idx="2"/>
            <a:endCxn id="15" idx="0"/>
          </p:cNvCxnSpPr>
          <p:nvPr/>
        </p:nvCxnSpPr>
        <p:spPr>
          <a:xfrm flipH="1">
            <a:off x="1705803" y="3410177"/>
            <a:ext cx="695595" cy="36508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6" name="Straight Arrow Connector 35">
            <a:extLst>
              <a:ext uri="{FF2B5EF4-FFF2-40B4-BE49-F238E27FC236}">
                <a16:creationId xmlns:a16="http://schemas.microsoft.com/office/drawing/2014/main" id="{3F9ADB1F-BD20-4912-A2AE-84BF73316BCD}"/>
              </a:ext>
            </a:extLst>
          </p:cNvPr>
          <p:cNvCxnSpPr>
            <a:stCxn id="12" idx="2"/>
            <a:endCxn id="17" idx="0"/>
          </p:cNvCxnSpPr>
          <p:nvPr/>
        </p:nvCxnSpPr>
        <p:spPr>
          <a:xfrm>
            <a:off x="4828706" y="3394486"/>
            <a:ext cx="1435916" cy="39388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8" name="Straight Arrow Connector 37">
            <a:extLst>
              <a:ext uri="{FF2B5EF4-FFF2-40B4-BE49-F238E27FC236}">
                <a16:creationId xmlns:a16="http://schemas.microsoft.com/office/drawing/2014/main" id="{FC22367C-9E93-4703-B447-93EE695CB778}"/>
              </a:ext>
            </a:extLst>
          </p:cNvPr>
          <p:cNvCxnSpPr>
            <a:stCxn id="11" idx="2"/>
            <a:endCxn id="16" idx="0"/>
          </p:cNvCxnSpPr>
          <p:nvPr/>
        </p:nvCxnSpPr>
        <p:spPr>
          <a:xfrm>
            <a:off x="2401398" y="3410177"/>
            <a:ext cx="1583814" cy="36508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0" name="Straight Arrow Connector 39">
            <a:extLst>
              <a:ext uri="{FF2B5EF4-FFF2-40B4-BE49-F238E27FC236}">
                <a16:creationId xmlns:a16="http://schemas.microsoft.com/office/drawing/2014/main" id="{A52E27DE-C095-42B0-809C-4ECEE676B8B9}"/>
              </a:ext>
            </a:extLst>
          </p:cNvPr>
          <p:cNvCxnSpPr>
            <a:stCxn id="12" idx="2"/>
            <a:endCxn id="16" idx="0"/>
          </p:cNvCxnSpPr>
          <p:nvPr/>
        </p:nvCxnSpPr>
        <p:spPr>
          <a:xfrm flipH="1">
            <a:off x="3985212" y="3394486"/>
            <a:ext cx="843494" cy="38077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2" name="Straight Arrow Connector 41">
            <a:extLst>
              <a:ext uri="{FF2B5EF4-FFF2-40B4-BE49-F238E27FC236}">
                <a16:creationId xmlns:a16="http://schemas.microsoft.com/office/drawing/2014/main" id="{F885F62D-9379-484E-A7AC-224E2E337004}"/>
              </a:ext>
            </a:extLst>
          </p:cNvPr>
          <p:cNvCxnSpPr>
            <a:stCxn id="16" idx="2"/>
            <a:endCxn id="21" idx="0"/>
          </p:cNvCxnSpPr>
          <p:nvPr/>
        </p:nvCxnSpPr>
        <p:spPr>
          <a:xfrm>
            <a:off x="3985212" y="4578344"/>
            <a:ext cx="0" cy="23926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4" name="Straight Arrow Connector 43">
            <a:extLst>
              <a:ext uri="{FF2B5EF4-FFF2-40B4-BE49-F238E27FC236}">
                <a16:creationId xmlns:a16="http://schemas.microsoft.com/office/drawing/2014/main" id="{FB542982-7D21-4E8F-80A0-3CDD92D2F803}"/>
              </a:ext>
            </a:extLst>
          </p:cNvPr>
          <p:cNvCxnSpPr>
            <a:stCxn id="21" idx="2"/>
            <a:endCxn id="19" idx="0"/>
          </p:cNvCxnSpPr>
          <p:nvPr/>
        </p:nvCxnSpPr>
        <p:spPr>
          <a:xfrm>
            <a:off x="3985212" y="5620685"/>
            <a:ext cx="0" cy="23926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0" name="Straight Connector 49">
            <a:extLst>
              <a:ext uri="{FF2B5EF4-FFF2-40B4-BE49-F238E27FC236}">
                <a16:creationId xmlns:a16="http://schemas.microsoft.com/office/drawing/2014/main" id="{43E314FC-53FE-448C-A95F-EC556D0FF4FE}"/>
              </a:ext>
            </a:extLst>
          </p:cNvPr>
          <p:cNvCxnSpPr>
            <a:cxnSpLocks/>
            <a:stCxn id="14" idx="3"/>
          </p:cNvCxnSpPr>
          <p:nvPr/>
        </p:nvCxnSpPr>
        <p:spPr>
          <a:xfrm flipV="1">
            <a:off x="8178830" y="1620247"/>
            <a:ext cx="420421" cy="2"/>
          </a:xfrm>
          <a:prstGeom prst="line">
            <a:avLst/>
          </a:prstGeom>
        </p:spPr>
        <p:style>
          <a:lnRef idx="3">
            <a:schemeClr val="dk1"/>
          </a:lnRef>
          <a:fillRef idx="0">
            <a:schemeClr val="dk1"/>
          </a:fillRef>
          <a:effectRef idx="2">
            <a:schemeClr val="dk1"/>
          </a:effectRef>
          <a:fontRef idx="minor">
            <a:schemeClr val="tx1"/>
          </a:fontRef>
        </p:style>
      </p:cxnSp>
      <p:cxnSp>
        <p:nvCxnSpPr>
          <p:cNvPr id="55" name="Straight Connector 54">
            <a:extLst>
              <a:ext uri="{FF2B5EF4-FFF2-40B4-BE49-F238E27FC236}">
                <a16:creationId xmlns:a16="http://schemas.microsoft.com/office/drawing/2014/main" id="{04C50CC2-43CE-4A3B-93A6-FCD90D52FCBF}"/>
              </a:ext>
            </a:extLst>
          </p:cNvPr>
          <p:cNvCxnSpPr/>
          <p:nvPr/>
        </p:nvCxnSpPr>
        <p:spPr>
          <a:xfrm>
            <a:off x="3985212" y="2178996"/>
            <a:ext cx="4614039" cy="0"/>
          </a:xfrm>
          <a:prstGeom prst="line">
            <a:avLst/>
          </a:prstGeom>
        </p:spPr>
        <p:style>
          <a:lnRef idx="3">
            <a:schemeClr val="dk1"/>
          </a:lnRef>
          <a:fillRef idx="0">
            <a:schemeClr val="dk1"/>
          </a:fillRef>
          <a:effectRef idx="2">
            <a:schemeClr val="dk1"/>
          </a:effectRef>
          <a:fontRef idx="minor">
            <a:schemeClr val="tx1"/>
          </a:fontRef>
        </p:style>
      </p:cxnSp>
      <p:cxnSp>
        <p:nvCxnSpPr>
          <p:cNvPr id="57" name="Straight Connector 56">
            <a:extLst>
              <a:ext uri="{FF2B5EF4-FFF2-40B4-BE49-F238E27FC236}">
                <a16:creationId xmlns:a16="http://schemas.microsoft.com/office/drawing/2014/main" id="{1D6E3389-8FBF-44EF-9A6D-0BA187B6D087}"/>
              </a:ext>
            </a:extLst>
          </p:cNvPr>
          <p:cNvCxnSpPr/>
          <p:nvPr/>
        </p:nvCxnSpPr>
        <p:spPr>
          <a:xfrm flipV="1">
            <a:off x="8599251" y="1620247"/>
            <a:ext cx="0" cy="558749"/>
          </a:xfrm>
          <a:prstGeom prst="line">
            <a:avLst/>
          </a:prstGeom>
        </p:spPr>
        <p:style>
          <a:lnRef idx="3">
            <a:schemeClr val="dk1"/>
          </a:lnRef>
          <a:fillRef idx="0">
            <a:schemeClr val="dk1"/>
          </a:fillRef>
          <a:effectRef idx="2">
            <a:schemeClr val="dk1"/>
          </a:effectRef>
          <a:fontRef idx="minor">
            <a:schemeClr val="tx1"/>
          </a:fontRef>
        </p:style>
      </p:cxnSp>
      <p:cxnSp>
        <p:nvCxnSpPr>
          <p:cNvPr id="60" name="Straight Arrow Connector 59">
            <a:extLst>
              <a:ext uri="{FF2B5EF4-FFF2-40B4-BE49-F238E27FC236}">
                <a16:creationId xmlns:a16="http://schemas.microsoft.com/office/drawing/2014/main" id="{CA915BAF-347B-4BD1-A7C5-1D16A2F619C4}"/>
              </a:ext>
            </a:extLst>
          </p:cNvPr>
          <p:cNvCxnSpPr>
            <a:endCxn id="18" idx="2"/>
          </p:cNvCxnSpPr>
          <p:nvPr/>
        </p:nvCxnSpPr>
        <p:spPr>
          <a:xfrm>
            <a:off x="3985212" y="2178996"/>
            <a:ext cx="3876" cy="27237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4914527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445A4-40A8-47E9-9211-0DA1733D136A}"/>
              </a:ext>
            </a:extLst>
          </p:cNvPr>
          <p:cNvSpPr>
            <a:spLocks noGrp="1"/>
          </p:cNvSpPr>
          <p:nvPr>
            <p:ph type="title"/>
          </p:nvPr>
        </p:nvSpPr>
        <p:spPr>
          <a:xfrm>
            <a:off x="458694" y="275209"/>
            <a:ext cx="10895106" cy="594804"/>
          </a:xfrm>
        </p:spPr>
        <p:txBody>
          <a:bodyPr>
            <a:normAutofit/>
          </a:bodyPr>
          <a:lstStyle/>
          <a:p>
            <a:r>
              <a:rPr lang="en-US" sz="2800" dirty="0"/>
              <a:t>Work Completed</a:t>
            </a:r>
            <a:r>
              <a:rPr lang="en-US" sz="2800" dirty="0">
                <a:sym typeface="Wingdings" panose="05000000000000000000" pitchFamily="2" charset="2"/>
              </a:rPr>
              <a:t>: (100% completed)</a:t>
            </a:r>
            <a:endParaRPr lang="en-US" sz="2800" dirty="0"/>
          </a:p>
        </p:txBody>
      </p:sp>
      <p:sp>
        <p:nvSpPr>
          <p:cNvPr id="3" name="Content Placeholder 2">
            <a:extLst>
              <a:ext uri="{FF2B5EF4-FFF2-40B4-BE49-F238E27FC236}">
                <a16:creationId xmlns:a16="http://schemas.microsoft.com/office/drawing/2014/main" id="{5C647B9F-A1BA-45A2-A8E1-839EEB5E3408}"/>
              </a:ext>
            </a:extLst>
          </p:cNvPr>
          <p:cNvSpPr>
            <a:spLocks noGrp="1"/>
          </p:cNvSpPr>
          <p:nvPr>
            <p:ph idx="1"/>
          </p:nvPr>
        </p:nvSpPr>
        <p:spPr>
          <a:xfrm>
            <a:off x="458694" y="870013"/>
            <a:ext cx="11274612" cy="5814872"/>
          </a:xfrm>
        </p:spPr>
        <p:txBody>
          <a:bodyPr vert="horz" lIns="91440" tIns="45720" rIns="91440" bIns="45720" rtlCol="0" anchor="t">
            <a:noAutofit/>
          </a:bodyPr>
          <a:lstStyle/>
          <a:p>
            <a:r>
              <a:rPr lang="en-GB" sz="1800" b="1" dirty="0"/>
              <a:t>Unity:</a:t>
            </a:r>
          </a:p>
          <a:p>
            <a:pPr lvl="1"/>
            <a:r>
              <a:rPr lang="en-GB" sz="1600" dirty="0"/>
              <a:t>AR display of non-wearable products that reside on horizontal plane has been completed using AR foundation and AR Core horizontal plane tracking.</a:t>
            </a:r>
          </a:p>
          <a:p>
            <a:pPr lvl="1"/>
            <a:r>
              <a:rPr lang="en-GB" sz="1600" dirty="0"/>
              <a:t>AR display of wearable products related to face like sunglasses, cap, mask has been completed using AR Foundation and AR Kit face tracking.</a:t>
            </a:r>
          </a:p>
          <a:p>
            <a:r>
              <a:rPr lang="en-GB" sz="1800" b="1" dirty="0"/>
              <a:t>Flutter:</a:t>
            </a:r>
          </a:p>
          <a:p>
            <a:pPr lvl="1"/>
            <a:r>
              <a:rPr lang="en-GB" sz="1600" dirty="0"/>
              <a:t>Welcome Page, Login, signup page, Home Page, Product page, cart page and success page have been coded in flutter(dart).</a:t>
            </a:r>
          </a:p>
          <a:p>
            <a:pPr lvl="1"/>
            <a:r>
              <a:rPr lang="en-GB" sz="1600" dirty="0"/>
              <a:t>3D view of object within the application is created for all the products.</a:t>
            </a:r>
          </a:p>
          <a:p>
            <a:pPr lvl="1"/>
            <a:r>
              <a:rPr lang="en-GB" sz="1600" dirty="0"/>
              <a:t>Dynamic background image is generated by selecting the dominant colour in the product’s 2d images and displayed as a gradient.</a:t>
            </a:r>
          </a:p>
          <a:p>
            <a:pPr lvl="1"/>
            <a:r>
              <a:rPr lang="en-GB" sz="1600" dirty="0"/>
              <a:t>Integrated with </a:t>
            </a:r>
            <a:r>
              <a:rPr lang="en-GB" sz="1600" dirty="0" err="1"/>
              <a:t>Razorpay</a:t>
            </a:r>
            <a:r>
              <a:rPr lang="en-GB" sz="1600" dirty="0"/>
              <a:t> with test account.</a:t>
            </a:r>
          </a:p>
          <a:p>
            <a:r>
              <a:rPr lang="en-GB" sz="1800" b="1" dirty="0"/>
              <a:t>Design:</a:t>
            </a:r>
          </a:p>
          <a:p>
            <a:pPr lvl="1"/>
            <a:r>
              <a:rPr lang="en-GB" sz="1600" dirty="0"/>
              <a:t>Logo has been designed. UI for all the pages have been designed using Figma.</a:t>
            </a:r>
          </a:p>
          <a:p>
            <a:pPr lvl="1"/>
            <a:r>
              <a:rPr lang="en-GB" sz="1600" dirty="0"/>
              <a:t>Target marker for the plane detection have been designed that appears on the surrounding to mark the place where the object has to be placed.</a:t>
            </a:r>
          </a:p>
          <a:p>
            <a:pPr lvl="1"/>
            <a:r>
              <a:rPr lang="en-GB" sz="1600" dirty="0"/>
              <a:t>3D models in .</a:t>
            </a:r>
            <a:r>
              <a:rPr lang="en-GB" sz="1600" dirty="0" err="1"/>
              <a:t>glb</a:t>
            </a:r>
            <a:r>
              <a:rPr lang="en-GB" sz="1600" dirty="0"/>
              <a:t> format has been created for all the products created in unity using blender and captured 2D images of all the models.</a:t>
            </a:r>
          </a:p>
        </p:txBody>
      </p:sp>
    </p:spTree>
    <p:extLst>
      <p:ext uri="{BB962C8B-B14F-4D97-AF65-F5344CB8AC3E}">
        <p14:creationId xmlns:p14="http://schemas.microsoft.com/office/powerpoint/2010/main" val="39817764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35C2EAC-CAE9-44E0-AC5F-B5D2BEC1EF24}"/>
              </a:ext>
            </a:extLst>
          </p:cNvPr>
          <p:cNvSpPr>
            <a:spLocks noGrp="1"/>
          </p:cNvSpPr>
          <p:nvPr>
            <p:ph idx="1"/>
          </p:nvPr>
        </p:nvSpPr>
        <p:spPr>
          <a:xfrm>
            <a:off x="458694" y="612559"/>
            <a:ext cx="11274612" cy="5743853"/>
          </a:xfrm>
        </p:spPr>
        <p:txBody>
          <a:bodyPr/>
          <a:lstStyle/>
          <a:p>
            <a:r>
              <a:rPr lang="en-GB" sz="1800" b="1" dirty="0"/>
              <a:t>Integration:</a:t>
            </a:r>
          </a:p>
          <a:p>
            <a:pPr lvl="1"/>
            <a:r>
              <a:rPr lang="en-GB" sz="1600" dirty="0"/>
              <a:t>Integration of flutter with unity has been completed and communication with unity from flutter has been completed.</a:t>
            </a:r>
          </a:p>
          <a:p>
            <a:pPr lvl="1"/>
            <a:r>
              <a:rPr lang="en-GB" sz="1600" dirty="0"/>
              <a:t>Switching among different scenes in unity using actions from flutter has been achieved.(Each product’s AR design is a separate scene in unity).</a:t>
            </a:r>
          </a:p>
          <a:p>
            <a:r>
              <a:rPr lang="en-GB" sz="1800" b="1" dirty="0"/>
              <a:t>Database and backend works:</a:t>
            </a:r>
          </a:p>
          <a:p>
            <a:pPr lvl="1"/>
            <a:r>
              <a:rPr lang="en-GB" sz="1600" dirty="0"/>
              <a:t>Database has been designed. User Authentication done using login, signup.</a:t>
            </a:r>
          </a:p>
          <a:p>
            <a:pPr lvl="1"/>
            <a:r>
              <a:rPr lang="en-GB" sz="1600" dirty="0"/>
              <a:t>Products are made to display as per category in the home page. Each product has been made dynamically appear with all its respective data in product page. Display of products added to cart has been completed.</a:t>
            </a:r>
          </a:p>
          <a:p>
            <a:pPr lvl="1"/>
            <a:r>
              <a:rPr lang="en-GB" sz="1600" dirty="0"/>
              <a:t>Data for all the products made are inserted into firebase </a:t>
            </a:r>
            <a:r>
              <a:rPr lang="en-GB" sz="1600" dirty="0" err="1"/>
              <a:t>firestore</a:t>
            </a:r>
            <a:r>
              <a:rPr lang="en-GB" sz="1600" dirty="0"/>
              <a:t>.</a:t>
            </a:r>
          </a:p>
        </p:txBody>
      </p:sp>
    </p:spTree>
    <p:extLst>
      <p:ext uri="{BB962C8B-B14F-4D97-AF65-F5344CB8AC3E}">
        <p14:creationId xmlns:p14="http://schemas.microsoft.com/office/powerpoint/2010/main" val="26553117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0460A-2E65-4CBB-ACA6-9EF2FCE38716}"/>
              </a:ext>
            </a:extLst>
          </p:cNvPr>
          <p:cNvSpPr>
            <a:spLocks noGrp="1"/>
          </p:cNvSpPr>
          <p:nvPr>
            <p:ph type="title"/>
          </p:nvPr>
        </p:nvSpPr>
        <p:spPr>
          <a:xfrm>
            <a:off x="458694" y="365761"/>
            <a:ext cx="10895106" cy="616734"/>
          </a:xfrm>
        </p:spPr>
        <p:txBody>
          <a:bodyPr>
            <a:normAutofit/>
          </a:bodyPr>
          <a:lstStyle/>
          <a:p>
            <a:r>
              <a:rPr lang="en-IN" sz="3200" dirty="0"/>
              <a:t>Demo Video: (video for 75% work)</a:t>
            </a:r>
          </a:p>
        </p:txBody>
      </p:sp>
      <p:sp>
        <p:nvSpPr>
          <p:cNvPr id="3" name="Content Placeholder 2">
            <a:extLst>
              <a:ext uri="{FF2B5EF4-FFF2-40B4-BE49-F238E27FC236}">
                <a16:creationId xmlns:a16="http://schemas.microsoft.com/office/drawing/2014/main" id="{969E7455-47E9-4096-B71A-016A020768F1}"/>
              </a:ext>
            </a:extLst>
          </p:cNvPr>
          <p:cNvSpPr>
            <a:spLocks noGrp="1"/>
          </p:cNvSpPr>
          <p:nvPr>
            <p:ph idx="1"/>
          </p:nvPr>
        </p:nvSpPr>
        <p:spPr>
          <a:xfrm>
            <a:off x="458694" y="1167320"/>
            <a:ext cx="11274612" cy="4977894"/>
          </a:xfrm>
        </p:spPr>
        <p:txBody>
          <a:bodyPr/>
          <a:lstStyle/>
          <a:p>
            <a:pPr marL="0" indent="0">
              <a:buNone/>
            </a:pPr>
            <a:endParaRPr lang="en-IN" dirty="0"/>
          </a:p>
          <a:p>
            <a:pPr marL="0" indent="0">
              <a:buNone/>
            </a:pPr>
            <a:r>
              <a:rPr lang="en-IN" dirty="0" err="1"/>
              <a:t>Github</a:t>
            </a:r>
            <a:r>
              <a:rPr lang="en-IN" dirty="0"/>
              <a:t> Link: </a:t>
            </a:r>
          </a:p>
          <a:p>
            <a:pPr marL="0" indent="0">
              <a:buNone/>
            </a:pPr>
            <a:r>
              <a:rPr lang="en-IN" sz="2000" dirty="0">
                <a:hlinkClick r:id="rId2"/>
              </a:rPr>
              <a:t>https://github.com/DIST-projects/cip_2021_bama_ma-am_batch-5010_5018_5125/blob/main/Review1/Demo-video.mp4</a:t>
            </a:r>
            <a:endParaRPr lang="en-IN" sz="2000" dirty="0"/>
          </a:p>
          <a:p>
            <a:pPr marL="0" indent="0">
              <a:buNone/>
            </a:pPr>
            <a:endParaRPr lang="en-IN" dirty="0"/>
          </a:p>
          <a:p>
            <a:pPr marL="0" indent="0">
              <a:buNone/>
            </a:pPr>
            <a:r>
              <a:rPr lang="en-IN" dirty="0"/>
              <a:t>Drive Link: </a:t>
            </a:r>
            <a:r>
              <a:rPr lang="en-IN" sz="2400" dirty="0">
                <a:hlinkClick r:id="rId3"/>
              </a:rPr>
              <a:t>https://drive.google.com/file/d/19MOZ0Gb1oFsqMpWPIGrMvnq1RPqzML7p/view?usp=sharing</a:t>
            </a:r>
            <a:endParaRPr lang="en-IN" sz="2400" dirty="0"/>
          </a:p>
          <a:p>
            <a:pPr marL="0" indent="0">
              <a:buNone/>
            </a:pPr>
            <a:endParaRPr lang="en-IN" dirty="0"/>
          </a:p>
        </p:txBody>
      </p:sp>
    </p:spTree>
    <p:extLst>
      <p:ext uri="{BB962C8B-B14F-4D97-AF65-F5344CB8AC3E}">
        <p14:creationId xmlns:p14="http://schemas.microsoft.com/office/powerpoint/2010/main" val="16698089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38923-3889-4AFF-93FD-61E996C7B693}"/>
              </a:ext>
            </a:extLst>
          </p:cNvPr>
          <p:cNvSpPr>
            <a:spLocks noGrp="1"/>
          </p:cNvSpPr>
          <p:nvPr>
            <p:ph type="title"/>
          </p:nvPr>
        </p:nvSpPr>
        <p:spPr>
          <a:xfrm>
            <a:off x="458694" y="365761"/>
            <a:ext cx="10895106" cy="717316"/>
          </a:xfrm>
        </p:spPr>
        <p:txBody>
          <a:bodyPr>
            <a:normAutofit/>
          </a:bodyPr>
          <a:lstStyle/>
          <a:p>
            <a:r>
              <a:rPr lang="en-IN" sz="2800" b="1" dirty="0"/>
              <a:t>Complete Demo video:</a:t>
            </a:r>
          </a:p>
        </p:txBody>
      </p:sp>
      <p:sp>
        <p:nvSpPr>
          <p:cNvPr id="3" name="Content Placeholder 2">
            <a:extLst>
              <a:ext uri="{FF2B5EF4-FFF2-40B4-BE49-F238E27FC236}">
                <a16:creationId xmlns:a16="http://schemas.microsoft.com/office/drawing/2014/main" id="{5CD1E939-1125-42F5-B730-5AFB6A7C0777}"/>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223449825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DappledVTI">
  <a:themeElements>
    <a:clrScheme name="Custom 81">
      <a:dk1>
        <a:sysClr val="windowText" lastClr="000000"/>
      </a:dk1>
      <a:lt1>
        <a:sysClr val="window" lastClr="FFFFFF"/>
      </a:lt1>
      <a:dk2>
        <a:srgbClr val="21363B"/>
      </a:dk2>
      <a:lt2>
        <a:srgbClr val="F4F2F0"/>
      </a:lt2>
      <a:accent1>
        <a:srgbClr val="758468"/>
      </a:accent1>
      <a:accent2>
        <a:srgbClr val="B5A7AC"/>
      </a:accent2>
      <a:accent3>
        <a:srgbClr val="CC9C6F"/>
      </a:accent3>
      <a:accent4>
        <a:srgbClr val="767640"/>
      </a:accent4>
      <a:accent5>
        <a:srgbClr val="A5B295"/>
      </a:accent5>
      <a:accent6>
        <a:srgbClr val="C19DA7"/>
      </a:accent6>
      <a:hlink>
        <a:srgbClr val="D13D6E"/>
      </a:hlink>
      <a:folHlink>
        <a:srgbClr val="6C9D92"/>
      </a:folHlink>
    </a:clrScheme>
    <a:fontScheme name="Custom 67">
      <a:majorFont>
        <a:latin typeface="Sabon Next L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ppledVTI" id="{204FEFAB-F02B-4FE8-B509-C50A618B972D}" vid="{7EAEADA8-5A8E-45B2-B0E4-448EC7E7A94F}"/>
    </a:ext>
  </a:extLst>
</a:theme>
</file>

<file path=docProps/app.xml><?xml version="1.0" encoding="utf-8"?>
<Properties xmlns="http://schemas.openxmlformats.org/officeDocument/2006/extended-properties" xmlns:vt="http://schemas.openxmlformats.org/officeDocument/2006/docPropsVTypes">
  <Template>Office Theme</Template>
  <TotalTime>566</TotalTime>
  <Words>1254</Words>
  <Application>Microsoft Office PowerPoint</Application>
  <PresentationFormat>Widescreen</PresentationFormat>
  <Paragraphs>148</Paragraphs>
  <Slides>13</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13</vt:i4>
      </vt:variant>
    </vt:vector>
  </HeadingPairs>
  <TitlesOfParts>
    <vt:vector size="21" baseType="lpstr">
      <vt:lpstr>Arial</vt:lpstr>
      <vt:lpstr>Avenir Next LT Pro</vt:lpstr>
      <vt:lpstr>AvenirNext LT Pro Medium</vt:lpstr>
      <vt:lpstr>Calibri</vt:lpstr>
      <vt:lpstr>Calibri Light</vt:lpstr>
      <vt:lpstr>Sabon Next LT</vt:lpstr>
      <vt:lpstr>Office Theme</vt:lpstr>
      <vt:lpstr>DappledVTI</vt:lpstr>
      <vt:lpstr>Creative and Innovative Project  Title: E-Commerce with Augmented Reality </vt:lpstr>
      <vt:lpstr>Introduction:</vt:lpstr>
      <vt:lpstr>PowerPoint Presentation</vt:lpstr>
      <vt:lpstr>PowerPoint Presentation</vt:lpstr>
      <vt:lpstr>Flow Diagram</vt:lpstr>
      <vt:lpstr>Work Completed: (100% completed)</vt:lpstr>
      <vt:lpstr>PowerPoint Presentation</vt:lpstr>
      <vt:lpstr>Demo Video: (video for 75% work)</vt:lpstr>
      <vt:lpstr>Complete Demo video:</vt:lpstr>
      <vt:lpstr>PowerPoint Presentation</vt:lpstr>
      <vt:lpstr>Innovation:</vt:lpstr>
      <vt:lpstr>Satisfaction with the work:</vt:lpstr>
      <vt:lpstr>Self Evaluation: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Creative and Innovative Project  Title: E-Commerce with Augmented Reality</dc:title>
  <dc:creator>Balasubramaniam M</dc:creator>
  <cp:lastModifiedBy>BALASUBRAMANIAM M</cp:lastModifiedBy>
  <cp:revision>42</cp:revision>
  <dcterms:created xsi:type="dcterms:W3CDTF">2021-04-21T06:43:14Z</dcterms:created>
  <dcterms:modified xsi:type="dcterms:W3CDTF">2021-05-24T15:28:58Z</dcterms:modified>
</cp:coreProperties>
</file>