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31"/>
  </p:notesMasterIdLst>
  <p:sldIdLst>
    <p:sldId id="263" r:id="rId2"/>
    <p:sldId id="258" r:id="rId3"/>
    <p:sldId id="266" r:id="rId4"/>
    <p:sldId id="294" r:id="rId5"/>
    <p:sldId id="295" r:id="rId6"/>
    <p:sldId id="272" r:id="rId7"/>
    <p:sldId id="264" r:id="rId8"/>
    <p:sldId id="265" r:id="rId9"/>
    <p:sldId id="297" r:id="rId10"/>
    <p:sldId id="280" r:id="rId11"/>
    <p:sldId id="281" r:id="rId12"/>
    <p:sldId id="282" r:id="rId13"/>
    <p:sldId id="301" r:id="rId14"/>
    <p:sldId id="276" r:id="rId15"/>
    <p:sldId id="292" r:id="rId16"/>
    <p:sldId id="296" r:id="rId17"/>
    <p:sldId id="273" r:id="rId18"/>
    <p:sldId id="285" r:id="rId19"/>
    <p:sldId id="287" r:id="rId20"/>
    <p:sldId id="279" r:id="rId21"/>
    <p:sldId id="275" r:id="rId22"/>
    <p:sldId id="277" r:id="rId23"/>
    <p:sldId id="289" r:id="rId24"/>
    <p:sldId id="299" r:id="rId25"/>
    <p:sldId id="284" r:id="rId26"/>
    <p:sldId id="300" r:id="rId27"/>
    <p:sldId id="291" r:id="rId28"/>
    <p:sldId id="269" r:id="rId29"/>
    <p:sldId id="30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3342" autoAdjust="0"/>
  </p:normalViewPr>
  <p:slideViewPr>
    <p:cSldViewPr snapToGrid="0">
      <p:cViewPr varScale="1">
        <p:scale>
          <a:sx n="80" d="100"/>
          <a:sy n="80" d="100"/>
        </p:scale>
        <p:origin x="8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D01B08-0779-494D-ADAC-D00FAFE5D4F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FCF8D5A-BA7E-4642-B8F8-E83411BE8B45}">
      <dgm:prSet custT="1"/>
      <dgm:spPr/>
      <dgm:t>
        <a:bodyPr/>
        <a:lstStyle/>
        <a:p>
          <a:pPr>
            <a:defRPr cap="all"/>
          </a:pPr>
          <a:r>
            <a:rPr lang="en-GB" sz="1800" cap="none" dirty="0">
              <a:latin typeface="Times" panose="02020603050405020304" pitchFamily="18" charset="0"/>
              <a:cs typeface="Times" panose="02020603050405020304" pitchFamily="18" charset="0"/>
            </a:rPr>
            <a:t>Easy loading and unloading</a:t>
          </a:r>
          <a:endParaRPr lang="en-US" sz="1800" cap="none" dirty="0"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2E780D1A-289C-40AE-AAEE-57F044B50E0A}" type="parTrans" cxnId="{B4B3DBB0-C0BE-4E84-9525-105AF29A7D71}">
      <dgm:prSet/>
      <dgm:spPr/>
      <dgm:t>
        <a:bodyPr/>
        <a:lstStyle/>
        <a:p>
          <a:endParaRPr lang="en-US"/>
        </a:p>
      </dgm:t>
    </dgm:pt>
    <dgm:pt modelId="{C5EA3537-A28C-4BAA-99FE-D2ACCAAA3321}" type="sibTrans" cxnId="{B4B3DBB0-C0BE-4E84-9525-105AF29A7D71}">
      <dgm:prSet/>
      <dgm:spPr/>
      <dgm:t>
        <a:bodyPr/>
        <a:lstStyle/>
        <a:p>
          <a:endParaRPr lang="en-US"/>
        </a:p>
      </dgm:t>
    </dgm:pt>
    <dgm:pt modelId="{B84D9A64-3722-47BD-A00A-BA4EAA82D0FB}">
      <dgm:prSet custT="1"/>
      <dgm:spPr/>
      <dgm:t>
        <a:bodyPr/>
        <a:lstStyle/>
        <a:p>
          <a:pPr>
            <a:defRPr cap="all"/>
          </a:pPr>
          <a:r>
            <a:rPr lang="en-GB" sz="1800" b="0" i="0" cap="none" dirty="0">
              <a:latin typeface="Times" panose="02020603050405020304" pitchFamily="18" charset="0"/>
              <a:cs typeface="Times" panose="02020603050405020304" pitchFamily="18" charset="0"/>
            </a:rPr>
            <a:t>Hydrodynamic &amp; Buoyance properties</a:t>
          </a:r>
          <a:endParaRPr lang="en-US" sz="1800" cap="none" dirty="0"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CE58B749-DE5A-4038-8EE4-7594B6FB4649}" type="parTrans" cxnId="{932F6CD9-2783-43AA-B698-DA76817EECF0}">
      <dgm:prSet/>
      <dgm:spPr/>
      <dgm:t>
        <a:bodyPr/>
        <a:lstStyle/>
        <a:p>
          <a:endParaRPr lang="en-US"/>
        </a:p>
      </dgm:t>
    </dgm:pt>
    <dgm:pt modelId="{B5872B1B-CC94-4EAA-B887-BE31D1575BD3}" type="sibTrans" cxnId="{932F6CD9-2783-43AA-B698-DA76817EECF0}">
      <dgm:prSet/>
      <dgm:spPr/>
      <dgm:t>
        <a:bodyPr/>
        <a:lstStyle/>
        <a:p>
          <a:endParaRPr lang="en-US"/>
        </a:p>
      </dgm:t>
    </dgm:pt>
    <dgm:pt modelId="{851DEB9C-9A59-41AA-AC03-EE4F24420724}">
      <dgm:prSet custT="1"/>
      <dgm:spPr/>
      <dgm:t>
        <a:bodyPr/>
        <a:lstStyle/>
        <a:p>
          <a:pPr>
            <a:defRPr cap="all"/>
          </a:pPr>
          <a:r>
            <a:rPr lang="en-GB" sz="1800" cap="none" dirty="0">
              <a:latin typeface="Times" panose="02020603050405020304" pitchFamily="18" charset="0"/>
              <a:cs typeface="Times" panose="02020603050405020304" pitchFamily="18" charset="0"/>
            </a:rPr>
            <a:t>D</a:t>
          </a:r>
          <a:r>
            <a:rPr lang="en-GB" sz="1800" b="0" i="0" cap="none" dirty="0">
              <a:latin typeface="Times" panose="02020603050405020304" pitchFamily="18" charset="0"/>
              <a:cs typeface="Times" panose="02020603050405020304" pitchFamily="18" charset="0"/>
            </a:rPr>
            <a:t>esign improvement &amp; </a:t>
          </a:r>
          <a:r>
            <a:rPr lang="en-GB" sz="1800" cap="none" dirty="0">
              <a:latin typeface="Times" panose="02020603050405020304" pitchFamily="18" charset="0"/>
              <a:cs typeface="Times" panose="02020603050405020304" pitchFamily="18" charset="0"/>
            </a:rPr>
            <a:t>recommendations</a:t>
          </a:r>
          <a:endParaRPr lang="en-US" sz="1800" cap="none" dirty="0"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FD2F44DC-90FA-4325-8614-2A2BC6EFB449}" type="parTrans" cxnId="{EC225AE5-C0FD-44E7-BE97-05270522F159}">
      <dgm:prSet/>
      <dgm:spPr/>
      <dgm:t>
        <a:bodyPr/>
        <a:lstStyle/>
        <a:p>
          <a:endParaRPr lang="en-US"/>
        </a:p>
      </dgm:t>
    </dgm:pt>
    <dgm:pt modelId="{0863C190-8BA9-4658-B602-A11EB35F38D9}" type="sibTrans" cxnId="{EC225AE5-C0FD-44E7-BE97-05270522F159}">
      <dgm:prSet/>
      <dgm:spPr/>
      <dgm:t>
        <a:bodyPr/>
        <a:lstStyle/>
        <a:p>
          <a:endParaRPr lang="en-US"/>
        </a:p>
      </dgm:t>
    </dgm:pt>
    <dgm:pt modelId="{9B651F01-14C5-42A1-AF95-91EE23E93FE5}">
      <dgm:prSet custT="1"/>
      <dgm:spPr/>
      <dgm:t>
        <a:bodyPr/>
        <a:lstStyle/>
        <a:p>
          <a:pPr>
            <a:defRPr cap="all"/>
          </a:pPr>
          <a:r>
            <a:rPr lang="en-GB" sz="1800" cap="none" dirty="0">
              <a:latin typeface="Times" panose="02020603050405020304" pitchFamily="18" charset="0"/>
              <a:cs typeface="Times" panose="02020603050405020304" pitchFamily="18" charset="0"/>
            </a:rPr>
            <a:t>Modelling and simulation</a:t>
          </a:r>
          <a:endParaRPr lang="en-US" sz="1800" cap="none" dirty="0"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7EAAD92C-068C-4983-A3C4-4EA41A3A5C26}" type="parTrans" cxnId="{C5E84F29-30CF-444A-A9C5-1EB1DFEA61B8}">
      <dgm:prSet/>
      <dgm:spPr/>
      <dgm:t>
        <a:bodyPr/>
        <a:lstStyle/>
        <a:p>
          <a:endParaRPr lang="en-US"/>
        </a:p>
      </dgm:t>
    </dgm:pt>
    <dgm:pt modelId="{6C4F45BA-A74C-41C8-8FF1-FC81D3E0E9EB}" type="sibTrans" cxnId="{C5E84F29-30CF-444A-A9C5-1EB1DFEA61B8}">
      <dgm:prSet/>
      <dgm:spPr/>
      <dgm:t>
        <a:bodyPr/>
        <a:lstStyle/>
        <a:p>
          <a:endParaRPr lang="en-US"/>
        </a:p>
      </dgm:t>
    </dgm:pt>
    <dgm:pt modelId="{CC8B3AD9-BEB0-4E36-8B4F-554FC2A06007}">
      <dgm:prSet custT="1"/>
      <dgm:spPr/>
      <dgm:t>
        <a:bodyPr/>
        <a:lstStyle/>
        <a:p>
          <a:pPr>
            <a:defRPr cap="all"/>
          </a:pPr>
          <a:r>
            <a:rPr lang="en-GB" sz="1800" cap="none" dirty="0">
              <a:latin typeface="Times" panose="02020603050405020304" pitchFamily="18" charset="0"/>
              <a:cs typeface="Times" panose="02020603050405020304" pitchFamily="18" charset="0"/>
            </a:rPr>
            <a:t>Creating prototype </a:t>
          </a:r>
          <a:endParaRPr lang="en-US" sz="1800" cap="none" dirty="0">
            <a:latin typeface="Times" panose="02020603050405020304" pitchFamily="18" charset="0"/>
            <a:cs typeface="Times" panose="02020603050405020304" pitchFamily="18" charset="0"/>
          </a:endParaRPr>
        </a:p>
      </dgm:t>
    </dgm:pt>
    <dgm:pt modelId="{F823469A-BE39-46C9-8C85-C9F7EF12CD17}" type="parTrans" cxnId="{5C55CE20-B7EC-431A-85F4-0AC4B0446F6D}">
      <dgm:prSet/>
      <dgm:spPr/>
      <dgm:t>
        <a:bodyPr/>
        <a:lstStyle/>
        <a:p>
          <a:endParaRPr lang="en-US"/>
        </a:p>
      </dgm:t>
    </dgm:pt>
    <dgm:pt modelId="{FC20C4A0-86FF-4886-83D7-448C644F4598}" type="sibTrans" cxnId="{5C55CE20-B7EC-431A-85F4-0AC4B0446F6D}">
      <dgm:prSet/>
      <dgm:spPr/>
      <dgm:t>
        <a:bodyPr/>
        <a:lstStyle/>
        <a:p>
          <a:endParaRPr lang="en-US"/>
        </a:p>
      </dgm:t>
    </dgm:pt>
    <dgm:pt modelId="{6D942D20-4373-4AAA-82A1-0D5C2A8E2609}" type="pres">
      <dgm:prSet presAssocID="{75D01B08-0779-494D-ADAC-D00FAFE5D4FC}" presName="root" presStyleCnt="0">
        <dgm:presLayoutVars>
          <dgm:dir/>
          <dgm:resizeHandles val="exact"/>
        </dgm:presLayoutVars>
      </dgm:prSet>
      <dgm:spPr/>
    </dgm:pt>
    <dgm:pt modelId="{9DCFF5BD-F867-4BCD-8333-7095A870BD0F}" type="pres">
      <dgm:prSet presAssocID="{6FCF8D5A-BA7E-4642-B8F8-E83411BE8B45}" presName="compNode" presStyleCnt="0"/>
      <dgm:spPr/>
    </dgm:pt>
    <dgm:pt modelId="{E9BA468E-DB24-49B6-B6D9-3FD0AA1B0AD8}" type="pres">
      <dgm:prSet presAssocID="{6FCF8D5A-BA7E-4642-B8F8-E83411BE8B45}" presName="iconBgRect" presStyleLbl="bgShp" presStyleIdx="0" presStyleCnt="5"/>
      <dgm:spPr/>
    </dgm:pt>
    <dgm:pt modelId="{4A8E7ACD-63B9-4198-852E-FD7537059EBC}" type="pres">
      <dgm:prSet presAssocID="{6FCF8D5A-BA7E-4642-B8F8-E83411BE8B4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3C1944F8-EE72-4FB3-9422-C2E66B2A678D}" type="pres">
      <dgm:prSet presAssocID="{6FCF8D5A-BA7E-4642-B8F8-E83411BE8B45}" presName="spaceRect" presStyleCnt="0"/>
      <dgm:spPr/>
    </dgm:pt>
    <dgm:pt modelId="{FC40E9DD-BE67-4F13-877D-756171270EBA}" type="pres">
      <dgm:prSet presAssocID="{6FCF8D5A-BA7E-4642-B8F8-E83411BE8B45}" presName="textRect" presStyleLbl="revTx" presStyleIdx="0" presStyleCnt="5">
        <dgm:presLayoutVars>
          <dgm:chMax val="1"/>
          <dgm:chPref val="1"/>
        </dgm:presLayoutVars>
      </dgm:prSet>
      <dgm:spPr/>
    </dgm:pt>
    <dgm:pt modelId="{4083BAF6-5D05-4047-A33B-6EB8911EE020}" type="pres">
      <dgm:prSet presAssocID="{C5EA3537-A28C-4BAA-99FE-D2ACCAAA3321}" presName="sibTrans" presStyleCnt="0"/>
      <dgm:spPr/>
    </dgm:pt>
    <dgm:pt modelId="{0472F4A7-0717-475B-B67A-B050CDF9FDC0}" type="pres">
      <dgm:prSet presAssocID="{B84D9A64-3722-47BD-A00A-BA4EAA82D0FB}" presName="compNode" presStyleCnt="0"/>
      <dgm:spPr/>
    </dgm:pt>
    <dgm:pt modelId="{6464834D-6305-4099-A120-4B84A8190877}" type="pres">
      <dgm:prSet presAssocID="{B84D9A64-3722-47BD-A00A-BA4EAA82D0FB}" presName="iconBgRect" presStyleLbl="bgShp" presStyleIdx="1" presStyleCnt="5"/>
      <dgm:spPr/>
    </dgm:pt>
    <dgm:pt modelId="{6930E1EA-3538-4C95-BB52-4F0115D30B67}" type="pres">
      <dgm:prSet presAssocID="{B84D9A64-3722-47BD-A00A-BA4EAA82D0F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FBEA469A-0F7B-4089-B509-B88645A8AB08}" type="pres">
      <dgm:prSet presAssocID="{B84D9A64-3722-47BD-A00A-BA4EAA82D0FB}" presName="spaceRect" presStyleCnt="0"/>
      <dgm:spPr/>
    </dgm:pt>
    <dgm:pt modelId="{9A899D1C-91F4-4CC0-A399-9728F9EC58F0}" type="pres">
      <dgm:prSet presAssocID="{B84D9A64-3722-47BD-A00A-BA4EAA82D0FB}" presName="textRect" presStyleLbl="revTx" presStyleIdx="1" presStyleCnt="5">
        <dgm:presLayoutVars>
          <dgm:chMax val="1"/>
          <dgm:chPref val="1"/>
        </dgm:presLayoutVars>
      </dgm:prSet>
      <dgm:spPr/>
    </dgm:pt>
    <dgm:pt modelId="{61496CE7-647F-44DE-84B8-6616F1F231A6}" type="pres">
      <dgm:prSet presAssocID="{B5872B1B-CC94-4EAA-B887-BE31D1575BD3}" presName="sibTrans" presStyleCnt="0"/>
      <dgm:spPr/>
    </dgm:pt>
    <dgm:pt modelId="{E6D60CC8-82E3-469A-A05A-2FECF57BCE35}" type="pres">
      <dgm:prSet presAssocID="{851DEB9C-9A59-41AA-AC03-EE4F24420724}" presName="compNode" presStyleCnt="0"/>
      <dgm:spPr/>
    </dgm:pt>
    <dgm:pt modelId="{7411270B-FE3B-449A-84B8-B60BCF0B5A7D}" type="pres">
      <dgm:prSet presAssocID="{851DEB9C-9A59-41AA-AC03-EE4F24420724}" presName="iconBgRect" presStyleLbl="bgShp" presStyleIdx="2" presStyleCnt="5"/>
      <dgm:spPr/>
    </dgm:pt>
    <dgm:pt modelId="{5B9706A4-8AD7-47BA-856E-C9C7B9B2730A}" type="pres">
      <dgm:prSet presAssocID="{851DEB9C-9A59-41AA-AC03-EE4F2442072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89A9AC9-AEA1-4F40-9228-84143F33B68D}" type="pres">
      <dgm:prSet presAssocID="{851DEB9C-9A59-41AA-AC03-EE4F24420724}" presName="spaceRect" presStyleCnt="0"/>
      <dgm:spPr/>
    </dgm:pt>
    <dgm:pt modelId="{16C4192F-C4C1-4650-AA42-401CD35047CD}" type="pres">
      <dgm:prSet presAssocID="{851DEB9C-9A59-41AA-AC03-EE4F24420724}" presName="textRect" presStyleLbl="revTx" presStyleIdx="2" presStyleCnt="5" custScaleX="134819">
        <dgm:presLayoutVars>
          <dgm:chMax val="1"/>
          <dgm:chPref val="1"/>
        </dgm:presLayoutVars>
      </dgm:prSet>
      <dgm:spPr/>
    </dgm:pt>
    <dgm:pt modelId="{122EA16C-2663-41A2-AFEA-C189A27E7E11}" type="pres">
      <dgm:prSet presAssocID="{0863C190-8BA9-4658-B602-A11EB35F38D9}" presName="sibTrans" presStyleCnt="0"/>
      <dgm:spPr/>
    </dgm:pt>
    <dgm:pt modelId="{E7C953D6-76ED-4C25-AE3E-4107E2585A96}" type="pres">
      <dgm:prSet presAssocID="{9B651F01-14C5-42A1-AF95-91EE23E93FE5}" presName="compNode" presStyleCnt="0"/>
      <dgm:spPr/>
    </dgm:pt>
    <dgm:pt modelId="{B7FA3E1D-27D4-442C-8800-F9FF137F5E98}" type="pres">
      <dgm:prSet presAssocID="{9B651F01-14C5-42A1-AF95-91EE23E93FE5}" presName="iconBgRect" presStyleLbl="bgShp" presStyleIdx="3" presStyleCnt="5"/>
      <dgm:spPr/>
    </dgm:pt>
    <dgm:pt modelId="{C9045A9C-351C-47E0-96FE-FE098DFB1DF4}" type="pres">
      <dgm:prSet presAssocID="{9B651F01-14C5-42A1-AF95-91EE23E93F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04FD5D0-2BFF-4A5A-A8E1-37D30E15A282}" type="pres">
      <dgm:prSet presAssocID="{9B651F01-14C5-42A1-AF95-91EE23E93FE5}" presName="spaceRect" presStyleCnt="0"/>
      <dgm:spPr/>
    </dgm:pt>
    <dgm:pt modelId="{078A37D6-0072-4AD7-8BAA-0039CF14D880}" type="pres">
      <dgm:prSet presAssocID="{9B651F01-14C5-42A1-AF95-91EE23E93FE5}" presName="textRect" presStyleLbl="revTx" presStyleIdx="3" presStyleCnt="5">
        <dgm:presLayoutVars>
          <dgm:chMax val="1"/>
          <dgm:chPref val="1"/>
        </dgm:presLayoutVars>
      </dgm:prSet>
      <dgm:spPr/>
    </dgm:pt>
    <dgm:pt modelId="{8EBAA2EE-3597-4DF5-A218-6C22066A55CC}" type="pres">
      <dgm:prSet presAssocID="{6C4F45BA-A74C-41C8-8FF1-FC81D3E0E9EB}" presName="sibTrans" presStyleCnt="0"/>
      <dgm:spPr/>
    </dgm:pt>
    <dgm:pt modelId="{A2A6E330-8BE1-4BF1-B725-3221BE06C070}" type="pres">
      <dgm:prSet presAssocID="{CC8B3AD9-BEB0-4E36-8B4F-554FC2A06007}" presName="compNode" presStyleCnt="0"/>
      <dgm:spPr/>
    </dgm:pt>
    <dgm:pt modelId="{5DA17C0F-4256-4A93-8DD5-96D2AFDF0AD7}" type="pres">
      <dgm:prSet presAssocID="{CC8B3AD9-BEB0-4E36-8B4F-554FC2A06007}" presName="iconBgRect" presStyleLbl="bgShp" presStyleIdx="4" presStyleCnt="5"/>
      <dgm:spPr/>
    </dgm:pt>
    <dgm:pt modelId="{A4B99B03-187D-41F4-9CEB-08B515FCF5F3}" type="pres">
      <dgm:prSet presAssocID="{CC8B3AD9-BEB0-4E36-8B4F-554FC2A0600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F2F9317-8C71-4ECC-8A5B-B17383B6D1FB}" type="pres">
      <dgm:prSet presAssocID="{CC8B3AD9-BEB0-4E36-8B4F-554FC2A06007}" presName="spaceRect" presStyleCnt="0"/>
      <dgm:spPr/>
    </dgm:pt>
    <dgm:pt modelId="{58137031-9778-4FDF-90A0-E218A9EAB83B}" type="pres">
      <dgm:prSet presAssocID="{CC8B3AD9-BEB0-4E36-8B4F-554FC2A0600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4648215-8A2B-4913-967B-8FF3E18BCAAE}" type="presOf" srcId="{B84D9A64-3722-47BD-A00A-BA4EAA82D0FB}" destId="{9A899D1C-91F4-4CC0-A399-9728F9EC58F0}" srcOrd="0" destOrd="0" presId="urn:microsoft.com/office/officeart/2018/5/layout/IconCircleLabelList"/>
    <dgm:cxn modelId="{5C55CE20-B7EC-431A-85F4-0AC4B0446F6D}" srcId="{75D01B08-0779-494D-ADAC-D00FAFE5D4FC}" destId="{CC8B3AD9-BEB0-4E36-8B4F-554FC2A06007}" srcOrd="4" destOrd="0" parTransId="{F823469A-BE39-46C9-8C85-C9F7EF12CD17}" sibTransId="{FC20C4A0-86FF-4886-83D7-448C644F4598}"/>
    <dgm:cxn modelId="{C5E84F29-30CF-444A-A9C5-1EB1DFEA61B8}" srcId="{75D01B08-0779-494D-ADAC-D00FAFE5D4FC}" destId="{9B651F01-14C5-42A1-AF95-91EE23E93FE5}" srcOrd="3" destOrd="0" parTransId="{7EAAD92C-068C-4983-A3C4-4EA41A3A5C26}" sibTransId="{6C4F45BA-A74C-41C8-8FF1-FC81D3E0E9EB}"/>
    <dgm:cxn modelId="{14E0665F-5002-4723-813A-E8660B7B6315}" type="presOf" srcId="{6FCF8D5A-BA7E-4642-B8F8-E83411BE8B45}" destId="{FC40E9DD-BE67-4F13-877D-756171270EBA}" srcOrd="0" destOrd="0" presId="urn:microsoft.com/office/officeart/2018/5/layout/IconCircleLabelList"/>
    <dgm:cxn modelId="{091F0D50-4FB6-4F1C-996B-65C7DBD2DC2B}" type="presOf" srcId="{CC8B3AD9-BEB0-4E36-8B4F-554FC2A06007}" destId="{58137031-9778-4FDF-90A0-E218A9EAB83B}" srcOrd="0" destOrd="0" presId="urn:microsoft.com/office/officeart/2018/5/layout/IconCircleLabelList"/>
    <dgm:cxn modelId="{B4B3DBB0-C0BE-4E84-9525-105AF29A7D71}" srcId="{75D01B08-0779-494D-ADAC-D00FAFE5D4FC}" destId="{6FCF8D5A-BA7E-4642-B8F8-E83411BE8B45}" srcOrd="0" destOrd="0" parTransId="{2E780D1A-289C-40AE-AAEE-57F044B50E0A}" sibTransId="{C5EA3537-A28C-4BAA-99FE-D2ACCAAA3321}"/>
    <dgm:cxn modelId="{598136CC-FE36-4981-93E1-EBA020248B2B}" type="presOf" srcId="{75D01B08-0779-494D-ADAC-D00FAFE5D4FC}" destId="{6D942D20-4373-4AAA-82A1-0D5C2A8E2609}" srcOrd="0" destOrd="0" presId="urn:microsoft.com/office/officeart/2018/5/layout/IconCircleLabelList"/>
    <dgm:cxn modelId="{932F6CD9-2783-43AA-B698-DA76817EECF0}" srcId="{75D01B08-0779-494D-ADAC-D00FAFE5D4FC}" destId="{B84D9A64-3722-47BD-A00A-BA4EAA82D0FB}" srcOrd="1" destOrd="0" parTransId="{CE58B749-DE5A-4038-8EE4-7594B6FB4649}" sibTransId="{B5872B1B-CC94-4EAA-B887-BE31D1575BD3}"/>
    <dgm:cxn modelId="{96B3BADF-590C-4173-847B-DD828B5CB9D6}" type="presOf" srcId="{9B651F01-14C5-42A1-AF95-91EE23E93FE5}" destId="{078A37D6-0072-4AD7-8BAA-0039CF14D880}" srcOrd="0" destOrd="0" presId="urn:microsoft.com/office/officeart/2018/5/layout/IconCircleLabelList"/>
    <dgm:cxn modelId="{EC225AE5-C0FD-44E7-BE97-05270522F159}" srcId="{75D01B08-0779-494D-ADAC-D00FAFE5D4FC}" destId="{851DEB9C-9A59-41AA-AC03-EE4F24420724}" srcOrd="2" destOrd="0" parTransId="{FD2F44DC-90FA-4325-8614-2A2BC6EFB449}" sibTransId="{0863C190-8BA9-4658-B602-A11EB35F38D9}"/>
    <dgm:cxn modelId="{3778EFF9-4CD1-40A5-BCF5-0E144D68202C}" type="presOf" srcId="{851DEB9C-9A59-41AA-AC03-EE4F24420724}" destId="{16C4192F-C4C1-4650-AA42-401CD35047CD}" srcOrd="0" destOrd="0" presId="urn:microsoft.com/office/officeart/2018/5/layout/IconCircleLabelList"/>
    <dgm:cxn modelId="{E4C97860-C5B4-4476-9908-92A761DE47B2}" type="presParOf" srcId="{6D942D20-4373-4AAA-82A1-0D5C2A8E2609}" destId="{9DCFF5BD-F867-4BCD-8333-7095A870BD0F}" srcOrd="0" destOrd="0" presId="urn:microsoft.com/office/officeart/2018/5/layout/IconCircleLabelList"/>
    <dgm:cxn modelId="{0FE3362A-A30F-40E6-ACFC-80AC4536C4AB}" type="presParOf" srcId="{9DCFF5BD-F867-4BCD-8333-7095A870BD0F}" destId="{E9BA468E-DB24-49B6-B6D9-3FD0AA1B0AD8}" srcOrd="0" destOrd="0" presId="urn:microsoft.com/office/officeart/2018/5/layout/IconCircleLabelList"/>
    <dgm:cxn modelId="{A32403C8-4699-4CC7-AEBB-FB5AF697BB99}" type="presParOf" srcId="{9DCFF5BD-F867-4BCD-8333-7095A870BD0F}" destId="{4A8E7ACD-63B9-4198-852E-FD7537059EBC}" srcOrd="1" destOrd="0" presId="urn:microsoft.com/office/officeart/2018/5/layout/IconCircleLabelList"/>
    <dgm:cxn modelId="{F28BB3C6-B4BB-4E21-B6FC-CCDA7E7CA3EA}" type="presParOf" srcId="{9DCFF5BD-F867-4BCD-8333-7095A870BD0F}" destId="{3C1944F8-EE72-4FB3-9422-C2E66B2A678D}" srcOrd="2" destOrd="0" presId="urn:microsoft.com/office/officeart/2018/5/layout/IconCircleLabelList"/>
    <dgm:cxn modelId="{662A2D81-2908-49E4-A9FB-5445B43E725F}" type="presParOf" srcId="{9DCFF5BD-F867-4BCD-8333-7095A870BD0F}" destId="{FC40E9DD-BE67-4F13-877D-756171270EBA}" srcOrd="3" destOrd="0" presId="urn:microsoft.com/office/officeart/2018/5/layout/IconCircleLabelList"/>
    <dgm:cxn modelId="{AC090AEB-8E97-430E-92BE-B1A5A88468AF}" type="presParOf" srcId="{6D942D20-4373-4AAA-82A1-0D5C2A8E2609}" destId="{4083BAF6-5D05-4047-A33B-6EB8911EE020}" srcOrd="1" destOrd="0" presId="urn:microsoft.com/office/officeart/2018/5/layout/IconCircleLabelList"/>
    <dgm:cxn modelId="{218E84A7-659A-49B6-AC3A-697DE10340D0}" type="presParOf" srcId="{6D942D20-4373-4AAA-82A1-0D5C2A8E2609}" destId="{0472F4A7-0717-475B-B67A-B050CDF9FDC0}" srcOrd="2" destOrd="0" presId="urn:microsoft.com/office/officeart/2018/5/layout/IconCircleLabelList"/>
    <dgm:cxn modelId="{33346CDA-348A-42EA-8774-3FD1F018FCDA}" type="presParOf" srcId="{0472F4A7-0717-475B-B67A-B050CDF9FDC0}" destId="{6464834D-6305-4099-A120-4B84A8190877}" srcOrd="0" destOrd="0" presId="urn:microsoft.com/office/officeart/2018/5/layout/IconCircleLabelList"/>
    <dgm:cxn modelId="{681AEF7D-FCCC-456F-9C6B-3A2F6F161D87}" type="presParOf" srcId="{0472F4A7-0717-475B-B67A-B050CDF9FDC0}" destId="{6930E1EA-3538-4C95-BB52-4F0115D30B67}" srcOrd="1" destOrd="0" presId="urn:microsoft.com/office/officeart/2018/5/layout/IconCircleLabelList"/>
    <dgm:cxn modelId="{D2579686-4165-4ABE-91A4-3D1D85980EFA}" type="presParOf" srcId="{0472F4A7-0717-475B-B67A-B050CDF9FDC0}" destId="{FBEA469A-0F7B-4089-B509-B88645A8AB08}" srcOrd="2" destOrd="0" presId="urn:microsoft.com/office/officeart/2018/5/layout/IconCircleLabelList"/>
    <dgm:cxn modelId="{65DD59A1-98DF-4028-9299-D15E769B19FC}" type="presParOf" srcId="{0472F4A7-0717-475B-B67A-B050CDF9FDC0}" destId="{9A899D1C-91F4-4CC0-A399-9728F9EC58F0}" srcOrd="3" destOrd="0" presId="urn:microsoft.com/office/officeart/2018/5/layout/IconCircleLabelList"/>
    <dgm:cxn modelId="{0EFB61FA-2F44-45FA-A2D6-93CDD3C06205}" type="presParOf" srcId="{6D942D20-4373-4AAA-82A1-0D5C2A8E2609}" destId="{61496CE7-647F-44DE-84B8-6616F1F231A6}" srcOrd="3" destOrd="0" presId="urn:microsoft.com/office/officeart/2018/5/layout/IconCircleLabelList"/>
    <dgm:cxn modelId="{B342E3A8-730A-4273-863E-96C9DE676A07}" type="presParOf" srcId="{6D942D20-4373-4AAA-82A1-0D5C2A8E2609}" destId="{E6D60CC8-82E3-469A-A05A-2FECF57BCE35}" srcOrd="4" destOrd="0" presId="urn:microsoft.com/office/officeart/2018/5/layout/IconCircleLabelList"/>
    <dgm:cxn modelId="{D9125BF5-6BE8-42F4-AC97-9C479FE6CE16}" type="presParOf" srcId="{E6D60CC8-82E3-469A-A05A-2FECF57BCE35}" destId="{7411270B-FE3B-449A-84B8-B60BCF0B5A7D}" srcOrd="0" destOrd="0" presId="urn:microsoft.com/office/officeart/2018/5/layout/IconCircleLabelList"/>
    <dgm:cxn modelId="{5D250926-AAB6-4885-B60D-3C7602433462}" type="presParOf" srcId="{E6D60CC8-82E3-469A-A05A-2FECF57BCE35}" destId="{5B9706A4-8AD7-47BA-856E-C9C7B9B2730A}" srcOrd="1" destOrd="0" presId="urn:microsoft.com/office/officeart/2018/5/layout/IconCircleLabelList"/>
    <dgm:cxn modelId="{7CC3B105-0166-433F-B529-C919B01D39D8}" type="presParOf" srcId="{E6D60CC8-82E3-469A-A05A-2FECF57BCE35}" destId="{F89A9AC9-AEA1-4F40-9228-84143F33B68D}" srcOrd="2" destOrd="0" presId="urn:microsoft.com/office/officeart/2018/5/layout/IconCircleLabelList"/>
    <dgm:cxn modelId="{B0F933D2-FF5F-4778-9E90-D734A117BDEA}" type="presParOf" srcId="{E6D60CC8-82E3-469A-A05A-2FECF57BCE35}" destId="{16C4192F-C4C1-4650-AA42-401CD35047CD}" srcOrd="3" destOrd="0" presId="urn:microsoft.com/office/officeart/2018/5/layout/IconCircleLabelList"/>
    <dgm:cxn modelId="{3BC5C576-8EE4-4011-B262-31CC4D31FBE0}" type="presParOf" srcId="{6D942D20-4373-4AAA-82A1-0D5C2A8E2609}" destId="{122EA16C-2663-41A2-AFEA-C189A27E7E11}" srcOrd="5" destOrd="0" presId="urn:microsoft.com/office/officeart/2018/5/layout/IconCircleLabelList"/>
    <dgm:cxn modelId="{8240F010-D97C-4978-A64A-4E391558292D}" type="presParOf" srcId="{6D942D20-4373-4AAA-82A1-0D5C2A8E2609}" destId="{E7C953D6-76ED-4C25-AE3E-4107E2585A96}" srcOrd="6" destOrd="0" presId="urn:microsoft.com/office/officeart/2018/5/layout/IconCircleLabelList"/>
    <dgm:cxn modelId="{9AEDC5CD-EDED-4E48-87CE-2781703D606C}" type="presParOf" srcId="{E7C953D6-76ED-4C25-AE3E-4107E2585A96}" destId="{B7FA3E1D-27D4-442C-8800-F9FF137F5E98}" srcOrd="0" destOrd="0" presId="urn:microsoft.com/office/officeart/2018/5/layout/IconCircleLabelList"/>
    <dgm:cxn modelId="{7E52D778-1349-4A2C-9B69-B7D14912E0C5}" type="presParOf" srcId="{E7C953D6-76ED-4C25-AE3E-4107E2585A96}" destId="{C9045A9C-351C-47E0-96FE-FE098DFB1DF4}" srcOrd="1" destOrd="0" presId="urn:microsoft.com/office/officeart/2018/5/layout/IconCircleLabelList"/>
    <dgm:cxn modelId="{D1AADFC2-53BB-44CF-BE67-DF9A841BA9B4}" type="presParOf" srcId="{E7C953D6-76ED-4C25-AE3E-4107E2585A96}" destId="{204FD5D0-2BFF-4A5A-A8E1-37D30E15A282}" srcOrd="2" destOrd="0" presId="urn:microsoft.com/office/officeart/2018/5/layout/IconCircleLabelList"/>
    <dgm:cxn modelId="{1A6C0A0C-5D4C-4970-ADF0-05538441B66D}" type="presParOf" srcId="{E7C953D6-76ED-4C25-AE3E-4107E2585A96}" destId="{078A37D6-0072-4AD7-8BAA-0039CF14D880}" srcOrd="3" destOrd="0" presId="urn:microsoft.com/office/officeart/2018/5/layout/IconCircleLabelList"/>
    <dgm:cxn modelId="{F3C5CD9E-7BE4-4717-90A4-2F5F81792B34}" type="presParOf" srcId="{6D942D20-4373-4AAA-82A1-0D5C2A8E2609}" destId="{8EBAA2EE-3597-4DF5-A218-6C22066A55CC}" srcOrd="7" destOrd="0" presId="urn:microsoft.com/office/officeart/2018/5/layout/IconCircleLabelList"/>
    <dgm:cxn modelId="{B52D4F14-079D-4A2B-A6B6-F703171FDAF2}" type="presParOf" srcId="{6D942D20-4373-4AAA-82A1-0D5C2A8E2609}" destId="{A2A6E330-8BE1-4BF1-B725-3221BE06C070}" srcOrd="8" destOrd="0" presId="urn:microsoft.com/office/officeart/2018/5/layout/IconCircleLabelList"/>
    <dgm:cxn modelId="{782E5214-A558-47EC-AD32-43B9D99BA21C}" type="presParOf" srcId="{A2A6E330-8BE1-4BF1-B725-3221BE06C070}" destId="{5DA17C0F-4256-4A93-8DD5-96D2AFDF0AD7}" srcOrd="0" destOrd="0" presId="urn:microsoft.com/office/officeart/2018/5/layout/IconCircleLabelList"/>
    <dgm:cxn modelId="{3740D209-5952-4427-898C-3CC6223644E0}" type="presParOf" srcId="{A2A6E330-8BE1-4BF1-B725-3221BE06C070}" destId="{A4B99B03-187D-41F4-9CEB-08B515FCF5F3}" srcOrd="1" destOrd="0" presId="urn:microsoft.com/office/officeart/2018/5/layout/IconCircleLabelList"/>
    <dgm:cxn modelId="{71F6C803-5D25-4297-9AA1-09D701DB8331}" type="presParOf" srcId="{A2A6E330-8BE1-4BF1-B725-3221BE06C070}" destId="{1F2F9317-8C71-4ECC-8A5B-B17383B6D1FB}" srcOrd="2" destOrd="0" presId="urn:microsoft.com/office/officeart/2018/5/layout/IconCircleLabelList"/>
    <dgm:cxn modelId="{E317D83F-34EB-4930-9451-58B0F4532558}" type="presParOf" srcId="{A2A6E330-8BE1-4BF1-B725-3221BE06C070}" destId="{58137031-9778-4FDF-90A0-E218A9EAB83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A468E-DB24-49B6-B6D9-3FD0AA1B0AD8}">
      <dsp:nvSpPr>
        <dsp:cNvPr id="0" name=""/>
        <dsp:cNvSpPr/>
      </dsp:nvSpPr>
      <dsp:spPr>
        <a:xfrm>
          <a:off x="324724" y="895305"/>
          <a:ext cx="1014363" cy="10143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E7ACD-63B9-4198-852E-FD7537059EBC}">
      <dsp:nvSpPr>
        <dsp:cNvPr id="0" name=""/>
        <dsp:cNvSpPr/>
      </dsp:nvSpPr>
      <dsp:spPr>
        <a:xfrm>
          <a:off x="540900" y="1111481"/>
          <a:ext cx="582011" cy="582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0E9DD-BE67-4F13-877D-756171270EBA}">
      <dsp:nvSpPr>
        <dsp:cNvPr id="0" name=""/>
        <dsp:cNvSpPr/>
      </dsp:nvSpPr>
      <dsp:spPr>
        <a:xfrm>
          <a:off x="460" y="2225618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cap="none" dirty="0">
              <a:latin typeface="Times" panose="02020603050405020304" pitchFamily="18" charset="0"/>
              <a:cs typeface="Times" panose="02020603050405020304" pitchFamily="18" charset="0"/>
            </a:rPr>
            <a:t>Easy loading and unloading</a:t>
          </a:r>
          <a:endParaRPr lang="en-US" sz="1800" kern="1200" cap="none" dirty="0">
            <a:latin typeface="Times" panose="02020603050405020304" pitchFamily="18" charset="0"/>
            <a:cs typeface="Times" panose="02020603050405020304" pitchFamily="18" charset="0"/>
          </a:endParaRPr>
        </a:p>
      </dsp:txBody>
      <dsp:txXfrm>
        <a:off x="460" y="2225618"/>
        <a:ext cx="1662890" cy="665156"/>
      </dsp:txXfrm>
    </dsp:sp>
    <dsp:sp modelId="{6464834D-6305-4099-A120-4B84A8190877}">
      <dsp:nvSpPr>
        <dsp:cNvPr id="0" name=""/>
        <dsp:cNvSpPr/>
      </dsp:nvSpPr>
      <dsp:spPr>
        <a:xfrm>
          <a:off x="2278620" y="895305"/>
          <a:ext cx="1014363" cy="101436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0E1EA-3538-4C95-BB52-4F0115D30B67}">
      <dsp:nvSpPr>
        <dsp:cNvPr id="0" name=""/>
        <dsp:cNvSpPr/>
      </dsp:nvSpPr>
      <dsp:spPr>
        <a:xfrm>
          <a:off x="2494796" y="1111481"/>
          <a:ext cx="582011" cy="582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99D1C-91F4-4CC0-A399-9728F9EC58F0}">
      <dsp:nvSpPr>
        <dsp:cNvPr id="0" name=""/>
        <dsp:cNvSpPr/>
      </dsp:nvSpPr>
      <dsp:spPr>
        <a:xfrm>
          <a:off x="1954357" y="2225618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b="0" i="0" kern="1200" cap="none" dirty="0">
              <a:latin typeface="Times" panose="02020603050405020304" pitchFamily="18" charset="0"/>
              <a:cs typeface="Times" panose="02020603050405020304" pitchFamily="18" charset="0"/>
            </a:rPr>
            <a:t>Hydrodynamic &amp; Buoyance properties</a:t>
          </a:r>
          <a:endParaRPr lang="en-US" sz="1800" kern="1200" cap="none" dirty="0">
            <a:latin typeface="Times" panose="02020603050405020304" pitchFamily="18" charset="0"/>
            <a:cs typeface="Times" panose="02020603050405020304" pitchFamily="18" charset="0"/>
          </a:endParaRPr>
        </a:p>
      </dsp:txBody>
      <dsp:txXfrm>
        <a:off x="1954357" y="2225618"/>
        <a:ext cx="1662890" cy="665156"/>
      </dsp:txXfrm>
    </dsp:sp>
    <dsp:sp modelId="{7411270B-FE3B-449A-84B8-B60BCF0B5A7D}">
      <dsp:nvSpPr>
        <dsp:cNvPr id="0" name=""/>
        <dsp:cNvSpPr/>
      </dsp:nvSpPr>
      <dsp:spPr>
        <a:xfrm>
          <a:off x="4522018" y="895305"/>
          <a:ext cx="1014363" cy="10143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06A4-8AD7-47BA-856E-C9C7B9B2730A}">
      <dsp:nvSpPr>
        <dsp:cNvPr id="0" name=""/>
        <dsp:cNvSpPr/>
      </dsp:nvSpPr>
      <dsp:spPr>
        <a:xfrm>
          <a:off x="4738194" y="1111481"/>
          <a:ext cx="582011" cy="582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4192F-C4C1-4650-AA42-401CD35047CD}">
      <dsp:nvSpPr>
        <dsp:cNvPr id="0" name=""/>
        <dsp:cNvSpPr/>
      </dsp:nvSpPr>
      <dsp:spPr>
        <a:xfrm>
          <a:off x="3908253" y="2225618"/>
          <a:ext cx="2241892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cap="none" dirty="0">
              <a:latin typeface="Times" panose="02020603050405020304" pitchFamily="18" charset="0"/>
              <a:cs typeface="Times" panose="02020603050405020304" pitchFamily="18" charset="0"/>
            </a:rPr>
            <a:t>D</a:t>
          </a:r>
          <a:r>
            <a:rPr lang="en-GB" sz="1800" b="0" i="0" kern="1200" cap="none" dirty="0">
              <a:latin typeface="Times" panose="02020603050405020304" pitchFamily="18" charset="0"/>
              <a:cs typeface="Times" panose="02020603050405020304" pitchFamily="18" charset="0"/>
            </a:rPr>
            <a:t>esign improvement &amp; </a:t>
          </a:r>
          <a:r>
            <a:rPr lang="en-GB" sz="1800" kern="1200" cap="none" dirty="0">
              <a:latin typeface="Times" panose="02020603050405020304" pitchFamily="18" charset="0"/>
              <a:cs typeface="Times" panose="02020603050405020304" pitchFamily="18" charset="0"/>
            </a:rPr>
            <a:t>recommendations</a:t>
          </a:r>
          <a:endParaRPr lang="en-US" sz="1800" kern="1200" cap="none" dirty="0">
            <a:latin typeface="Times" panose="02020603050405020304" pitchFamily="18" charset="0"/>
            <a:cs typeface="Times" panose="02020603050405020304" pitchFamily="18" charset="0"/>
          </a:endParaRPr>
        </a:p>
      </dsp:txBody>
      <dsp:txXfrm>
        <a:off x="3908253" y="2225618"/>
        <a:ext cx="2241892" cy="665156"/>
      </dsp:txXfrm>
    </dsp:sp>
    <dsp:sp modelId="{B7FA3E1D-27D4-442C-8800-F9FF137F5E98}">
      <dsp:nvSpPr>
        <dsp:cNvPr id="0" name=""/>
        <dsp:cNvSpPr/>
      </dsp:nvSpPr>
      <dsp:spPr>
        <a:xfrm>
          <a:off x="6765415" y="895305"/>
          <a:ext cx="1014363" cy="10143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45A9C-351C-47E0-96FE-FE098DFB1DF4}">
      <dsp:nvSpPr>
        <dsp:cNvPr id="0" name=""/>
        <dsp:cNvSpPr/>
      </dsp:nvSpPr>
      <dsp:spPr>
        <a:xfrm>
          <a:off x="6981591" y="1111481"/>
          <a:ext cx="582011" cy="582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A37D6-0072-4AD7-8BAA-0039CF14D880}">
      <dsp:nvSpPr>
        <dsp:cNvPr id="0" name=""/>
        <dsp:cNvSpPr/>
      </dsp:nvSpPr>
      <dsp:spPr>
        <a:xfrm>
          <a:off x="6441152" y="2225618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cap="none" dirty="0">
              <a:latin typeface="Times" panose="02020603050405020304" pitchFamily="18" charset="0"/>
              <a:cs typeface="Times" panose="02020603050405020304" pitchFamily="18" charset="0"/>
            </a:rPr>
            <a:t>Modelling and simulation</a:t>
          </a:r>
          <a:endParaRPr lang="en-US" sz="1800" kern="1200" cap="none" dirty="0">
            <a:latin typeface="Times" panose="02020603050405020304" pitchFamily="18" charset="0"/>
            <a:cs typeface="Times" panose="02020603050405020304" pitchFamily="18" charset="0"/>
          </a:endParaRPr>
        </a:p>
      </dsp:txBody>
      <dsp:txXfrm>
        <a:off x="6441152" y="2225618"/>
        <a:ext cx="1662890" cy="665156"/>
      </dsp:txXfrm>
    </dsp:sp>
    <dsp:sp modelId="{5DA17C0F-4256-4A93-8DD5-96D2AFDF0AD7}">
      <dsp:nvSpPr>
        <dsp:cNvPr id="0" name=""/>
        <dsp:cNvSpPr/>
      </dsp:nvSpPr>
      <dsp:spPr>
        <a:xfrm>
          <a:off x="8719312" y="895305"/>
          <a:ext cx="1014363" cy="101436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99B03-187D-41F4-9CEB-08B515FCF5F3}">
      <dsp:nvSpPr>
        <dsp:cNvPr id="0" name=""/>
        <dsp:cNvSpPr/>
      </dsp:nvSpPr>
      <dsp:spPr>
        <a:xfrm>
          <a:off x="8935488" y="1111481"/>
          <a:ext cx="582011" cy="5820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37031-9778-4FDF-90A0-E218A9EAB83B}">
      <dsp:nvSpPr>
        <dsp:cNvPr id="0" name=""/>
        <dsp:cNvSpPr/>
      </dsp:nvSpPr>
      <dsp:spPr>
        <a:xfrm>
          <a:off x="8395048" y="2225618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cap="none" dirty="0">
              <a:latin typeface="Times" panose="02020603050405020304" pitchFamily="18" charset="0"/>
              <a:cs typeface="Times" panose="02020603050405020304" pitchFamily="18" charset="0"/>
            </a:rPr>
            <a:t>Creating prototype </a:t>
          </a:r>
          <a:endParaRPr lang="en-US" sz="1800" kern="1200" cap="none" dirty="0">
            <a:latin typeface="Times" panose="02020603050405020304" pitchFamily="18" charset="0"/>
            <a:cs typeface="Times" panose="02020603050405020304" pitchFamily="18" charset="0"/>
          </a:endParaRPr>
        </a:p>
      </dsp:txBody>
      <dsp:txXfrm>
        <a:off x="8395048" y="2225618"/>
        <a:ext cx="1662890" cy="665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0583A-7652-4238-A595-8360E29595B2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DDD1C-44BC-4A35-8CB7-A465D6838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3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DDD1C-44BC-4A35-8CB7-A465D683825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52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DDD1C-44BC-4A35-8CB7-A465D683825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052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DDD1C-44BC-4A35-8CB7-A465D683825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707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DDD1C-44BC-4A35-8CB7-A465D683825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667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DDD1C-44BC-4A35-8CB7-A465D683825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29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0306-07AC-4D1A-9A35-407B042C4FF5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286-77DA-4273-99CB-28E2A702293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2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0306-07AC-4D1A-9A35-407B042C4FF5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286-77DA-4273-99CB-28E2A7022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85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0306-07AC-4D1A-9A35-407B042C4FF5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286-77DA-4273-99CB-28E2A7022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45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0306-07AC-4D1A-9A35-407B042C4FF5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286-77DA-4273-99CB-28E2A7022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9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0306-07AC-4D1A-9A35-407B042C4FF5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286-77DA-4273-99CB-28E2A702293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63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0306-07AC-4D1A-9A35-407B042C4FF5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286-77DA-4273-99CB-28E2A7022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24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0306-07AC-4D1A-9A35-407B042C4FF5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286-77DA-4273-99CB-28E2A7022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55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0306-07AC-4D1A-9A35-407B042C4FF5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286-77DA-4273-99CB-28E2A7022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23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0306-07AC-4D1A-9A35-407B042C4FF5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286-77DA-4273-99CB-28E2A7022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1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5C0306-07AC-4D1A-9A35-407B042C4FF5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C2286-77DA-4273-99CB-28E2A7022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90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0306-07AC-4D1A-9A35-407B042C4FF5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286-77DA-4273-99CB-28E2A7022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51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5C0306-07AC-4D1A-9A35-407B042C4FF5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3C2286-77DA-4273-99CB-28E2A702293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4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3.jpg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ispersant" TargetMode="External"/><Relationship Id="rId5" Type="http://schemas.openxmlformats.org/officeDocument/2006/relationships/hyperlink" Target="https://en.wikipedia.org/wiki/Industrial_process" TargetMode="Externa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2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297A235-4D57-41A2-9D0C-420142BB1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4313" y="1316996"/>
            <a:ext cx="6368142" cy="6650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i="0" kern="1200" spc="-5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PAINT DRUM TESTING</a:t>
            </a:r>
            <a:endParaRPr lang="en-US" sz="3200" b="1" i="0" kern="1200" spc="-5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outdoor, water, sky, watercraft&#10;&#10;Description automatically generated">
            <a:extLst>
              <a:ext uri="{FF2B5EF4-FFF2-40B4-BE49-F238E27FC236}">
                <a16:creationId xmlns:a16="http://schemas.microsoft.com/office/drawing/2014/main" id="{A1788BD8-B025-4BEE-A7CE-F78CC21E5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4" r="25415" b="1"/>
          <a:stretch/>
        </p:blipFill>
        <p:spPr>
          <a:xfrm>
            <a:off x="316671" y="112160"/>
            <a:ext cx="4475679" cy="6606502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DFC7F75-9B22-47BA-A7B7-72EA08E8F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4313" y="2125355"/>
            <a:ext cx="6360854" cy="430982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ndustrial client: AKZO Nobel</a:t>
            </a:r>
            <a:endParaRPr lang="en-US" sz="1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By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Group 5</a:t>
            </a:r>
          </a:p>
          <a:p>
            <a:r>
              <a:rPr lang="en-US" sz="1400" cap="none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Bala Vignesh Subramanian- Project Manager</a:t>
            </a:r>
            <a:endParaRPr lang="en-US" sz="1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400" cap="none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Prasad Pandeti – Communication Lead</a:t>
            </a:r>
          </a:p>
          <a:p>
            <a:r>
              <a:rPr lang="en-US" sz="1400" i="0" cap="none" dirty="0"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Akanle Olusola Matthew </a:t>
            </a:r>
            <a:r>
              <a:rPr lang="en-US" sz="1400" cap="none" dirty="0"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– Project Team Member</a:t>
            </a:r>
            <a:endParaRPr lang="en-US" sz="1400" cap="none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400" i="0" cap="none" dirty="0"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Anand Kumar Kolakaluri- </a:t>
            </a:r>
            <a:r>
              <a:rPr lang="en-US" sz="1400" cap="none" dirty="0">
                <a:solidFill>
                  <a:schemeClr val="tx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Project Team Member</a:t>
            </a:r>
          </a:p>
          <a:p>
            <a:endParaRPr lang="en-US" sz="16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Guided by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Academic Supervisor </a:t>
            </a:r>
          </a:p>
          <a:p>
            <a:r>
              <a:rPr lang="en-US" sz="1400" cap="none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Dr. Yolanda Sanchez Vicente</a:t>
            </a:r>
            <a:r>
              <a:rPr lang="en-US" sz="1600" cap="none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560A51-83E5-4FFE-88AD-7C266C361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0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FC04-4846-4046-AB9F-91AD6347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Times" panose="02020603050405020304" pitchFamily="18" charset="0"/>
                <a:cs typeface="Times" panose="02020603050405020304" pitchFamily="18" charset="0"/>
              </a:rPr>
              <a:t>STRUCTURAL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A38573-07A5-4A81-BBA1-93E7F9766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1" t="22534" r="20065" b="16377"/>
          <a:stretch/>
        </p:blipFill>
        <p:spPr>
          <a:xfrm>
            <a:off x="1316355" y="1924049"/>
            <a:ext cx="7370445" cy="426720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FE9CB1-7CD6-454F-9DAC-7A1A9AC65CC9}"/>
              </a:ext>
            </a:extLst>
          </p:cNvPr>
          <p:cNvSpPr txBox="1"/>
          <p:nvPr/>
        </p:nvSpPr>
        <p:spPr>
          <a:xfrm>
            <a:off x="8686801" y="2150149"/>
            <a:ext cx="3095624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Input: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Rotational Speed – 750rpm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Immersed Depth – 1m</a:t>
            </a:r>
            <a:b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Young’s Modulus – 2.5 e^9 Pa </a:t>
            </a:r>
            <a:b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Yield Strength – 2.86 e^7 Pa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Tensile Strength – 6 e^7 Pa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Temperature – 22 Degree</a:t>
            </a:r>
            <a:b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Gravity – 9.8 m/sec2</a:t>
            </a:r>
          </a:p>
          <a:p>
            <a:pPr>
              <a:lnSpc>
                <a:spcPct val="150000"/>
              </a:lnSpc>
            </a:pP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CFF9685-2B7E-49AD-8B92-0B9F76364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1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BEF8-2EAF-435D-9DBE-9AE21AA9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Times" panose="02020603050405020304" pitchFamily="18" charset="0"/>
                <a:cs typeface="Times" panose="02020603050405020304" pitchFamily="18" charset="0"/>
              </a:rPr>
              <a:t>STRESS CALCULATION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C93185-EF8D-48CA-9DAC-F49F67D34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3" t="23481" r="22241" b="16377"/>
          <a:stretch/>
        </p:blipFill>
        <p:spPr>
          <a:xfrm>
            <a:off x="1533526" y="1838325"/>
            <a:ext cx="7210424" cy="40481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51464C-69AD-4AEC-91EF-F352A625C115}"/>
              </a:ext>
            </a:extLst>
          </p:cNvPr>
          <p:cNvSpPr txBox="1"/>
          <p:nvPr/>
        </p:nvSpPr>
        <p:spPr>
          <a:xfrm>
            <a:off x="8905875" y="3226831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Result:</a:t>
            </a:r>
          </a:p>
          <a:p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Max Stress – 1.802 </a:t>
            </a:r>
            <a:r>
              <a:rPr lang="en-GB" dirty="0" err="1">
                <a:latin typeface="Times" panose="02020603050405020304" pitchFamily="18" charset="0"/>
                <a:cs typeface="Times" panose="02020603050405020304" pitchFamily="18" charset="0"/>
              </a:rPr>
              <a:t>Mpa</a:t>
            </a: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Min Stress – 0.0009 </a:t>
            </a:r>
            <a:r>
              <a:rPr lang="en-GB" dirty="0" err="1">
                <a:latin typeface="Times" panose="02020603050405020304" pitchFamily="18" charset="0"/>
                <a:cs typeface="Times" panose="02020603050405020304" pitchFamily="18" charset="0"/>
              </a:rPr>
              <a:t>Mpa</a:t>
            </a: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5D65509-5329-47C3-9F60-0D181B2D9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9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9CC3-639F-428B-BEFB-A9DE8B31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Times" panose="02020603050405020304" pitchFamily="18" charset="0"/>
                <a:cs typeface="Times" panose="02020603050405020304" pitchFamily="18" charset="0"/>
              </a:rPr>
              <a:t>STRAIN DIAGRAM</a:t>
            </a:r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9909E916-37E8-4F79-80C7-DB3A8FA20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2" t="22770" r="20348" b="16141"/>
          <a:stretch/>
        </p:blipFill>
        <p:spPr>
          <a:xfrm>
            <a:off x="1343026" y="1857375"/>
            <a:ext cx="7315200" cy="41814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C206D6-9A19-4CCF-8A95-FEEABA4EF385}"/>
              </a:ext>
            </a:extLst>
          </p:cNvPr>
          <p:cNvSpPr txBox="1"/>
          <p:nvPr/>
        </p:nvSpPr>
        <p:spPr>
          <a:xfrm>
            <a:off x="8905874" y="3226831"/>
            <a:ext cx="2905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Result:</a:t>
            </a:r>
          </a:p>
          <a:p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Max Strain – 0.033 </a:t>
            </a:r>
            <a:r>
              <a:rPr lang="en-GB" dirty="0" err="1">
                <a:latin typeface="Times" panose="02020603050405020304" pitchFamily="18" charset="0"/>
                <a:cs typeface="Times" panose="02020603050405020304" pitchFamily="18" charset="0"/>
              </a:rPr>
              <a:t>Mpa</a:t>
            </a: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Min Strain– 3.447 e-6 </a:t>
            </a:r>
            <a:r>
              <a:rPr lang="en-GB" dirty="0" err="1">
                <a:latin typeface="Times" panose="02020603050405020304" pitchFamily="18" charset="0"/>
                <a:cs typeface="Times" panose="02020603050405020304" pitchFamily="18" charset="0"/>
              </a:rPr>
              <a:t>Mpa</a:t>
            </a: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1E085C8-9042-4F4A-958E-24DB459C1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6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21966-61E8-4A1A-B6AA-E05C4C47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CALCULATIONS</a:t>
            </a:r>
          </a:p>
        </p:txBody>
      </p:sp>
      <p:pic>
        <p:nvPicPr>
          <p:cNvPr id="5" name="Picture 4" descr="A calculator and pen on a table&#10;&#10;Description automatically generated with medium confidence">
            <a:extLst>
              <a:ext uri="{FF2B5EF4-FFF2-40B4-BE49-F238E27FC236}">
                <a16:creationId xmlns:a16="http://schemas.microsoft.com/office/drawing/2014/main" id="{C5175D89-D58B-4564-B4EA-AC54CFF29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3" r="9766" b="-1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85B92BC-678C-4E14-97E6-3227DEF86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644120-A6B9-4D5C-8A60-E2F4CC220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2C308DAD-B392-486C-91E9-3A344390C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1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C1C9-8AE0-44B8-A4EA-138F3B87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Times" panose="02020603050405020304" pitchFamily="18" charset="0"/>
                <a:cs typeface="Times" panose="02020603050405020304" pitchFamily="18" charset="0"/>
              </a:rPr>
              <a:t> BUOYANCY CALCULATIONS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D310F-E7C6-496E-9B65-71CD5FD03C0C}"/>
              </a:ext>
            </a:extLst>
          </p:cNvPr>
          <p:cNvSpPr txBox="1"/>
          <p:nvPr/>
        </p:nvSpPr>
        <p:spPr>
          <a:xfrm>
            <a:off x="1259325" y="1997839"/>
            <a:ext cx="10280633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Mass = 5.55 kg, Volume = 4.6x e^06 mm3, Density = 1025 kg/m3 (sea water)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Gravity = 9.81 m/sec2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Flow speed of the water = 1500 m/sec (</a:t>
            </a:r>
            <a:r>
              <a:rPr lang="en-GB" dirty="0" err="1">
                <a:latin typeface="Times" panose="02020603050405020304" pitchFamily="18" charset="0"/>
                <a:cs typeface="Times" panose="02020603050405020304" pitchFamily="18" charset="0"/>
              </a:rPr>
              <a:t>Apx</a:t>
            </a: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Dynamic Viscosity = 25degree Celsius (0.0089 kg/m2sec)</a:t>
            </a:r>
          </a:p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Formula, </a:t>
            </a:r>
          </a:p>
          <a:p>
            <a:pPr lvl="1">
              <a:lnSpc>
                <a:spcPct val="150000"/>
              </a:lnSpc>
            </a:pPr>
            <a:r>
              <a:rPr lang="en-GB" b="0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GB" b="0" i="0" baseline="-2500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GB" b="0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= V</a:t>
            </a:r>
            <a:r>
              <a:rPr lang="en-GB" b="0" i="0" baseline="-2500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GB" b="0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× D × g, 	F</a:t>
            </a:r>
            <a:r>
              <a:rPr lang="en-GB" b="0" i="0" baseline="-2500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GB" b="0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- </a:t>
            </a:r>
            <a:r>
              <a:rPr lang="en-GB" b="1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buoyancy force, </a:t>
            </a:r>
            <a:r>
              <a:rPr lang="en-GB" b="0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GB" b="0" i="0" baseline="-2500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GB" b="0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- </a:t>
            </a:r>
            <a:r>
              <a:rPr lang="en-GB" b="1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submerged</a:t>
            </a:r>
            <a:r>
              <a:rPr lang="en-GB" b="0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volume, D </a:t>
            </a:r>
            <a:r>
              <a:rPr lang="en-GB" dirty="0">
                <a:solidFill>
                  <a:srgbClr val="202124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– </a:t>
            </a:r>
            <a:r>
              <a:rPr lang="en-GB" b="0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densit</a:t>
            </a:r>
            <a:r>
              <a:rPr lang="en-GB" dirty="0">
                <a:solidFill>
                  <a:srgbClr val="202124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y, g – gravity.</a:t>
            </a:r>
          </a:p>
          <a:p>
            <a:pPr lvl="1">
              <a:lnSpc>
                <a:spcPct val="150000"/>
              </a:lnSpc>
            </a:pPr>
            <a:r>
              <a:rPr lang="en-GB" b="1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GB" b="1" i="0" baseline="-2500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GB" b="1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= 46.45 N </a:t>
            </a:r>
          </a:p>
          <a:p>
            <a:pPr lvl="1">
              <a:lnSpc>
                <a:spcPct val="150000"/>
              </a:lnSpc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Weight = mass x g 	W= 54.38N	</a:t>
            </a:r>
          </a:p>
          <a:p>
            <a:pPr marL="201168" lvl="1">
              <a:lnSpc>
                <a:spcPct val="150000"/>
              </a:lnSpc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Weight &gt; Buoyancy Force, Drum will submerged into the water</a:t>
            </a:r>
          </a:p>
          <a:p>
            <a:pPr marL="201168" lvl="1" indent="0">
              <a:lnSpc>
                <a:spcPct val="150000"/>
              </a:lnSpc>
              <a:buNone/>
            </a:pPr>
            <a:endParaRPr lang="en-GB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C2112D9-260B-42DC-9B1F-61335BF97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2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4101-2A80-4894-9432-9AB45B9E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Times" panose="02020603050405020304" pitchFamily="18" charset="0"/>
                <a:cs typeface="Times" panose="02020603050405020304" pitchFamily="18" charset="0"/>
              </a:rPr>
              <a:t>HYDRODYNAMIC CALCULATIONS:</a:t>
            </a:r>
          </a:p>
        </p:txBody>
      </p:sp>
      <p:sp>
        <p:nvSpPr>
          <p:cNvPr id="5" name="AutoShape 4" descr="Re =\frac{\rho u L}{\mu}">
            <a:extLst>
              <a:ext uri="{FF2B5EF4-FFF2-40B4-BE49-F238E27FC236}">
                <a16:creationId xmlns:a16="http://schemas.microsoft.com/office/drawing/2014/main" id="{B7687FFD-00EA-4B11-BCA2-C8DD1D3BA892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GB" sz="1800" b="1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Reynolds Number Calculation</a:t>
            </a:r>
          </a:p>
          <a:p>
            <a:r>
              <a:rPr lang="en-GB" sz="1800" b="1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Rn=(</a:t>
            </a:r>
            <a:r>
              <a:rPr lang="el-GR" sz="1800" b="1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ρ</a:t>
            </a:r>
            <a:r>
              <a:rPr lang="en-GB" sz="1800" b="1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VL)/</a:t>
            </a:r>
            <a:r>
              <a:rPr lang="el-GR" sz="1800" b="1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μ</a:t>
            </a:r>
            <a:endParaRPr lang="en-GB" sz="1800" b="1" i="0" dirty="0">
              <a:solidFill>
                <a:srgbClr val="202124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l-GR" sz="1800" b="0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Ρ</a:t>
            </a:r>
            <a:r>
              <a:rPr lang="en-GB" sz="1800" b="0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= 1200kg/m3  </a:t>
            </a:r>
            <a:r>
              <a:rPr lang="en-GB" sz="1800" dirty="0">
                <a:solidFill>
                  <a:srgbClr val="202124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 = 1500 m/sec   L = 0.96 m    </a:t>
            </a:r>
            <a:r>
              <a:rPr lang="el-GR" sz="1800" b="0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μ</a:t>
            </a:r>
            <a:r>
              <a:rPr lang="en-GB" sz="1800" b="0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= 8.90 x 10^-4 kg/msec2 </a:t>
            </a:r>
          </a:p>
          <a:p>
            <a:r>
              <a:rPr lang="en-GB" sz="1800" b="1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Rn = 1.942 x 10 ^9 </a:t>
            </a:r>
          </a:p>
          <a:p>
            <a:r>
              <a:rPr lang="en-GB" sz="1800" b="1" dirty="0">
                <a:solidFill>
                  <a:srgbClr val="202124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Rn &gt; 4000, so the flow is Turbulent ( Sea water flow will be turbulent)</a:t>
            </a:r>
          </a:p>
          <a:p>
            <a:r>
              <a:rPr lang="en-GB" sz="1800" b="1" dirty="0">
                <a:solidFill>
                  <a:srgbClr val="202124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 = m x a  </a:t>
            </a:r>
            <a:r>
              <a:rPr lang="en-GB" sz="1800" dirty="0">
                <a:solidFill>
                  <a:srgbClr val="202124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= 5545.65 kg x 9.81 </a:t>
            </a:r>
          </a:p>
          <a:p>
            <a:pPr marL="201168" lvl="1" indent="0">
              <a:buNone/>
            </a:pPr>
            <a:r>
              <a:rPr lang="en-GB" b="1" dirty="0">
                <a:solidFill>
                  <a:srgbClr val="202124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      = 54.446 N</a:t>
            </a:r>
          </a:p>
          <a:p>
            <a:pPr marL="201168" lvl="1" indent="0">
              <a:buNone/>
            </a:pPr>
            <a:r>
              <a:rPr lang="en-GB" b="1" dirty="0">
                <a:solidFill>
                  <a:srgbClr val="202124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Torque, </a:t>
            </a:r>
            <a:r>
              <a:rPr lang="de-DE" b="0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T = F x r x sin(ᴓ)</a:t>
            </a:r>
            <a:endParaRPr lang="en-GB" b="1" dirty="0">
              <a:solidFill>
                <a:srgbClr val="202124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01168" lvl="1" indent="0">
              <a:buNone/>
            </a:pP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	 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= 5.187 Nm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885AF33-274C-4C6F-B40C-32FB39BE1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0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3B22-DA05-42B8-9F13-289CA82A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696" y="263527"/>
            <a:ext cx="6574972" cy="1450757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" panose="02020603050405020304" pitchFamily="18" charset="0"/>
                <a:cs typeface="Times" panose="02020603050405020304" pitchFamily="18" charset="0"/>
              </a:rPr>
              <a:t>RESULT</a:t>
            </a:r>
          </a:p>
        </p:txBody>
      </p:sp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273ED57-A014-4289-8E2E-7D8E235DC6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r="20081" b="3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88A0-CCAD-4A4B-A474-17C42EDA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For the new design we have achieved </a:t>
            </a:r>
          </a:p>
          <a:p>
            <a:pPr lvl="1"/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Object will submerged into the fluid with </a:t>
            </a:r>
            <a:r>
              <a:rPr lang="en-GB" b="1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GB" b="1" i="0" baseline="-2500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GB" b="1" i="0" dirty="0">
                <a:solidFill>
                  <a:srgbClr val="202124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= 46.45N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Displaced fluid 4.737 Kg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Testing Strips – 18</a:t>
            </a:r>
          </a:p>
          <a:p>
            <a:pPr lvl="1"/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Sea water flow will be turbulent</a:t>
            </a: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E29DEF0-F2C6-4B6B-B316-7D547D571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14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B9137-C08E-44D2-A724-CD24ADC0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EXISTING PROBLEMS </a:t>
            </a:r>
            <a:b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&amp;</a:t>
            </a:r>
            <a:b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RECOMMENDATIONS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1" name="Content Placeholder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2DAEC2C-8105-4F1B-81CD-8550DAE47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" r="58939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A926756-62FF-4094-9885-7A9108183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2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DEC6-2C4D-42E8-9806-1ED9688C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Times" panose="02020603050405020304" pitchFamily="18" charset="0"/>
                <a:cs typeface="Times" panose="02020603050405020304" pitchFamily="18" charset="0"/>
              </a:rPr>
              <a:t>PROBLEMS</a:t>
            </a:r>
          </a:p>
        </p:txBody>
      </p:sp>
      <p:pic>
        <p:nvPicPr>
          <p:cNvPr id="10" name="Content Placeholder 9" descr="A picture containing indoor, seat, plant&#10;&#10;Description automatically generated">
            <a:extLst>
              <a:ext uri="{FF2B5EF4-FFF2-40B4-BE49-F238E27FC236}">
                <a16:creationId xmlns:a16="http://schemas.microsoft.com/office/drawing/2014/main" id="{F0BDB988-A643-4DA3-8AEF-2A95CFF01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9" t="15194" r="10782"/>
          <a:stretch/>
        </p:blipFill>
        <p:spPr>
          <a:xfrm>
            <a:off x="1228111" y="2028718"/>
            <a:ext cx="2282927" cy="1928620"/>
          </a:xfrm>
        </p:spPr>
      </p:pic>
      <p:pic>
        <p:nvPicPr>
          <p:cNvPr id="15" name="Picture 14" descr="A picture containing black, gear&#10;&#10;Description automatically generated">
            <a:extLst>
              <a:ext uri="{FF2B5EF4-FFF2-40B4-BE49-F238E27FC236}">
                <a16:creationId xmlns:a16="http://schemas.microsoft.com/office/drawing/2014/main" id="{921DE789-E0D5-40F4-95E3-DA96DEA0A8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1" t="26805" r="10371" b="27222"/>
          <a:stretch/>
        </p:blipFill>
        <p:spPr>
          <a:xfrm>
            <a:off x="7005885" y="2060525"/>
            <a:ext cx="2282926" cy="19286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5C8844-05E3-4D40-B30D-81DB5F002EC7}"/>
              </a:ext>
            </a:extLst>
          </p:cNvPr>
          <p:cNvSpPr txBox="1"/>
          <p:nvPr/>
        </p:nvSpPr>
        <p:spPr>
          <a:xfrm>
            <a:off x="9447830" y="2528753"/>
            <a:ext cx="2164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View</a:t>
            </a:r>
          </a:p>
          <a:p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Corrosion of </a:t>
            </a:r>
          </a:p>
          <a:p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Nuts and Bolts</a:t>
            </a:r>
          </a:p>
          <a:p>
            <a:endParaRPr lang="en-GB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208EA3-E74A-4B6D-BAB6-C86BA726B3E9}"/>
              </a:ext>
            </a:extLst>
          </p:cNvPr>
          <p:cNvSpPr txBox="1"/>
          <p:nvPr/>
        </p:nvSpPr>
        <p:spPr>
          <a:xfrm>
            <a:off x="3563973" y="2628053"/>
            <a:ext cx="16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View</a:t>
            </a:r>
          </a:p>
        </p:txBody>
      </p:sp>
      <p:pic>
        <p:nvPicPr>
          <p:cNvPr id="19" name="Picture 18" descr="A picture containing indoor, silver&#10;&#10;Description automatically generated">
            <a:extLst>
              <a:ext uri="{FF2B5EF4-FFF2-40B4-BE49-F238E27FC236}">
                <a16:creationId xmlns:a16="http://schemas.microsoft.com/office/drawing/2014/main" id="{EFD4A99E-FB97-4833-8954-7B5C4CBA1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12" y="4248697"/>
            <a:ext cx="2473475" cy="19330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F3E05C8-B17A-4CA9-A51A-FC49B136081B}"/>
              </a:ext>
            </a:extLst>
          </p:cNvPr>
          <p:cNvSpPr txBox="1"/>
          <p:nvPr/>
        </p:nvSpPr>
        <p:spPr>
          <a:xfrm>
            <a:off x="6939592" y="4797475"/>
            <a:ext cx="1820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View</a:t>
            </a:r>
            <a:b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Weight Increases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7BCABC-4C78-432B-BB45-4A965682E447}"/>
              </a:ext>
            </a:extLst>
          </p:cNvPr>
          <p:cNvSpPr txBox="1"/>
          <p:nvPr/>
        </p:nvSpPr>
        <p:spPr>
          <a:xfrm>
            <a:off x="3563973" y="2993028"/>
            <a:ext cx="22006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Gap between </a:t>
            </a:r>
          </a:p>
          <a:p>
            <a:pPr algn="l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Top and Bottom Part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200B442-5BFB-4A6F-A0E1-B6848A6FD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12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D4A5-C898-4883-A79A-A3E785E3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SUGGESTING SOLUTION</a:t>
            </a:r>
            <a:endParaRPr lang="en-GB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999D9-D112-495F-819F-6B88069BC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4" y="2246314"/>
            <a:ext cx="3671256" cy="26209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B7ABA4-C2D7-489D-9523-6535D3F0403F}"/>
              </a:ext>
            </a:extLst>
          </p:cNvPr>
          <p:cNvSpPr txBox="1"/>
          <p:nvPr/>
        </p:nvSpPr>
        <p:spPr>
          <a:xfrm>
            <a:off x="1151817" y="4831163"/>
            <a:ext cx="272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Extrude cut in the Top Part 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F3CDF78-F2C2-4916-B176-BE15D47AC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246315"/>
            <a:ext cx="3533775" cy="26209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17CAD5-8FF2-4392-947B-797DF4AD7721}"/>
              </a:ext>
            </a:extLst>
          </p:cNvPr>
          <p:cNvSpPr txBox="1"/>
          <p:nvPr/>
        </p:nvSpPr>
        <p:spPr>
          <a:xfrm>
            <a:off x="5135043" y="4798779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in the Bottom Part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F5FA10-0A8C-46D9-BCF7-82D52BF22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175" y="2246314"/>
            <a:ext cx="3376613" cy="26209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9FE456-680E-4B82-865E-E10831976D8B}"/>
              </a:ext>
            </a:extLst>
          </p:cNvPr>
          <p:cNvSpPr txBox="1"/>
          <p:nvPr/>
        </p:nvSpPr>
        <p:spPr>
          <a:xfrm>
            <a:off x="9671321" y="483330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Assembling view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232A5A8-61B4-4790-9157-43FDE6C1D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2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DCB8-62C7-4BC4-BD6D-FD6FDCF4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OBJECTIVES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6234128-AF27-47D1-82A8-BD3C9C8C42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263"/>
            <a:ext cx="12192000" cy="6248400"/>
          </a:xfrm>
          <a:prstGeom prst="rect">
            <a:avLst/>
          </a:prstGeom>
        </p:spPr>
      </p:pic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0E2C4311-5032-4C87-AA87-FB94487D7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255622"/>
              </p:ext>
            </p:extLst>
          </p:nvPr>
        </p:nvGraphicFramePr>
        <p:xfrm>
          <a:off x="1097280" y="1612740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D0CDF5D-F30B-4E3B-A5BD-08249E791A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6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349E-F3DE-4323-986B-AB20E3D8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1681"/>
            <a:ext cx="10058400" cy="1450757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" panose="02020603050405020304" pitchFamily="18" charset="0"/>
                <a:cs typeface="Times" panose="02020603050405020304" pitchFamily="18" charset="0"/>
              </a:rPr>
              <a:t>PLASTIC NUTS AND BOLTS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3AA09-D0DA-4EF1-89AB-7A80C9DF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313671" cy="4412191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GB" b="1" i="0" u="none" strike="noStrike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Nylon</a:t>
            </a:r>
            <a:r>
              <a:rPr lang="en-GB" b="0" i="0" dirty="0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</a:t>
            </a:r>
            <a:r>
              <a:rPr lang="en-GB" b="1" i="0" dirty="0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6.6 (Polyamide 6.6)</a:t>
            </a:r>
            <a:r>
              <a:rPr lang="en-GB" b="1" i="0" u="none" strike="noStrike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 Hex Head Fully Threaded Set Screws/Bolts</a:t>
            </a:r>
          </a:p>
          <a:p>
            <a:pPr lvl="1"/>
            <a:r>
              <a:rPr lang="en-GB" b="0" i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Plastic Hex Head Bolts and Screws are the ideal fasteners for mechanically securing materials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l</a:t>
            </a:r>
            <a:r>
              <a:rPr lang="en-GB" b="0" i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ightweight and resistant to corrosion, oil, abrasion and most chemicals</a:t>
            </a:r>
          </a:p>
          <a:p>
            <a:pPr lvl="1"/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B12B78-353B-49D4-A53B-47CB885FB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64" y="3009900"/>
            <a:ext cx="3938150" cy="24288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C84CE6-8447-4247-B451-96B0697C064A}"/>
              </a:ext>
            </a:extLst>
          </p:cNvPr>
          <p:cNvSpPr txBox="1"/>
          <p:nvPr/>
        </p:nvSpPr>
        <p:spPr>
          <a:xfrm>
            <a:off x="4772025" y="5479017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Plastic Nuts and Bolts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CCA9089-8BF3-4FF8-848C-737CD8B55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60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EE9E-493E-4557-98CD-4E73A37C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" panose="02020603050405020304" pitchFamily="18" charset="0"/>
                <a:cs typeface="Times" panose="02020603050405020304" pitchFamily="18" charset="0"/>
              </a:rPr>
              <a:t>CALCULATIONS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402D-FD84-4DC3-B97A-E8CAF7CB8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8961121" cy="4023360"/>
          </a:xfrm>
        </p:spPr>
        <p:txBody>
          <a:bodyPr>
            <a:normAutofit lnSpcReduction="10000"/>
          </a:bodyPr>
          <a:lstStyle/>
          <a:p>
            <a:r>
              <a:rPr lang="en-GB" sz="1800" dirty="0">
                <a:latin typeface="Times" panose="02020603050405020304" pitchFamily="18" charset="0"/>
                <a:cs typeface="Times" panose="02020603050405020304" pitchFamily="18" charset="0"/>
              </a:rPr>
              <a:t>Mass = 4.62x e^03 g</a:t>
            </a:r>
          </a:p>
          <a:p>
            <a:r>
              <a:rPr lang="en-GB" sz="1800" dirty="0">
                <a:latin typeface="Times" panose="02020603050405020304" pitchFamily="18" charset="0"/>
                <a:cs typeface="Times" panose="02020603050405020304" pitchFamily="18" charset="0"/>
              </a:rPr>
              <a:t>Volume = 3.85x e^06 mm3 </a:t>
            </a:r>
          </a:p>
          <a:p>
            <a:r>
              <a:rPr lang="en-GB" sz="1800" dirty="0">
                <a:latin typeface="Times" panose="02020603050405020304" pitchFamily="18" charset="0"/>
                <a:cs typeface="Times" panose="02020603050405020304" pitchFamily="18" charset="0"/>
              </a:rPr>
              <a:t>Density = 1025 kg/m3 (sea water)</a:t>
            </a:r>
          </a:p>
          <a:p>
            <a:r>
              <a:rPr lang="en-GB" sz="1800" dirty="0">
                <a:latin typeface="Times" panose="02020603050405020304" pitchFamily="18" charset="0"/>
                <a:cs typeface="Times" panose="02020603050405020304" pitchFamily="18" charset="0"/>
              </a:rPr>
              <a:t>Gravity = 9.81 m/sec2</a:t>
            </a:r>
          </a:p>
          <a:p>
            <a:r>
              <a:rPr lang="en-GB" sz="1800" b="0" i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Formula, </a:t>
            </a:r>
          </a:p>
          <a:p>
            <a:pPr lvl="1"/>
            <a:r>
              <a:rPr lang="en-GB" b="0" i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GB" b="0" i="0" baseline="-25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GB" b="0" i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= V</a:t>
            </a:r>
            <a:r>
              <a:rPr lang="en-GB" b="0" i="0" baseline="-25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GB" b="0" i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× D × g, F</a:t>
            </a:r>
            <a:r>
              <a:rPr lang="en-GB" b="0" i="0" baseline="-25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GB" b="0" i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- </a:t>
            </a:r>
            <a:r>
              <a:rPr lang="en-GB" b="1" i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buoyancy force, </a:t>
            </a:r>
            <a:r>
              <a:rPr lang="en-GB" b="0" i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GB" b="0" i="0" baseline="-25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en-GB" b="0" i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- </a:t>
            </a:r>
            <a:r>
              <a:rPr lang="en-GB" b="1" i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submerged</a:t>
            </a:r>
            <a:r>
              <a:rPr lang="en-GB" b="0" i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volume, D </a:t>
            </a: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– </a:t>
            </a:r>
            <a:r>
              <a:rPr lang="en-GB" b="0" i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densit</a:t>
            </a: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y, g – gravity.</a:t>
            </a:r>
            <a:endParaRPr lang="en-GB" b="0" i="0" dirty="0"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01168" lvl="1" indent="0">
              <a:buNone/>
            </a:pPr>
            <a:r>
              <a:rPr lang="en-GB" b="0" i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</a:p>
          <a:p>
            <a:pPr marL="201168" lvl="1" indent="0">
              <a:buNone/>
            </a:pPr>
            <a:r>
              <a:rPr lang="en-GB" b="1" i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GB" b="1" i="0" baseline="-2500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GB" b="1" i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= 38.7N</a:t>
            </a:r>
          </a:p>
          <a:p>
            <a:pPr marL="201168" lvl="1" indent="0">
              <a:buNone/>
            </a:pPr>
            <a:endParaRPr lang="en-GB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01168" lvl="1" indent="0">
              <a:buNone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Weight = mass x g 	W= 45.32N</a:t>
            </a:r>
          </a:p>
          <a:p>
            <a:pPr marL="201168" lvl="1" indent="0">
              <a:buNone/>
            </a:pPr>
            <a:endParaRPr lang="en-GB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01168" lvl="1" indent="0">
              <a:buNone/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Weight &gt; Buoyancy force, Drum will submerged into the water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8F9BA22-C6CC-4D85-8796-8FC09FC22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95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3138D-5A08-4F80-B5A5-E87C4EF4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" panose="02020603050405020304" pitchFamily="18" charset="0"/>
                <a:cs typeface="Times" panose="02020603050405020304" pitchFamily="18" charset="0"/>
              </a:rPr>
              <a:t>MATERIAL PROPERTIES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014F0384-F218-4A0B-8858-00E3E5F8A7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1" r="24869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339F-7268-4638-8CD2-149EA2D61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374919"/>
            <a:ext cx="6735096" cy="3670180"/>
          </a:xfrm>
        </p:spPr>
        <p:txBody>
          <a:bodyPr>
            <a:normAutofit/>
          </a:bodyPr>
          <a:lstStyle/>
          <a:p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Chemical properties: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Effects of acids: Acrylic fibres are resistant to acids 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Effect of Alkalis: Crystalline nature prevents the entre of the alkaline</a:t>
            </a:r>
          </a:p>
          <a:p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Applications: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Transparency and high break Resistance</a:t>
            </a: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E</a:t>
            </a:r>
            <a:r>
              <a:rPr lang="en-GB" b="0" i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asy to fabricate</a:t>
            </a: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Max Temp of Acrylic material is 80 C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3C10505-8501-408C-ABC3-A0418F89D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06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2430-6B0A-427D-9FF7-C52D9BC9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Times" panose="02020603050405020304" pitchFamily="18" charset="0"/>
                <a:cs typeface="Times" panose="02020603050405020304" pitchFamily="18" charset="0"/>
              </a:rPr>
              <a:t>APPLICATION </a:t>
            </a:r>
            <a:endParaRPr lang="en-GB" sz="3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ED8B86-2E1D-42D2-B403-1F611ECEECB7}"/>
              </a:ext>
            </a:extLst>
          </p:cNvPr>
          <p:cNvSpPr txBox="1"/>
          <p:nvPr/>
        </p:nvSpPr>
        <p:spPr>
          <a:xfrm>
            <a:off x="1136651" y="4485641"/>
            <a:ext cx="6096000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HYDRODYNAMIC PROPERTIES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Flow : Turbulent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Torque generated : 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5.187 Nm</a:t>
            </a:r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18ADAE-2F4D-4D42-A3AC-D6A126D3B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121692"/>
              </p:ext>
            </p:extLst>
          </p:nvPr>
        </p:nvGraphicFramePr>
        <p:xfrm>
          <a:off x="1136651" y="2496184"/>
          <a:ext cx="10058397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86190121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06750945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704542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Existing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New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4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34.138N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54.234N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1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2.9 x e^6 mm3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4.6x e^06 mm3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38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Buoyancy</a:t>
                      </a:r>
                      <a:endParaRPr lang="en-GB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29.15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46.45 N</a:t>
                      </a:r>
                      <a:endParaRPr lang="en-GB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77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Displacement of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2.97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4.737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8631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CB947B-8BDA-46CA-83BA-486DDF3A7573}"/>
              </a:ext>
            </a:extLst>
          </p:cNvPr>
          <p:cNvSpPr txBox="1"/>
          <p:nvPr/>
        </p:nvSpPr>
        <p:spPr>
          <a:xfrm>
            <a:off x="1097280" y="1887735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BUOYANCY PROPERTIES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8674E33-D5BB-466E-AA84-D16DB6870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18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E865D-94F5-4BB6-87B7-C17A9B2F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BIO FOULING</a:t>
            </a:r>
          </a:p>
        </p:txBody>
      </p:sp>
      <p:pic>
        <p:nvPicPr>
          <p:cNvPr id="5" name="Picture 4" descr="Rendu de structure moléculaire claire">
            <a:extLst>
              <a:ext uri="{FF2B5EF4-FFF2-40B4-BE49-F238E27FC236}">
                <a16:creationId xmlns:a16="http://schemas.microsoft.com/office/drawing/2014/main" id="{07D7FB47-842B-45A5-A1A2-7D98F2F1F8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62" r="29449"/>
          <a:stretch/>
        </p:blipFill>
        <p:spPr>
          <a:xfrm>
            <a:off x="648928" y="639097"/>
            <a:ext cx="5462001" cy="505415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85B92BC-678C-4E14-97E6-3227DEF86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644120-A6B9-4D5C-8A60-E2F4CC220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1051E1C4-82B9-429C-A9D5-1E48AF239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57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0EF51-9838-402D-A90B-2A618B6D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GB">
                <a:latin typeface="Times" panose="02020603050405020304" pitchFamily="18" charset="0"/>
                <a:cs typeface="Times" panose="02020603050405020304" pitchFamily="18" charset="0"/>
              </a:rPr>
              <a:t>BIOFOULING</a:t>
            </a:r>
          </a:p>
        </p:txBody>
      </p:sp>
      <p:pic>
        <p:nvPicPr>
          <p:cNvPr id="11" name="Picture 10" descr="A picture containing stone&#10;&#10;Description automatically generated">
            <a:extLst>
              <a:ext uri="{FF2B5EF4-FFF2-40B4-BE49-F238E27FC236}">
                <a16:creationId xmlns:a16="http://schemas.microsoft.com/office/drawing/2014/main" id="{5B017E28-DA00-4C20-8E5A-E84361BA98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1" r="16799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4EFB3AE2-C918-48B6-BB9C-1406FDAD5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38EDBF8-CEE6-4135-B90A-277E1D6C1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483556"/>
            <a:ext cx="6713883" cy="4023360"/>
          </a:xfrm>
        </p:spPr>
        <p:txBody>
          <a:bodyPr/>
          <a:lstStyle/>
          <a:p>
            <a:pPr lvl="0"/>
            <a:r>
              <a:rPr lang="en-GB" b="1" u="none" dirty="0">
                <a:latin typeface="Times" panose="02020603050405020304" pitchFamily="18" charset="0"/>
                <a:cs typeface="Times" panose="02020603050405020304" pitchFamily="18" charset="0"/>
              </a:rPr>
              <a:t>Reasons :</a:t>
            </a:r>
          </a:p>
          <a:p>
            <a:pPr lvl="0"/>
            <a:r>
              <a:rPr lang="en-GB" b="0" u="none" dirty="0">
                <a:latin typeface="Times" panose="02020603050405020304" pitchFamily="18" charset="0"/>
                <a:cs typeface="Times" panose="02020603050405020304" pitchFamily="18" charset="0"/>
              </a:rPr>
              <a:t>Expose of Micro organisms</a:t>
            </a:r>
            <a:endParaRPr lang="en-GB" b="1" u="none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0"/>
            <a:r>
              <a:rPr lang="en-GB" b="1" u="none" dirty="0">
                <a:latin typeface="Times" panose="02020603050405020304" pitchFamily="18" charset="0"/>
                <a:cs typeface="Times" panose="02020603050405020304" pitchFamily="18" charset="0"/>
              </a:rPr>
              <a:t>Control of Biofouling</a:t>
            </a:r>
            <a:r>
              <a:rPr lang="en-GB" u="none" dirty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</a:p>
          <a:p>
            <a:pPr lvl="1"/>
            <a:r>
              <a:rPr lang="en-GB" u="none" dirty="0">
                <a:latin typeface="Times" panose="02020603050405020304" pitchFamily="18" charset="0"/>
                <a:cs typeface="Times" panose="02020603050405020304" pitchFamily="18" charset="0"/>
              </a:rPr>
              <a:t>Coatings using biocides, thermal treatments, or pulses of energy.</a:t>
            </a:r>
          </a:p>
          <a:p>
            <a:pPr lvl="1"/>
            <a:r>
              <a:rPr lang="en-GB" u="none" dirty="0">
                <a:latin typeface="Times" panose="02020603050405020304" pitchFamily="18" charset="0"/>
                <a:cs typeface="Times" panose="02020603050405020304" pitchFamily="18" charset="0"/>
              </a:rPr>
              <a:t>Thin Film in the ship Hull.</a:t>
            </a:r>
          </a:p>
          <a:p>
            <a:pPr lvl="1"/>
            <a:r>
              <a:rPr lang="en-GB" u="none" dirty="0">
                <a:latin typeface="Times" panose="02020603050405020304" pitchFamily="18" charset="0"/>
                <a:cs typeface="Times" panose="02020603050405020304" pitchFamily="18" charset="0"/>
              </a:rPr>
              <a:t>In </a:t>
            </a: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industrial processes</a:t>
            </a: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, </a:t>
            </a: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bio-dispersants</a:t>
            </a: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 </a:t>
            </a:r>
            <a:r>
              <a:rPr lang="en-GB" u="none" dirty="0">
                <a:latin typeface="Times" panose="02020603050405020304" pitchFamily="18" charset="0"/>
                <a:cs typeface="Times" panose="02020603050405020304" pitchFamily="18" charset="0"/>
              </a:rPr>
              <a:t>are used to control underwater hull corrosion.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492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9F533E-9EF4-4B57-987A-A1FB7B362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" y="1074063"/>
            <a:ext cx="10337292" cy="4703468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1DA5D26-0CA0-4070-A56F-0530380FE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26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2430-6B0A-427D-9FF7-C52D9BC9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Times" panose="02020603050405020304" pitchFamily="18" charset="0"/>
                <a:cs typeface="Times" panose="02020603050405020304" pitchFamily="18" charset="0"/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DC3F19-8ABC-48D1-A948-20273A0D4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Objectives achieved: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New Thread locking system</a:t>
            </a:r>
            <a:endParaRPr lang="en-GB" b="0" i="0" dirty="0">
              <a:solidFill>
                <a:srgbClr val="000000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GB" b="0" i="0" dirty="0">
                <a:solidFill>
                  <a:srgbClr val="00000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Higher Buoyance than existing design</a:t>
            </a:r>
          </a:p>
          <a:p>
            <a:pPr lvl="1">
              <a:lnSpc>
                <a:spcPct val="150000"/>
              </a:lnSpc>
            </a:pPr>
            <a:r>
              <a:rPr lang="en-GB" b="0" i="0" dirty="0">
                <a:solidFill>
                  <a:srgbClr val="00000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Testing space increased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GB" sz="2000" b="1" dirty="0">
                <a:latin typeface="Times" panose="02020603050405020304" pitchFamily="18" charset="0"/>
                <a:cs typeface="Times" panose="02020603050405020304" pitchFamily="18" charset="0"/>
              </a:rPr>
              <a:t>Recommendations: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Further analysis on underwater testing – keeping drum below 15m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Increase in Hollow space inside the drum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Increasing motor HP</a:t>
            </a:r>
          </a:p>
          <a:p>
            <a:pPr marL="0" indent="0">
              <a:buNone/>
            </a:pP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0FEB607-3014-4FA3-BDA7-2553A0FB1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5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80800D-5814-4655-9C7F-CA95C15685FC}"/>
              </a:ext>
            </a:extLst>
          </p:cNvPr>
          <p:cNvSpPr txBox="1"/>
          <p:nvPr/>
        </p:nvSpPr>
        <p:spPr>
          <a:xfrm>
            <a:off x="5289754" y="639097"/>
            <a:ext cx="6253317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Thank you ! </a:t>
            </a:r>
          </a:p>
        </p:txBody>
      </p:sp>
      <p:pic>
        <p:nvPicPr>
          <p:cNvPr id="23" name="Picture 22" descr="Tying a bow in an arrangment of presents">
            <a:extLst>
              <a:ext uri="{FF2B5EF4-FFF2-40B4-BE49-F238E27FC236}">
                <a16:creationId xmlns:a16="http://schemas.microsoft.com/office/drawing/2014/main" id="{5A395CDA-1A7B-4EE5-BECF-1AE4B980A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96" r="26987" b="-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61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80800D-5814-4655-9C7F-CA95C15685FC}"/>
              </a:ext>
            </a:extLst>
          </p:cNvPr>
          <p:cNvSpPr txBox="1"/>
          <p:nvPr/>
        </p:nvSpPr>
        <p:spPr>
          <a:xfrm>
            <a:off x="6729999" y="639097"/>
            <a:ext cx="5147675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Questions</a:t>
            </a:r>
            <a:r>
              <a:rPr lang="en-US" sz="80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anose="02020603050405020304" pitchFamily="18" charset="0"/>
                <a:ea typeface="+mj-ea"/>
                <a:cs typeface="Times" panose="02020603050405020304" pitchFamily="18" charset="0"/>
              </a:rPr>
              <a:t>?</a:t>
            </a:r>
          </a:p>
        </p:txBody>
      </p:sp>
      <p:pic>
        <p:nvPicPr>
          <p:cNvPr id="23" name="Picture 22" descr="Many question marks on black background">
            <a:extLst>
              <a:ext uri="{FF2B5EF4-FFF2-40B4-BE49-F238E27FC236}">
                <a16:creationId xmlns:a16="http://schemas.microsoft.com/office/drawing/2014/main" id="{6E561EC7-F89E-4059-A3EC-802B50B4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77" r="2" b="2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1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65AB9BA0-910D-489B-A7B6-19A7ED0B61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947" y="102265"/>
            <a:ext cx="5304155" cy="6200775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A1A4A-EC19-4143-8279-2A32F78A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1271163"/>
            <a:ext cx="10058400" cy="437622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/>
                </a:solidFill>
                <a:effectLst/>
                <a:latin typeface="Times" panose="02020603050405020304" pitchFamily="18" charset="0"/>
                <a:ea typeface="Calibri" panose="020F0502020204030204" pitchFamily="34" charset="0"/>
                <a:cs typeface="Times" panose="02020603050405020304" pitchFamily="18" charset="0"/>
              </a:rPr>
              <a:t>KEY MILESTONES:</a:t>
            </a:r>
            <a:endParaRPr lang="en-GB" sz="28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D29E05-20C2-4DE9-A526-D3330ACE7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80932"/>
              </p:ext>
            </p:extLst>
          </p:nvPr>
        </p:nvGraphicFramePr>
        <p:xfrm>
          <a:off x="1576387" y="2145943"/>
          <a:ext cx="9039225" cy="37199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1551">
                  <a:extLst>
                    <a:ext uri="{9D8B030D-6E8A-4147-A177-3AD203B41FA5}">
                      <a16:colId xmlns:a16="http://schemas.microsoft.com/office/drawing/2014/main" val="3082866444"/>
                    </a:ext>
                  </a:extLst>
                </a:gridCol>
                <a:gridCol w="4257674">
                  <a:extLst>
                    <a:ext uri="{9D8B030D-6E8A-4147-A177-3AD203B41FA5}">
                      <a16:colId xmlns:a16="http://schemas.microsoft.com/office/drawing/2014/main" val="2813023446"/>
                    </a:ext>
                  </a:extLst>
                </a:gridCol>
              </a:tblGrid>
              <a:tr h="53806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Key 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Delivered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909243"/>
                  </a:ext>
                </a:extLst>
              </a:tr>
              <a:tr h="448383"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Corrosion of Nuts and Bolts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New Design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756805"/>
                  </a:ext>
                </a:extLst>
              </a:tr>
              <a:tr h="448383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Reducing number of fittings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Thread Locking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148548"/>
                  </a:ext>
                </a:extLst>
              </a:tr>
              <a:tr h="448383"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Buoyance &amp;Hydrodynamic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Increase in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138352"/>
                  </a:ext>
                </a:extLst>
              </a:tr>
              <a:tr h="448383"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Finalising the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Good buoyance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35825"/>
                  </a:ext>
                </a:extLst>
              </a:tr>
              <a:tr h="72981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Marine Bio-fouling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Remedies for Bio-fouling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59391"/>
                  </a:ext>
                </a:extLst>
              </a:tr>
              <a:tr h="658529"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Simulation for Thread Locking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12394"/>
                  </a:ext>
                </a:extLst>
              </a:tr>
            </a:tbl>
          </a:graphicData>
        </a:graphic>
      </p:graphicFrame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D230A6F-F014-4751-B644-40883F373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0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38F2-4B7D-40FB-8453-EF295904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" panose="02020603050405020304" pitchFamily="18" charset="0"/>
                <a:cs typeface="Times" panose="02020603050405020304" pitchFamily="18" charset="0"/>
              </a:rPr>
              <a:t>CRITICAL PATH</a:t>
            </a:r>
          </a:p>
        </p:txBody>
      </p:sp>
      <p:pic>
        <p:nvPicPr>
          <p:cNvPr id="13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16BD0DCC-2F7C-4553-B456-9AD7AE01C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5" t="5260" r="7682" b="9571"/>
          <a:stretch/>
        </p:blipFill>
        <p:spPr>
          <a:xfrm>
            <a:off x="5269230" y="1978135"/>
            <a:ext cx="5886450" cy="4279790"/>
          </a:xfr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E93200FF-D127-4E1D-B647-7FB2A4DBB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37FC9D-F324-43EE-8335-27522DCAB380}"/>
              </a:ext>
            </a:extLst>
          </p:cNvPr>
          <p:cNvSpPr txBox="1"/>
          <p:nvPr/>
        </p:nvSpPr>
        <p:spPr>
          <a:xfrm>
            <a:off x="1097280" y="2095321"/>
            <a:ext cx="453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Identifying the issues based on the Probability of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Key tasks are performed and delivered in mentioned time.  </a:t>
            </a:r>
          </a:p>
        </p:txBody>
      </p:sp>
    </p:spTree>
    <p:extLst>
      <p:ext uri="{BB962C8B-B14F-4D97-AF65-F5344CB8AC3E}">
        <p14:creationId xmlns:p14="http://schemas.microsoft.com/office/powerpoint/2010/main" val="278211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01AE-5CC5-4A96-8EDD-183A42A6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Times" panose="02020603050405020304" pitchFamily="18" charset="0"/>
                <a:cs typeface="Times" panose="02020603050405020304" pitchFamily="18" charset="0"/>
              </a:rPr>
              <a:t>RISK IDENTIFICATION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D55F6E9-06D0-4633-A3DF-E08CB993F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423536"/>
              </p:ext>
            </p:extLst>
          </p:nvPr>
        </p:nvGraphicFramePr>
        <p:xfrm>
          <a:off x="1096963" y="1846263"/>
          <a:ext cx="100584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8659842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71645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RISK 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RISK 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37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Unknown of Buoyance properties of existing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Calculating Buoyance using the dimensions of the clients drawing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2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0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Buoyance issues in the acrylic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Mitigating buoyance issues by reducing the hollow space inside the drum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81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i="1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56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i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3D Printing for Acrylic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0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ea typeface="+mn-ea"/>
                          <a:cs typeface="Times" panose="02020603050405020304" pitchFamily="18" charset="0"/>
                        </a:rPr>
                        <a:t>Max Temp of Acrylic material is 80 C</a:t>
                      </a:r>
                      <a:endParaRPr lang="en-GB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" panose="02020603050405020304" pitchFamily="18" charset="0"/>
                          <a:ea typeface="+mn-ea"/>
                          <a:cs typeface="Times" panose="02020603050405020304" pitchFamily="18" charset="0"/>
                        </a:rPr>
                        <a:t>Keeping the print between 50 to 80 C</a:t>
                      </a:r>
                      <a:endParaRPr lang="en-GB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46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7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Locking issues in New design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Implementing Allen key type locking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610747"/>
                  </a:ext>
                </a:extLst>
              </a:tr>
            </a:tbl>
          </a:graphicData>
        </a:graphic>
      </p:graphicFrame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DF36B1C4-C092-4041-AA22-729A25BFF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8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3A734-E723-4696-9013-D8F1696A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465" y="459676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DESIGN</a:t>
            </a:r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97A2838A-AA11-4F74-AF37-B7C7A6BEC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84" r="-1" b="-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FB2AFC8-8955-4F18-AB7B-00A997875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4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8453-09C2-4CB0-81E2-E87255CF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3-D VIEW OF THREAD LOCKING SYSTEM: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6CCE88-DE45-45DB-BFBA-CD88D0E54D4C}"/>
              </a:ext>
            </a:extLst>
          </p:cNvPr>
          <p:cNvSpPr txBox="1"/>
          <p:nvPr/>
        </p:nvSpPr>
        <p:spPr>
          <a:xfrm>
            <a:off x="2767758" y="5526523"/>
            <a:ext cx="185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Picture1: Top Part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86E95-21EB-4B42-A239-1BA0F2C91F1B}"/>
              </a:ext>
            </a:extLst>
          </p:cNvPr>
          <p:cNvSpPr txBox="1"/>
          <p:nvPr/>
        </p:nvSpPr>
        <p:spPr>
          <a:xfrm>
            <a:off x="7819946" y="5526523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2: Bottom Part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15B60831-303C-4768-BE20-B4715E56E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56" y="2167114"/>
            <a:ext cx="3365132" cy="3359409"/>
          </a:xfrm>
          <a:prstGeom prst="rect">
            <a:avLst/>
          </a:prstGeom>
        </p:spPr>
      </p:pic>
      <p:pic>
        <p:nvPicPr>
          <p:cNvPr id="6" name="Picture 5" descr="A close-up of a computer mouse&#10;&#10;Description automatically generated with low confidence">
            <a:extLst>
              <a:ext uri="{FF2B5EF4-FFF2-40B4-BE49-F238E27FC236}">
                <a16:creationId xmlns:a16="http://schemas.microsoft.com/office/drawing/2014/main" id="{301CBE0A-FB5C-448A-BA85-414135390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14" y="2167114"/>
            <a:ext cx="3910128" cy="306606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346A19A-EA1A-4902-AE89-6CF3FEA0C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6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7A19-8B71-493C-A181-A874AB8D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ASSEMBLY 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31606-B6BC-4D3B-8D34-011AABE89F9F}"/>
              </a:ext>
            </a:extLst>
          </p:cNvPr>
          <p:cNvSpPr txBox="1"/>
          <p:nvPr/>
        </p:nvSpPr>
        <p:spPr>
          <a:xfrm>
            <a:off x="2012239" y="5435171"/>
            <a:ext cx="258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3: Assembly View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CDB6DB-C023-4311-BA23-89590602B588}"/>
              </a:ext>
            </a:extLst>
          </p:cNvPr>
          <p:cNvSpPr txBox="1">
            <a:spLocks/>
          </p:cNvSpPr>
          <p:nvPr/>
        </p:nvSpPr>
        <p:spPr>
          <a:xfrm>
            <a:off x="1097280" y="27707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4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8" name="Content Placeholder 17" descr="Shape, circle&#10;&#10;Description automatically generated">
            <a:extLst>
              <a:ext uri="{FF2B5EF4-FFF2-40B4-BE49-F238E27FC236}">
                <a16:creationId xmlns:a16="http://schemas.microsoft.com/office/drawing/2014/main" id="{F8C4BD92-F78B-464F-9A35-7EC245FA7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753" y="2051537"/>
            <a:ext cx="3691105" cy="3547993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F52DE0-3B07-4219-8897-D81B9E4A3F1C}"/>
              </a:ext>
            </a:extLst>
          </p:cNvPr>
          <p:cNvSpPr txBox="1"/>
          <p:nvPr/>
        </p:nvSpPr>
        <p:spPr>
          <a:xfrm>
            <a:off x="6908697" y="5438949"/>
            <a:ext cx="269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4: Assembly View2</a:t>
            </a:r>
          </a:p>
        </p:txBody>
      </p:sp>
      <p:pic>
        <p:nvPicPr>
          <p:cNvPr id="21" name="Picture 20" descr="A close-up of a shoe&#10;&#10;Description automatically generated with low confidence">
            <a:extLst>
              <a:ext uri="{FF2B5EF4-FFF2-40B4-BE49-F238E27FC236}">
                <a16:creationId xmlns:a16="http://schemas.microsoft.com/office/drawing/2014/main" id="{CA15E2A6-0D83-4AEF-B6D2-E7A86E086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871" y="2177621"/>
            <a:ext cx="3401353" cy="325755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7D4AAD4-DB18-4A1E-88E4-0BD767052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1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0E281-EF51-461C-A703-96F9D469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335" y="333296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SIMULATION</a:t>
            </a:r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533423CF-7416-463B-A648-B39F2B379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88"/>
          <a:stretch/>
        </p:blipFill>
        <p:spPr>
          <a:xfrm>
            <a:off x="1" y="66676"/>
            <a:ext cx="6372224" cy="6265164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31" descr="Text&#10;&#10;Description automatically generated">
            <a:extLst>
              <a:ext uri="{FF2B5EF4-FFF2-40B4-BE49-F238E27FC236}">
                <a16:creationId xmlns:a16="http://schemas.microsoft.com/office/drawing/2014/main" id="{BD16B7DC-2BC9-4075-A788-E1AF49C5B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5828"/>
            <a:ext cx="1943100" cy="9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938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12896</TotalTime>
  <Words>896</Words>
  <Application>Microsoft Office PowerPoint</Application>
  <PresentationFormat>Widescreen</PresentationFormat>
  <Paragraphs>181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</vt:lpstr>
      <vt:lpstr>Times New Roman</vt:lpstr>
      <vt:lpstr>Retrospect</vt:lpstr>
      <vt:lpstr>PAINT DRUM TESTING</vt:lpstr>
      <vt:lpstr>OBJECTIVES</vt:lpstr>
      <vt:lpstr>KEY MILESTONES:</vt:lpstr>
      <vt:lpstr>CRITICAL PATH</vt:lpstr>
      <vt:lpstr>RISK IDENTIFICATION</vt:lpstr>
      <vt:lpstr>DESIGN</vt:lpstr>
      <vt:lpstr>3-D VIEW OF THREAD LOCKING SYSTEM:</vt:lpstr>
      <vt:lpstr>ASSEMBLY VIEW</vt:lpstr>
      <vt:lpstr>SIMULATION</vt:lpstr>
      <vt:lpstr>STRUCTURAL ANALYSIS</vt:lpstr>
      <vt:lpstr>STRESS CALCULATION</vt:lpstr>
      <vt:lpstr>STRAIN DIAGRAM</vt:lpstr>
      <vt:lpstr>CALCULATIONS</vt:lpstr>
      <vt:lpstr> BUOYANCY CALCULATIONS</vt:lpstr>
      <vt:lpstr>HYDRODYNAMIC CALCULATIONS:</vt:lpstr>
      <vt:lpstr>RESULT</vt:lpstr>
      <vt:lpstr>EXISTING PROBLEMS  &amp; RECOMMENDATIONS</vt:lpstr>
      <vt:lpstr>PROBLEMS</vt:lpstr>
      <vt:lpstr>SUGGESTING SOLUTION</vt:lpstr>
      <vt:lpstr>PLASTIC NUTS AND BOLTS</vt:lpstr>
      <vt:lpstr>CALCULATIONS</vt:lpstr>
      <vt:lpstr>MATERIAL PROPERTIES</vt:lpstr>
      <vt:lpstr>APPLICATION </vt:lpstr>
      <vt:lpstr>BIO FOULING</vt:lpstr>
      <vt:lpstr>BIOFOULING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5: AkzoNobel Paint Testing Drum by  Bala Vignesh subramanian – Project Manager Prasad Pandeti – Communication Lead Anand Kumar Kolakaluri – Technical Team Akanle Olusola Matthew – Technical Team   Guided by  Academic Supervisor Dr. Yolanda Sanchez Vicente</dc:title>
  <dc:creator>bala.vignesh.subramanian</dc:creator>
  <cp:lastModifiedBy>bala.vignesh.subramanian</cp:lastModifiedBy>
  <cp:revision>128</cp:revision>
  <dcterms:created xsi:type="dcterms:W3CDTF">2021-03-09T11:49:13Z</dcterms:created>
  <dcterms:modified xsi:type="dcterms:W3CDTF">2021-05-10T07:47:48Z</dcterms:modified>
</cp:coreProperties>
</file>