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89" r:id="rId3"/>
    <p:sldId id="257" r:id="rId4"/>
    <p:sldId id="278" r:id="rId5"/>
    <p:sldId id="258" r:id="rId6"/>
    <p:sldId id="292" r:id="rId7"/>
    <p:sldId id="263" r:id="rId8"/>
    <p:sldId id="293" r:id="rId9"/>
    <p:sldId id="294" r:id="rId10"/>
    <p:sldId id="271" r:id="rId11"/>
    <p:sldId id="300" r:id="rId12"/>
    <p:sldId id="296" r:id="rId13"/>
    <p:sldId id="297" r:id="rId14"/>
    <p:sldId id="298" r:id="rId15"/>
    <p:sldId id="291" r:id="rId16"/>
    <p:sldId id="301" r:id="rId17"/>
    <p:sldId id="290" r:id="rId18"/>
    <p:sldId id="287" r:id="rId19"/>
    <p:sldId id="295" r:id="rId20"/>
    <p:sldId id="26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48F9-B9F5-4A72-8AA7-9F440B64386B}" type="datetimeFigureOut">
              <a:rPr lang="en-US" smtClean="0"/>
              <a:pPr/>
              <a:t>10/8/2022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C8569-7C48-48B6-8224-538F1003C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48F9-B9F5-4A72-8AA7-9F440B64386B}" type="datetimeFigureOut">
              <a:rPr lang="en-US" smtClean="0"/>
              <a:pPr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C8569-7C48-48B6-8224-538F1003C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48F9-B9F5-4A72-8AA7-9F440B64386B}" type="datetimeFigureOut">
              <a:rPr lang="en-US" smtClean="0"/>
              <a:pPr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C8569-7C48-48B6-8224-538F1003C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48F9-B9F5-4A72-8AA7-9F440B64386B}" type="datetimeFigureOut">
              <a:rPr lang="en-US" smtClean="0"/>
              <a:pPr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C8569-7C48-48B6-8224-538F1003C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48F9-B9F5-4A72-8AA7-9F440B64386B}" type="datetimeFigureOut">
              <a:rPr lang="en-US" smtClean="0"/>
              <a:pPr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C8569-7C48-48B6-8224-538F1003C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48F9-B9F5-4A72-8AA7-9F440B64386B}" type="datetimeFigureOut">
              <a:rPr lang="en-US" smtClean="0"/>
              <a:pPr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C8569-7C48-48B6-8224-538F1003C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48F9-B9F5-4A72-8AA7-9F440B64386B}" type="datetimeFigureOut">
              <a:rPr lang="en-US" smtClean="0"/>
              <a:pPr/>
              <a:t>10/8/2022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C8569-7C48-48B6-8224-538F1003C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48F9-B9F5-4A72-8AA7-9F440B64386B}" type="datetimeFigureOut">
              <a:rPr lang="en-US" smtClean="0"/>
              <a:pPr/>
              <a:t>10/8/2022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C8569-7C48-48B6-8224-538F1003C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48F9-B9F5-4A72-8AA7-9F440B64386B}" type="datetimeFigureOut">
              <a:rPr lang="en-US" smtClean="0"/>
              <a:pPr/>
              <a:t>10/8/2022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C8569-7C48-48B6-8224-538F1003C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48F9-B9F5-4A72-8AA7-9F440B64386B}" type="datetimeFigureOut">
              <a:rPr lang="en-US" smtClean="0"/>
              <a:pPr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C8569-7C48-48B6-8224-538F1003C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48F9-B9F5-4A72-8AA7-9F440B64386B}" type="datetimeFigureOut">
              <a:rPr lang="en-US" smtClean="0"/>
              <a:pPr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EA8C8569-7C48-48B6-8224-538F1003CC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FCB48F9-B9F5-4A72-8AA7-9F440B64386B}" type="datetimeFigureOut">
              <a:rPr lang="en-US" smtClean="0"/>
              <a:pPr/>
              <a:t>10/8/2022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A8C8569-7C48-48B6-8224-538F1003CC9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79939"/>
            <a:ext cx="9144000" cy="2074984"/>
          </a:xfrm>
        </p:spPr>
        <p:txBody>
          <a:bodyPr>
            <a:normAutofit/>
          </a:bodyPr>
          <a:lstStyle/>
          <a:p>
            <a:r>
              <a:rPr lang="en-US" sz="3500" dirty="0"/>
              <a:t>Design and Implementation  of Low cost Blood Group Detection  using Image Processing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3445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450" y="314131"/>
            <a:ext cx="10972800" cy="749300"/>
          </a:xfrm>
        </p:spPr>
        <p:txBody>
          <a:bodyPr>
            <a:normAutofit fontScale="90000"/>
          </a:bodyPr>
          <a:lstStyle/>
          <a:p>
            <a:r>
              <a:rPr lang="en-US" dirty="0"/>
              <a:t>PROPOSED BLOCK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35527D-0840-4071-965A-AB97CED48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550" y="1782029"/>
            <a:ext cx="9990883" cy="435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595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122E-F35B-4620-879D-488C7948A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FF84C-0714-43FB-8091-8533CB605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52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A5B1D-D29C-4D1D-8778-CEBA8D147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COLLECTION Module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77C79A-CF24-4CBB-8C28-81194D7E37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6951" y="1935163"/>
            <a:ext cx="8118098" cy="4389437"/>
          </a:xfrm>
        </p:spPr>
      </p:pic>
    </p:spTree>
    <p:extLst>
      <p:ext uri="{BB962C8B-B14F-4D97-AF65-F5344CB8AC3E}">
        <p14:creationId xmlns:p14="http://schemas.microsoft.com/office/powerpoint/2010/main" val="4293034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59935-35C8-4C10-94B0-B928E579A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MODULE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3C82DE-B693-4F95-8550-433AC61097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980261"/>
            <a:ext cx="10972800" cy="4299240"/>
          </a:xfrm>
        </p:spPr>
      </p:pic>
    </p:spTree>
    <p:extLst>
      <p:ext uri="{BB962C8B-B14F-4D97-AF65-F5344CB8AC3E}">
        <p14:creationId xmlns:p14="http://schemas.microsoft.com/office/powerpoint/2010/main" val="1491229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4EB6F-EB25-4B09-AEAC-AA9880D01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CELLS EXTRACTION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ED088D-70E1-41A4-8C98-B9A0863A1E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508345"/>
            <a:ext cx="10972800" cy="3243072"/>
          </a:xfrm>
        </p:spPr>
      </p:pic>
    </p:spTree>
    <p:extLst>
      <p:ext uri="{BB962C8B-B14F-4D97-AF65-F5344CB8AC3E}">
        <p14:creationId xmlns:p14="http://schemas.microsoft.com/office/powerpoint/2010/main" val="3369900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8EBC6BAA-C8A1-6BF1-2AFD-F3F8A36787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Functional Module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E2F75693-7330-FB84-39BE-8D7DDDE096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Describe functionality or system services.</a:t>
            </a:r>
          </a:p>
          <a:p>
            <a:pPr eaLnBrk="1" hangingPunct="1"/>
            <a:r>
              <a:rPr lang="en-GB" altLang="en-US"/>
              <a:t>Depend on the type of software, expected users and the type of system where the software is used.</a:t>
            </a:r>
          </a:p>
          <a:p>
            <a:pPr eaLnBrk="1" hangingPunct="1"/>
            <a:r>
              <a:rPr lang="en-GB" altLang="en-US"/>
              <a:t>Functional user requirements may be high-level statements of what the system should do but functional system requirements should describe the system services in detail.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0F18ADF2-92DE-CF52-7EA2-C2C685354A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55750" y="266700"/>
            <a:ext cx="8915400" cy="11049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dirty="0" err="1"/>
              <a:t>FunctionalModule</a:t>
            </a:r>
            <a:endParaRPr lang="en-GB" dirty="0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438499EF-47AC-357D-9F36-EAF65A9E17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GB" altLang="en-US" dirty="0"/>
              <a:t>The user shall be able to search either all of the initial set of databases or select a subset from it.</a:t>
            </a:r>
          </a:p>
          <a:p>
            <a:pPr algn="just">
              <a:spcAft>
                <a:spcPts val="600"/>
              </a:spcAft>
            </a:pPr>
            <a:r>
              <a:rPr lang="en-GB" altLang="en-US" dirty="0"/>
              <a:t>The system shall provide appropriate viewers for the user to read NIR Spectroscopy Images in the Database to store. </a:t>
            </a:r>
          </a:p>
          <a:p>
            <a:pPr algn="just" eaLnBrk="1" hangingPunct="1"/>
            <a:r>
              <a:rPr lang="en-GB" altLang="en-US" dirty="0"/>
              <a:t>Every Sample shall be allocated a unique Blood Group which the user shall be able to test to the systems Trained area.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C4A70403-9A05-C925-9BEA-BE7C37C5C2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266700"/>
            <a:ext cx="9823450" cy="1104900"/>
          </a:xfrm>
        </p:spPr>
        <p:txBody>
          <a:bodyPr vert="horz" lIns="90487" tIns="44450" rIns="90487" bIns="44450" anchor="b">
            <a:normAutofit/>
          </a:bodyPr>
          <a:lstStyle/>
          <a:p>
            <a:pPr>
              <a:defRPr/>
            </a:pPr>
            <a:r>
              <a:rPr lang="en-GB" dirty="0"/>
              <a:t>TYESTING MODULE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6BE843A-1719-C4AE-A909-48FF8C0571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90650" y="1600200"/>
            <a:ext cx="9080500" cy="4191000"/>
          </a:xfrm>
        </p:spPr>
        <p:txBody>
          <a:bodyPr vert="horz" lIns="90487" tIns="44450" rIns="90487" bIns="44450">
            <a:normAutofit/>
          </a:bodyPr>
          <a:lstStyle/>
          <a:p>
            <a:pPr eaLnBrk="1" hangingPunct="1"/>
            <a:r>
              <a:rPr lang="en-GB" altLang="en-US" sz="2400" dirty="0"/>
              <a:t>Product requirement</a:t>
            </a:r>
          </a:p>
          <a:p>
            <a:pPr lvl="1" eaLnBrk="1" hangingPunct="1">
              <a:buFontTx/>
              <a:buNone/>
            </a:pPr>
            <a:r>
              <a:rPr lang="en-GB" altLang="en-US" sz="2000" dirty="0"/>
              <a:t>	The user interface for Blood Grouping detection shall be implemented as  HTML with frames or Java applets and Logics can be performed using python.</a:t>
            </a:r>
          </a:p>
          <a:p>
            <a:pPr eaLnBrk="1" hangingPunct="1"/>
            <a:r>
              <a:rPr lang="en-GB" altLang="en-US" sz="2400" dirty="0"/>
              <a:t>External requirement</a:t>
            </a:r>
          </a:p>
          <a:p>
            <a:pPr lvl="1" eaLnBrk="1" hangingPunct="1">
              <a:buFontTx/>
              <a:buNone/>
            </a:pPr>
            <a:r>
              <a:rPr lang="en-GB" altLang="en-US" sz="2000" dirty="0"/>
              <a:t> The system shall not disclose any personal information about Users apart from their name and reference number to the operators of the system.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E60136F-EA93-D135-6FD2-CA11E0A735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0487" tIns="44450" rIns="90487" bIns="44450" anchor="b">
            <a:normAutofit/>
          </a:bodyPr>
          <a:lstStyle/>
          <a:p>
            <a:pPr>
              <a:defRPr/>
            </a:pPr>
            <a:r>
              <a:rPr lang="en-GB" dirty="0"/>
              <a:t>TESTING MODULE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6341A9E4-014F-608A-98D3-1C3E8FEA19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90487" tIns="44450" rIns="90487" bIns="44450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GB" altLang="en-US"/>
              <a:t>These define system properties and constraints e.g. reliability, response time and storage requirements. Constraints are I/O device capability, system representations, etc.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/>
              <a:t>Process requirements may also be specified mandating a particular CASE system, programming language or development method.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/>
              <a:t>Non-functional requirements may be more critical than functional requirements. If these are not met, the system is useless.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09041-D2A9-46BB-8D65-511BA5485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A9F20-30B7-4E91-9F87-63AF2B312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HARDWARE SPECIFICATION</a:t>
            </a:r>
            <a:r>
              <a:rPr lang="en-US" dirty="0"/>
              <a:t> </a:t>
            </a:r>
          </a:p>
          <a:p>
            <a:r>
              <a:rPr lang="en-US" dirty="0"/>
              <a:t>Processor                       : Any Processor above 500 MHz</a:t>
            </a:r>
          </a:p>
          <a:p>
            <a:r>
              <a:rPr lang="en-US" dirty="0"/>
              <a:t>Ram                              :  4 GB</a:t>
            </a:r>
          </a:p>
          <a:p>
            <a:r>
              <a:rPr lang="en-US" dirty="0"/>
              <a:t>Hard Disk                      :  500 GB.</a:t>
            </a:r>
          </a:p>
          <a:p>
            <a:r>
              <a:rPr lang="en-US" dirty="0"/>
              <a:t>Input device                   :  Standard Keyboard and Mouse.</a:t>
            </a:r>
          </a:p>
          <a:p>
            <a:r>
              <a:rPr lang="en-US" dirty="0"/>
              <a:t>Output device                 :  VGA and High Resolution Monitor.</a:t>
            </a:r>
          </a:p>
          <a:p>
            <a:r>
              <a:rPr lang="en-US" dirty="0"/>
              <a:t> </a:t>
            </a:r>
          </a:p>
          <a:p>
            <a:r>
              <a:rPr lang="en-US" b="1" dirty="0"/>
              <a:t>SOFTWARE SPECIFICATION</a:t>
            </a:r>
            <a:endParaRPr lang="en-US" dirty="0"/>
          </a:p>
          <a:p>
            <a:r>
              <a:rPr lang="en-US" dirty="0"/>
              <a:t> </a:t>
            </a:r>
          </a:p>
          <a:p>
            <a:r>
              <a:rPr lang="en-US" dirty="0"/>
              <a:t>Operating System		: Windows Family.</a:t>
            </a:r>
          </a:p>
          <a:p>
            <a:r>
              <a:rPr lang="en-US" dirty="0"/>
              <a:t>Programming Language	: Python, </a:t>
            </a:r>
            <a:r>
              <a:rPr lang="en-US" dirty="0" err="1"/>
              <a:t>Matlab</a:t>
            </a:r>
            <a:r>
              <a:rPr lang="en-US" dirty="0"/>
              <a:t> C</a:t>
            </a:r>
          </a:p>
          <a:p>
            <a:r>
              <a:rPr lang="en-US" dirty="0"/>
              <a:t>IDE                              : </a:t>
            </a:r>
            <a:r>
              <a:rPr lang="en-US" dirty="0" err="1"/>
              <a:t>Matlab</a:t>
            </a:r>
            <a:r>
              <a:rPr lang="en-US" dirty="0"/>
              <a:t> or Python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525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FABD0-9D85-4E90-A96F-34E35856B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AB3B2-39C7-46E8-B05A-28733223E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 this project, proposing approaches for blood Group measurement with the aim of recommending data collection techniques, signal extraction processes, feature calculation processes, Image Processing algorithms for developing a noninvasive Blood Group estimation using a Image. </a:t>
            </a:r>
          </a:p>
        </p:txBody>
      </p:sp>
    </p:spTree>
    <p:extLst>
      <p:ext uri="{BB962C8B-B14F-4D97-AF65-F5344CB8AC3E}">
        <p14:creationId xmlns:p14="http://schemas.microsoft.com/office/powerpoint/2010/main" val="1262486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431" y="1947203"/>
            <a:ext cx="10972800" cy="4389120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en-US" dirty="0"/>
              <a:t>1. </a:t>
            </a:r>
            <a:r>
              <a:rPr lang="en-US" dirty="0" err="1"/>
              <a:t>Ataga</a:t>
            </a:r>
            <a:r>
              <a:rPr lang="en-US" dirty="0"/>
              <a:t> KI, </a:t>
            </a:r>
            <a:r>
              <a:rPr lang="en-US" dirty="0" err="1"/>
              <a:t>Gordeuk</a:t>
            </a:r>
            <a:r>
              <a:rPr lang="en-US" dirty="0"/>
              <a:t> VR, </a:t>
            </a:r>
            <a:r>
              <a:rPr lang="en-US" dirty="0" err="1"/>
              <a:t>Agodoa</a:t>
            </a:r>
            <a:r>
              <a:rPr lang="en-US" dirty="0"/>
              <a:t> I, Colby JA, </a:t>
            </a:r>
            <a:r>
              <a:rPr lang="en-US" dirty="0" err="1"/>
              <a:t>Gittings</a:t>
            </a:r>
            <a:r>
              <a:rPr lang="en-US" dirty="0"/>
              <a:t> K, Allen IE. Low Blood Group increases risk for cerebrovascular disease, kidney disease, pulmonary vasculopathy, and mortality in sickle cell disease: A systematic literature review and meta-analysis. </a:t>
            </a:r>
            <a:r>
              <a:rPr lang="en-US" dirty="0" err="1"/>
              <a:t>PLoS</a:t>
            </a:r>
            <a:r>
              <a:rPr lang="en-US" dirty="0"/>
              <a:t> One 2020 Apr 3;15</a:t>
            </a:r>
          </a:p>
          <a:p>
            <a:pPr marL="0" indent="0" algn="just">
              <a:buNone/>
            </a:pPr>
            <a:r>
              <a:rPr lang="en-US" dirty="0"/>
              <a:t>(4):e0229959 [FREE Full text] [</a:t>
            </a:r>
            <a:r>
              <a:rPr lang="en-US" dirty="0" err="1"/>
              <a:t>doi</a:t>
            </a:r>
            <a:r>
              <a:rPr lang="en-US" dirty="0"/>
              <a:t>: 10.1371/journal.pone.0229959] [Medline: 32243480] </a:t>
            </a:r>
          </a:p>
          <a:p>
            <a:pPr marL="0" indent="0" algn="just">
              <a:buNone/>
            </a:pPr>
            <a:r>
              <a:rPr lang="en-US" dirty="0"/>
              <a:t>2. van </a:t>
            </a:r>
            <a:r>
              <a:rPr lang="en-US" dirty="0" err="1"/>
              <a:t>Swelm</a:t>
            </a:r>
            <a:r>
              <a:rPr lang="en-US" dirty="0"/>
              <a:t> RPL, </a:t>
            </a:r>
            <a:r>
              <a:rPr lang="en-US" dirty="0" err="1"/>
              <a:t>Wetzels</a:t>
            </a:r>
            <a:r>
              <a:rPr lang="en-US" dirty="0"/>
              <a:t> JFM, Swinkels DW. The multifaceted role of iron in renal health and disease. Nat Rev Nephrol 2020 Feb 25;16(2):77-98. [</a:t>
            </a:r>
            <a:r>
              <a:rPr lang="en-US" dirty="0" err="1"/>
              <a:t>doi</a:t>
            </a:r>
            <a:r>
              <a:rPr lang="en-US" dirty="0"/>
              <a:t>: 10.1038/s41581-019-0197-5] [Medline: 31554933] </a:t>
            </a:r>
          </a:p>
          <a:p>
            <a:pPr marL="0" indent="0" algn="just">
              <a:buNone/>
            </a:pPr>
            <a:r>
              <a:rPr lang="en-US" dirty="0"/>
              <a:t>3. Mann D, Riddell L, Lim K, Byrne LK, </a:t>
            </a:r>
            <a:r>
              <a:rPr lang="en-US" dirty="0" err="1"/>
              <a:t>Nowson</a:t>
            </a:r>
            <a:r>
              <a:rPr lang="en-US" dirty="0"/>
              <a:t> C, </a:t>
            </a:r>
            <a:r>
              <a:rPr lang="en-US" dirty="0" err="1"/>
              <a:t>Rigo</a:t>
            </a:r>
            <a:r>
              <a:rPr lang="en-US" dirty="0"/>
              <a:t> M, et al. Mobile phone app aimed at improving iron intake and bioavailability in premenopausal women: a qualitative evaluation. JMIR </a:t>
            </a:r>
            <a:r>
              <a:rPr lang="en-US" dirty="0" err="1"/>
              <a:t>Mhealth</a:t>
            </a:r>
            <a:r>
              <a:rPr lang="en-US" dirty="0"/>
              <a:t> </a:t>
            </a:r>
            <a:r>
              <a:rPr lang="en-US" dirty="0" err="1"/>
              <a:t>Uhealth</a:t>
            </a:r>
            <a:r>
              <a:rPr lang="en-US" dirty="0"/>
              <a:t> 2015 Sep 28;</a:t>
            </a:r>
          </a:p>
          <a:p>
            <a:pPr marL="0" indent="0" algn="just">
              <a:buNone/>
            </a:pPr>
            <a:r>
              <a:rPr lang="en-US" dirty="0"/>
              <a:t>3(3):e92 [FREE Full text] [</a:t>
            </a:r>
            <a:r>
              <a:rPr lang="en-US" dirty="0" err="1"/>
              <a:t>doi</a:t>
            </a:r>
            <a:r>
              <a:rPr lang="en-US" dirty="0"/>
              <a:t>: 10.2196/mhealth.4300] [Medline: 26416479] </a:t>
            </a:r>
          </a:p>
          <a:p>
            <a:pPr marL="0" indent="0" algn="just">
              <a:buNone/>
            </a:pPr>
            <a:r>
              <a:rPr lang="en-US" dirty="0"/>
              <a:t>4. </a:t>
            </a:r>
            <a:r>
              <a:rPr lang="en-US" dirty="0" err="1"/>
              <a:t>Kulandaivelu</a:t>
            </a:r>
            <a:r>
              <a:rPr lang="en-US" dirty="0"/>
              <a:t> Y, </a:t>
            </a:r>
            <a:r>
              <a:rPr lang="en-US" dirty="0" err="1"/>
              <a:t>Lalloo</a:t>
            </a:r>
            <a:r>
              <a:rPr lang="en-US" dirty="0"/>
              <a:t> C, Ward R, </a:t>
            </a:r>
            <a:r>
              <a:rPr lang="en-US" dirty="0" err="1"/>
              <a:t>Zempsky</a:t>
            </a:r>
            <a:r>
              <a:rPr lang="en-US" dirty="0"/>
              <a:t> WT, Kirby-Allen M, </a:t>
            </a:r>
            <a:r>
              <a:rPr lang="en-US" dirty="0" err="1"/>
              <a:t>Breakey</a:t>
            </a:r>
            <a:r>
              <a:rPr lang="en-US" dirty="0"/>
              <a:t> VR, et al. Exploring the needs of adolescents with sickle cell disease to inform a digital self-management and transitional care program: qualitative study. JMIR </a:t>
            </a:r>
            <a:r>
              <a:rPr lang="en-US" dirty="0" err="1"/>
              <a:t>Pediatr</a:t>
            </a:r>
            <a:r>
              <a:rPr lang="en-US" dirty="0"/>
              <a:t> Parent 2018 Sep 25;1(2):e11058 [FREE Full text] [</a:t>
            </a:r>
            <a:r>
              <a:rPr lang="en-US" dirty="0" err="1"/>
              <a:t>doi</a:t>
            </a:r>
            <a:r>
              <a:rPr lang="en-US" dirty="0"/>
              <a:t>: 10.2196/11058] [Medline: 31518307] </a:t>
            </a:r>
          </a:p>
          <a:p>
            <a:pPr marL="0" indent="0" algn="just">
              <a:buNone/>
            </a:pPr>
            <a:r>
              <a:rPr lang="en-US" dirty="0"/>
              <a:t>5. Le CHH. The prevalence of anemia and moderate-severe anemia in the US population (NHANES 2003-2012). </a:t>
            </a:r>
            <a:r>
              <a:rPr lang="en-US" dirty="0" err="1"/>
              <a:t>PLoS</a:t>
            </a:r>
            <a:r>
              <a:rPr lang="en-US" dirty="0"/>
              <a:t> One 2016 Nov 15;11(11):e0166635 [FREE Full text] [</a:t>
            </a:r>
            <a:r>
              <a:rPr lang="en-US" dirty="0" err="1"/>
              <a:t>doi</a:t>
            </a:r>
            <a:r>
              <a:rPr lang="en-US" dirty="0"/>
              <a:t>: 10.1371/journal.pone.0166635] [Medline: 27846276]</a:t>
            </a:r>
          </a:p>
          <a:p>
            <a:pPr marL="0" indent="0" algn="just">
              <a:buNone/>
            </a:pPr>
            <a:r>
              <a:rPr lang="en-US" dirty="0"/>
              <a:t> 6. </a:t>
            </a:r>
            <a:r>
              <a:rPr lang="en-US" dirty="0" err="1"/>
              <a:t>Krishnamurti</a:t>
            </a:r>
            <a:r>
              <a:rPr lang="en-US" dirty="0"/>
              <a:t> L, Ross D, Sinha C, Leong T, </a:t>
            </a:r>
            <a:r>
              <a:rPr lang="en-US" dirty="0" err="1"/>
              <a:t>Bakshi</a:t>
            </a:r>
            <a:r>
              <a:rPr lang="en-US" dirty="0"/>
              <a:t> N, Mittal N, et al. Comparative effectiveness of a web-based patient decision aid for therapeutic options for sickle cell disease: randomized controlled trial. J Med Internet Res 2019 Dec 04;21(12):e14462 [FREE Full text] [</a:t>
            </a:r>
            <a:r>
              <a:rPr lang="en-US" dirty="0" err="1"/>
              <a:t>doi</a:t>
            </a:r>
            <a:r>
              <a:rPr lang="en-US" dirty="0"/>
              <a:t>: 10.2196/14462] [Medline: 31799940]</a:t>
            </a:r>
          </a:p>
        </p:txBody>
      </p:sp>
    </p:spTree>
    <p:extLst>
      <p:ext uri="{BB962C8B-B14F-4D97-AF65-F5344CB8AC3E}">
        <p14:creationId xmlns:p14="http://schemas.microsoft.com/office/powerpoint/2010/main" val="2224478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348488"/>
            <a:ext cx="10972800" cy="718312"/>
          </a:xfrm>
        </p:spPr>
        <p:txBody>
          <a:bodyPr>
            <a:normAutofit fontScale="90000"/>
          </a:bodyPr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06500"/>
            <a:ext cx="10972800" cy="5372100"/>
          </a:xfrm>
        </p:spPr>
        <p:txBody>
          <a:bodyPr>
            <a:normAutofit fontScale="92500"/>
          </a:bodyPr>
          <a:lstStyle/>
          <a:p>
            <a:pPr algn="just">
              <a:lnSpc>
                <a:spcPct val="110000"/>
              </a:lnSpc>
            </a:pPr>
            <a:r>
              <a:rPr lang="en-US" dirty="0"/>
              <a:t>There is worldwide demand for an affordable Blood Group measurement solution, which is a particularly urgent need in developing countries. </a:t>
            </a:r>
          </a:p>
          <a:p>
            <a:pPr algn="just">
              <a:lnSpc>
                <a:spcPct val="110000"/>
              </a:lnSpc>
            </a:pPr>
            <a:r>
              <a:rPr lang="en-US" dirty="0"/>
              <a:t>The Image Processing, which is the most penetrated device in both rich and resource-constrained areas, would be a suitable choice to build this solution.</a:t>
            </a:r>
          </a:p>
          <a:p>
            <a:pPr algn="just">
              <a:lnSpc>
                <a:spcPct val="110000"/>
              </a:lnSpc>
            </a:pPr>
            <a:r>
              <a:rPr lang="en-US" dirty="0"/>
              <a:t>This Project proposes a noninvasive Blood Group measurement processes. Also its compared the variation in data collection sites, </a:t>
            </a:r>
            <a:r>
              <a:rPr lang="en-US" dirty="0" err="1"/>
              <a:t>biosignal</a:t>
            </a:r>
            <a:r>
              <a:rPr lang="en-US" dirty="0"/>
              <a:t> processing techniques, theoretical foundations, </a:t>
            </a:r>
            <a:r>
              <a:rPr lang="en-US" dirty="0" err="1"/>
              <a:t>photoplethysmogram</a:t>
            </a:r>
            <a:r>
              <a:rPr lang="en-US" dirty="0"/>
              <a:t> (PPG) signal and features extraction process, Image Processing algorithms, and Detection  models to calculate Blood Groups. </a:t>
            </a:r>
          </a:p>
          <a:p>
            <a:pPr algn="just">
              <a:lnSpc>
                <a:spcPct val="110000"/>
              </a:lnSpc>
            </a:pPr>
            <a:r>
              <a:rPr lang="en-US" dirty="0"/>
              <a:t>This analysis was then used to recommend realistic approaches to build a Image Processing-based point-of-care tool for Blood Group measurement in a noninvasive manner</a:t>
            </a:r>
          </a:p>
        </p:txBody>
      </p:sp>
    </p:spTree>
    <p:extLst>
      <p:ext uri="{BB962C8B-B14F-4D97-AF65-F5344CB8AC3E}">
        <p14:creationId xmlns:p14="http://schemas.microsoft.com/office/powerpoint/2010/main" val="3472292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Blood Group abnormalities cause several blood diseases, and lead to fatal and chronic health problems, including heart attack, stroke, and pregnancy complications.</a:t>
            </a:r>
          </a:p>
          <a:p>
            <a:pPr algn="just"/>
            <a:r>
              <a:rPr lang="en-US" dirty="0"/>
              <a:t> When an adequate blood is not maintained, the disorder complicates the function of the major organs (</a:t>
            </a:r>
            <a:r>
              <a:rPr lang="en-US" dirty="0" err="1"/>
              <a:t>eg</a:t>
            </a:r>
            <a:r>
              <a:rPr lang="en-US" dirty="0"/>
              <a:t>, kidney, brain, and heart) that require oxygen. </a:t>
            </a:r>
          </a:p>
          <a:p>
            <a:pPr algn="just"/>
            <a:r>
              <a:rPr lang="en-US" dirty="0"/>
              <a:t>Thus, an disorder diagnosis based on an invasive method is not a perfect solution, especially for people in low- and middle-income countries .</a:t>
            </a:r>
          </a:p>
        </p:txBody>
      </p:sp>
    </p:spTree>
    <p:extLst>
      <p:ext uri="{BB962C8B-B14F-4D97-AF65-F5344CB8AC3E}">
        <p14:creationId xmlns:p14="http://schemas.microsoft.com/office/powerpoint/2010/main" val="1504263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Blood Group level measurement is a blood diagnosis process to determine the concentration of cell count in the blood. Clinicians measure Blood Group in several ways.</a:t>
            </a:r>
          </a:p>
          <a:p>
            <a:pPr algn="just"/>
            <a:r>
              <a:rPr lang="en-US" dirty="0"/>
              <a:t> Although the invasive (blood sample collection) approach remains the most common. </a:t>
            </a:r>
          </a:p>
          <a:p>
            <a:pPr algn="just"/>
            <a:r>
              <a:rPr lang="en-US" dirty="0"/>
              <a:t>Invasive processes involve the addition of various chemicals to a blood sample and then optical variations are calculated using spectroscopic data to measure the Blood Group level.</a:t>
            </a:r>
          </a:p>
        </p:txBody>
      </p:sp>
    </p:spTree>
    <p:extLst>
      <p:ext uri="{BB962C8B-B14F-4D97-AF65-F5344CB8AC3E}">
        <p14:creationId xmlns:p14="http://schemas.microsoft.com/office/powerpoint/2010/main" val="2298521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36165-56CD-400C-A573-FA5BDB312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B7C2C-02BF-4538-ADA8-04D57798E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 (1) challenging data collection methods</a:t>
            </a:r>
          </a:p>
          <a:p>
            <a:pPr algn="just"/>
            <a:r>
              <a:rPr lang="en-US" dirty="0"/>
              <a:t>(2) complex data analysis and feature extraction processes</a:t>
            </a:r>
          </a:p>
          <a:p>
            <a:pPr algn="just"/>
            <a:r>
              <a:rPr lang="en-US" dirty="0"/>
              <a:t>(3) lack of affordability and portability</a:t>
            </a:r>
          </a:p>
          <a:p>
            <a:pPr algn="just"/>
            <a:r>
              <a:rPr lang="en-US" dirty="0"/>
              <a:t> (4) lack of user-friendliness with costly external modules. </a:t>
            </a:r>
          </a:p>
        </p:txBody>
      </p:sp>
    </p:spTree>
    <p:extLst>
      <p:ext uri="{BB962C8B-B14F-4D97-AF65-F5344CB8AC3E}">
        <p14:creationId xmlns:p14="http://schemas.microsoft.com/office/powerpoint/2010/main" val="823591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dirty="0"/>
              <a:t>A noninvasive (without blood sample collection) approach involves data obtained from image sensors, spectroscopic information, and output of a </a:t>
            </a:r>
            <a:r>
              <a:rPr lang="en-US" dirty="0" err="1"/>
              <a:t>photoplethysmographic</a:t>
            </a:r>
            <a:r>
              <a:rPr lang="en-US" dirty="0"/>
              <a:t> (PPG) sensor to calculate the Blood Group level.</a:t>
            </a:r>
          </a:p>
          <a:p>
            <a:pPr algn="just">
              <a:lnSpc>
                <a:spcPct val="110000"/>
              </a:lnSpc>
            </a:pPr>
            <a:r>
              <a:rPr lang="en-US" dirty="0"/>
              <a:t>A Image Processing-based POC tool as a potential alternative to invasive clinical blood testing is rapidly attracting attention because of the advantages of availability, user-friendliness, and easy attachability to different biosensing devices.</a:t>
            </a:r>
          </a:p>
        </p:txBody>
      </p:sp>
    </p:spTree>
    <p:extLst>
      <p:ext uri="{BB962C8B-B14F-4D97-AF65-F5344CB8AC3E}">
        <p14:creationId xmlns:p14="http://schemas.microsoft.com/office/powerpoint/2010/main" val="4098854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3BB7E-83AD-4EF8-B177-CAD49099D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F2495-E4C1-46A0-958D-E3AEB9C4D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fingertip area is one of the best data collection sites from the body, followed by the lower eye conjunctival area. </a:t>
            </a:r>
          </a:p>
          <a:p>
            <a:pPr algn="just"/>
            <a:r>
              <a:rPr lang="en-US" dirty="0"/>
              <a:t>Near-infrared (NIR) light-emitting diode (LED) light were identified as potential light sources to receive a Blood Group response from living tissue. </a:t>
            </a:r>
          </a:p>
          <a:p>
            <a:pPr algn="just"/>
            <a:r>
              <a:rPr lang="en-US" dirty="0"/>
              <a:t>PPG signals from fingertip videos, captured under various light sources, can provide critical physiological clues. </a:t>
            </a:r>
          </a:p>
          <a:p>
            <a:pPr algn="just"/>
            <a:r>
              <a:rPr lang="en-US" dirty="0"/>
              <a:t>The features of PPG signals captured under NIR LED are considered to be the best signal combinations following a dual-wavelength theoretical foundation. </a:t>
            </a:r>
          </a:p>
        </p:txBody>
      </p:sp>
    </p:spTree>
    <p:extLst>
      <p:ext uri="{BB962C8B-B14F-4D97-AF65-F5344CB8AC3E}">
        <p14:creationId xmlns:p14="http://schemas.microsoft.com/office/powerpoint/2010/main" val="1287647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3BB7E-83AD-4EF8-B177-CAD49099D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F2495-E4C1-46A0-958D-E3AEB9C4D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PPG signal is generated from each video, and multiple characteristic features are then extracted from the PPG signal, its derivatives and from Frequency analysis.</a:t>
            </a:r>
          </a:p>
          <a:p>
            <a:pPr algn="just"/>
            <a:r>
              <a:rPr lang="en-US" dirty="0"/>
              <a:t>genetic algorithms (GA) has been used to select the optimal features (Feature selection).</a:t>
            </a:r>
          </a:p>
          <a:p>
            <a:pPr algn="just"/>
            <a:r>
              <a:rPr lang="en-US" dirty="0"/>
              <a:t> Finally, CNN based models have been developed to estimate the blood </a:t>
            </a:r>
            <a:r>
              <a:rPr lang="en-US" dirty="0" err="1"/>
              <a:t>Blood</a:t>
            </a:r>
            <a:r>
              <a:rPr lang="en-US" dirty="0"/>
              <a:t> Group (Blood Group) levels from the selected features. </a:t>
            </a:r>
          </a:p>
          <a:p>
            <a:pPr algn="just"/>
            <a:r>
              <a:rPr lang="en-US" dirty="0"/>
              <a:t>The approach expected to provides the best-estimated accuracy of </a:t>
            </a:r>
            <a:r>
              <a:rPr lang="en-US" dirty="0" err="1"/>
              <a:t>aound</a:t>
            </a:r>
            <a:r>
              <a:rPr lang="en-US" dirty="0"/>
              <a:t> 98%.</a:t>
            </a:r>
          </a:p>
        </p:txBody>
      </p:sp>
    </p:spTree>
    <p:extLst>
      <p:ext uri="{BB962C8B-B14F-4D97-AF65-F5344CB8AC3E}">
        <p14:creationId xmlns:p14="http://schemas.microsoft.com/office/powerpoint/2010/main" val="42841917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958</TotalTime>
  <Words>1322</Words>
  <Application>Microsoft Office PowerPoint</Application>
  <PresentationFormat>Widescreen</PresentationFormat>
  <Paragraphs>78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Constantia</vt:lpstr>
      <vt:lpstr>Wingdings 2</vt:lpstr>
      <vt:lpstr>Flow</vt:lpstr>
      <vt:lpstr>Design and Implementation  of Low cost Blood Group Detection  using Image Processing</vt:lpstr>
      <vt:lpstr>OBJECTIVE</vt:lpstr>
      <vt:lpstr>Abstract</vt:lpstr>
      <vt:lpstr>INTRODUCTION</vt:lpstr>
      <vt:lpstr>Existing System</vt:lpstr>
      <vt:lpstr>Disadvantages</vt:lpstr>
      <vt:lpstr>Proposed System</vt:lpstr>
      <vt:lpstr>Proposed System</vt:lpstr>
      <vt:lpstr>Proposed System</vt:lpstr>
      <vt:lpstr>PROPOSED BLOCK DIAGRAM</vt:lpstr>
      <vt:lpstr>MODULES</vt:lpstr>
      <vt:lpstr>DATASET COLLECTION Module</vt:lpstr>
      <vt:lpstr>PREPROCESSING MODULE</vt:lpstr>
      <vt:lpstr>CELLS EXTRACTION</vt:lpstr>
      <vt:lpstr>Functional Module</vt:lpstr>
      <vt:lpstr>FunctionalModule</vt:lpstr>
      <vt:lpstr>TYESTING MODULE</vt:lpstr>
      <vt:lpstr>TESTING MODULE</vt:lpstr>
      <vt:lpstr>SOFTWARE REQUIREMENT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Single-Phase Feedback and Scheduling Algorithm for MIMO Broadcast System for Excelling Sum-Rate Capacity with Joint Resource Allocation</dc:title>
  <dc:creator>SS</dc:creator>
  <cp:lastModifiedBy>Madhan M09</cp:lastModifiedBy>
  <cp:revision>174</cp:revision>
  <dcterms:created xsi:type="dcterms:W3CDTF">2016-12-19T08:22:31Z</dcterms:created>
  <dcterms:modified xsi:type="dcterms:W3CDTF">2022-10-08T04:28:34Z</dcterms:modified>
</cp:coreProperties>
</file>