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2" r:id="rId6"/>
    <p:sldId id="258" r:id="rId7"/>
    <p:sldId id="259" r:id="rId8"/>
    <p:sldId id="265" r:id="rId9"/>
    <p:sldId id="267"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5D5FC-F3F6-4D38-8ACB-39A2C066E249}" v="129" dt="2022-10-29T09:03:53.868"/>
    <p1510:client id="{2E382877-3DAA-4882-8354-E05CAF6159D6}" v="31" dt="2022-10-29T09:03:13.051"/>
    <p1510:client id="{4E713A71-6907-4A4A-A846-6BDF3BF9666C}" v="124" dt="2022-10-29T08:37:53.060"/>
    <p1510:client id="{91E959DB-9244-48F7-A86E-544247CD1AC1}" v="153" dt="2022-10-29T09:19:28.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BDA2-045F-5549-A398-AAB4C9F87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90DF31-0F23-80C8-535F-B5D9CCA99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1E950C-36D8-1FCA-E273-39ADE06661CA}"/>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5" name="Footer Placeholder 4">
            <a:extLst>
              <a:ext uri="{FF2B5EF4-FFF2-40B4-BE49-F238E27FC236}">
                <a16:creationId xmlns:a16="http://schemas.microsoft.com/office/drawing/2014/main" id="{81DC1824-1E98-7BC0-EC80-B88D0FE07D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CCF43-C8AA-4C90-B18D-994D633D952A}"/>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202561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6A0C-4440-90FC-3E65-B11C5AA354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1FD2DD-B603-9486-863C-F16802441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87A2E-4166-050B-1031-DE6B9B05DD99}"/>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5" name="Footer Placeholder 4">
            <a:extLst>
              <a:ext uri="{FF2B5EF4-FFF2-40B4-BE49-F238E27FC236}">
                <a16:creationId xmlns:a16="http://schemas.microsoft.com/office/drawing/2014/main" id="{85F17841-92AF-20ED-6119-138849B4D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7FB2E-2243-A08B-92D1-2D31C5A03EDC}"/>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14155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8DE9F-EFE7-7449-E6C9-C06EB54C72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90D981-B49D-0A70-2906-7D24397F9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C1BACA-0FE1-691C-74FA-11EBAA906395}"/>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5" name="Footer Placeholder 4">
            <a:extLst>
              <a:ext uri="{FF2B5EF4-FFF2-40B4-BE49-F238E27FC236}">
                <a16:creationId xmlns:a16="http://schemas.microsoft.com/office/drawing/2014/main" id="{9500A561-7E45-6387-5C5B-6F8270C77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7C95F-32C0-AF77-5448-CDDA6FF3E145}"/>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118504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223C-827D-97A0-BB1F-4422B8762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79D616-E422-57A8-A8BA-A3AB76937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FCAD7-5BC9-75DA-2191-732E7F7CAAFB}"/>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5" name="Footer Placeholder 4">
            <a:extLst>
              <a:ext uri="{FF2B5EF4-FFF2-40B4-BE49-F238E27FC236}">
                <a16:creationId xmlns:a16="http://schemas.microsoft.com/office/drawing/2014/main" id="{2FFEBD69-F7DC-AE53-F977-1F854F134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497E5-36CE-03CB-4818-91A34C973855}"/>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309817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1982-A5C3-BBDB-7899-0713B35EC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28775B-A060-0CED-8242-A17A89906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57F2AE-059E-D91D-5B77-9843474C4C5C}"/>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5" name="Footer Placeholder 4">
            <a:extLst>
              <a:ext uri="{FF2B5EF4-FFF2-40B4-BE49-F238E27FC236}">
                <a16:creationId xmlns:a16="http://schemas.microsoft.com/office/drawing/2014/main" id="{4964D446-F918-ABAE-3F08-5B8747E58C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07D2A-8056-62E5-78B7-14BC76091060}"/>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9452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337A-3B4F-2632-DEFB-B55DD7E4C6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7518ED-256D-0A92-0833-8A5298A96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FC2A52-D627-A2E5-7619-51F9A856B1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258F70-F3B8-0D77-AD13-2EC33E66BB91}"/>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6" name="Footer Placeholder 5">
            <a:extLst>
              <a:ext uri="{FF2B5EF4-FFF2-40B4-BE49-F238E27FC236}">
                <a16:creationId xmlns:a16="http://schemas.microsoft.com/office/drawing/2014/main" id="{214A68AB-3E19-4944-2A0A-BB8208855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CF769-F2C9-010A-FF4D-476E2A598FC4}"/>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149376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7C80-2E19-E688-E4A9-A8B2919BE2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58D11-1096-649C-F04D-135B72D075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7A228-6527-46A5-110D-4BF317FED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8AA498-FB60-1916-8CFC-64E660315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71462-2694-A6A5-4FA7-FB4FC8216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8F13AE-EF2E-6C7C-D2F0-6C2044C72642}"/>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8" name="Footer Placeholder 7">
            <a:extLst>
              <a:ext uri="{FF2B5EF4-FFF2-40B4-BE49-F238E27FC236}">
                <a16:creationId xmlns:a16="http://schemas.microsoft.com/office/drawing/2014/main" id="{48184EC4-A8A7-C794-4FA5-82B204DD8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D86BC5-FFA8-A582-152B-21ECAA82A966}"/>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209833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35BB-ACA0-1F1E-F852-A6404A83A6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FA1812-B51B-E16D-6DD9-0B9B5CF5E20A}"/>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4" name="Footer Placeholder 3">
            <a:extLst>
              <a:ext uri="{FF2B5EF4-FFF2-40B4-BE49-F238E27FC236}">
                <a16:creationId xmlns:a16="http://schemas.microsoft.com/office/drawing/2014/main" id="{95B3061C-241F-9F9E-0F3A-A33D120A24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6D78F9-E286-E4C8-0B75-89682497AA07}"/>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199838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D38CE-D32E-1002-F1F2-E8A63C9BEE50}"/>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3" name="Footer Placeholder 2">
            <a:extLst>
              <a:ext uri="{FF2B5EF4-FFF2-40B4-BE49-F238E27FC236}">
                <a16:creationId xmlns:a16="http://schemas.microsoft.com/office/drawing/2014/main" id="{70E5D121-4BCF-DC5D-AF3A-BAA0273DC9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16E065-450A-47C7-8158-E006A6554215}"/>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309915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A6C0-4DE7-6E46-04EC-FB02290CC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58CB07-D5B2-32FD-F704-2A72E1587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9553F5-C9E4-3207-8155-E1022325F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F72FC-4DA0-9788-2EAE-7377CEA933BB}"/>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6" name="Footer Placeholder 5">
            <a:extLst>
              <a:ext uri="{FF2B5EF4-FFF2-40B4-BE49-F238E27FC236}">
                <a16:creationId xmlns:a16="http://schemas.microsoft.com/office/drawing/2014/main" id="{9C5097DD-7988-A7CA-1CD2-BC0767BE36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10E8E3-9553-3DF2-8911-3736337F224F}"/>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108977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2544-18A5-B82B-3ABD-61E21ADC2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5D60DB-E61C-5807-3E11-D2F36605D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19DAF4-F129-0632-85E0-B8DDB3A00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A875F-6A76-6AB6-44E4-403F80B68FBF}"/>
              </a:ext>
            </a:extLst>
          </p:cNvPr>
          <p:cNvSpPr>
            <a:spLocks noGrp="1"/>
          </p:cNvSpPr>
          <p:nvPr>
            <p:ph type="dt" sz="half" idx="10"/>
          </p:nvPr>
        </p:nvSpPr>
        <p:spPr/>
        <p:txBody>
          <a:bodyPr/>
          <a:lstStyle/>
          <a:p>
            <a:fld id="{A57E186D-3C1A-4518-A8E2-2477ACCC0576}" type="datetimeFigureOut">
              <a:rPr lang="en-IN" smtClean="0"/>
              <a:t>29-10-2022</a:t>
            </a:fld>
            <a:endParaRPr lang="en-IN"/>
          </a:p>
        </p:txBody>
      </p:sp>
      <p:sp>
        <p:nvSpPr>
          <p:cNvPr id="6" name="Footer Placeholder 5">
            <a:extLst>
              <a:ext uri="{FF2B5EF4-FFF2-40B4-BE49-F238E27FC236}">
                <a16:creationId xmlns:a16="http://schemas.microsoft.com/office/drawing/2014/main" id="{1D1C3C02-4576-2A33-6C80-5899B3AF8B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F9BA43-CADA-1DC7-1E72-37FD09EAE92C}"/>
              </a:ext>
            </a:extLst>
          </p:cNvPr>
          <p:cNvSpPr>
            <a:spLocks noGrp="1"/>
          </p:cNvSpPr>
          <p:nvPr>
            <p:ph type="sldNum" sz="quarter" idx="12"/>
          </p:nvPr>
        </p:nvSpPr>
        <p:spPr/>
        <p:txBody>
          <a:bodyPr/>
          <a:lstStyle/>
          <a:p>
            <a:fld id="{DD15B0DB-F1BC-4CD0-A962-8F3D91B19B65}" type="slidenum">
              <a:rPr lang="en-IN" smtClean="0"/>
              <a:t>‹#›</a:t>
            </a:fld>
            <a:endParaRPr lang="en-IN"/>
          </a:p>
        </p:txBody>
      </p:sp>
    </p:spTree>
    <p:extLst>
      <p:ext uri="{BB962C8B-B14F-4D97-AF65-F5344CB8AC3E}">
        <p14:creationId xmlns:p14="http://schemas.microsoft.com/office/powerpoint/2010/main" val="139941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FDE08E-7935-D252-D75B-ECDE37B6E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C3AA65-915D-6BDD-A0CB-E4B985983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E39A96-E320-D918-F2B9-2CA3260ED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E186D-3C1A-4518-A8E2-2477ACCC0576}" type="datetimeFigureOut">
              <a:rPr lang="en-IN" smtClean="0"/>
              <a:t>29-10-2022</a:t>
            </a:fld>
            <a:endParaRPr lang="en-IN"/>
          </a:p>
        </p:txBody>
      </p:sp>
      <p:sp>
        <p:nvSpPr>
          <p:cNvPr id="5" name="Footer Placeholder 4">
            <a:extLst>
              <a:ext uri="{FF2B5EF4-FFF2-40B4-BE49-F238E27FC236}">
                <a16:creationId xmlns:a16="http://schemas.microsoft.com/office/drawing/2014/main" id="{794FD00E-147D-CB1D-C8E0-A69EC6DB3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B25B7A-9607-3268-AD0D-376595C82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5B0DB-F1BC-4CD0-A962-8F3D91B19B65}" type="slidenum">
              <a:rPr lang="en-IN" smtClean="0"/>
              <a:t>‹#›</a:t>
            </a:fld>
            <a:endParaRPr lang="en-IN"/>
          </a:p>
        </p:txBody>
      </p:sp>
    </p:spTree>
    <p:extLst>
      <p:ext uri="{BB962C8B-B14F-4D97-AF65-F5344CB8AC3E}">
        <p14:creationId xmlns:p14="http://schemas.microsoft.com/office/powerpoint/2010/main" val="3642166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kyteamvirtual.org/fleet/models/vietnam-airlines-boeing-787-10-dreamliner"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indianmuslimobserver.com/2021/01/turkish-airlines-launches-3-day-sal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freepngimg.com/png/26480-airplane-clipa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E877D730-4D8E-6614-6AE8-71DD58270EE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7181" r="13818" b="1910"/>
          <a:stretch/>
        </p:blipFill>
        <p:spPr>
          <a:xfrm>
            <a:off x="3523488" y="10"/>
            <a:ext cx="8668512" cy="6857990"/>
          </a:xfrm>
          <a:prstGeom prst="rect">
            <a:avLst/>
          </a:prstGeom>
        </p:spPr>
      </p:pic>
      <p:sp>
        <p:nvSpPr>
          <p:cNvPr id="1076" name="Rectangle 107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946CC967-7BB8-9175-7360-9B76E34EC868}"/>
              </a:ext>
            </a:extLst>
          </p:cNvPr>
          <p:cNvSpPr>
            <a:spLocks noGrp="1"/>
          </p:cNvSpPr>
          <p:nvPr>
            <p:ph type="ctrTitle"/>
          </p:nvPr>
        </p:nvSpPr>
        <p:spPr>
          <a:xfrm>
            <a:off x="477981" y="1810280"/>
            <a:ext cx="6468110" cy="3415801"/>
          </a:xfrm>
        </p:spPr>
        <p:txBody>
          <a:bodyPr anchor="b">
            <a:normAutofit fontScale="90000"/>
          </a:bodyPr>
          <a:lstStyle/>
          <a:p>
            <a:pPr algn="l"/>
            <a:r>
              <a:rPr lang="en-US" sz="4900" b="1" dirty="0"/>
              <a:t>      Airline Booking System</a:t>
            </a:r>
            <a:br>
              <a:rPr lang="en-US" sz="4900" b="1" dirty="0">
                <a:cs typeface="Calibri Light"/>
              </a:rPr>
            </a:br>
            <a:br>
              <a:rPr lang="en-US" sz="2200" b="1" dirty="0"/>
            </a:br>
            <a:r>
              <a:rPr lang="en-US" sz="2000" b="1" dirty="0"/>
              <a:t>Team Members:</a:t>
            </a:r>
            <a:br>
              <a:rPr lang="en-US" sz="2000" b="1" dirty="0">
                <a:ea typeface="Calibri Light"/>
                <a:cs typeface="Calibri Light"/>
              </a:rPr>
            </a:br>
            <a:r>
              <a:rPr lang="en-US" sz="2000" dirty="0" err="1">
                <a:ea typeface="+mj-lt"/>
                <a:cs typeface="+mj-lt"/>
              </a:rPr>
              <a:t>Gadila</a:t>
            </a:r>
            <a:r>
              <a:rPr lang="en-US" sz="2000" dirty="0">
                <a:ea typeface="+mj-lt"/>
                <a:cs typeface="+mj-lt"/>
              </a:rPr>
              <a:t> Akshitha</a:t>
            </a:r>
            <a:br>
              <a:rPr lang="en-US" sz="2000" dirty="0">
                <a:ea typeface="+mj-lt"/>
                <a:cs typeface="+mj-lt"/>
              </a:rPr>
            </a:br>
            <a:r>
              <a:rPr lang="en-US" sz="2000" dirty="0" err="1">
                <a:ea typeface="+mj-lt"/>
                <a:cs typeface="+mj-lt"/>
              </a:rPr>
              <a:t>Inshita</a:t>
            </a:r>
            <a:r>
              <a:rPr lang="en-US" sz="2000" dirty="0">
                <a:ea typeface="+mj-lt"/>
                <a:cs typeface="+mj-lt"/>
              </a:rPr>
              <a:t> Bamba</a:t>
            </a:r>
            <a:br>
              <a:rPr lang="en-US" sz="2000" dirty="0">
                <a:ea typeface="+mj-lt"/>
                <a:cs typeface="+mj-lt"/>
              </a:rPr>
            </a:br>
            <a:r>
              <a:rPr lang="en-US" sz="2000" dirty="0">
                <a:ea typeface="+mj-lt"/>
                <a:cs typeface="+mj-lt"/>
              </a:rPr>
              <a:t> Sujay Reddy </a:t>
            </a:r>
            <a:r>
              <a:rPr lang="en-US" sz="2000" dirty="0" err="1">
                <a:ea typeface="+mj-lt"/>
                <a:cs typeface="+mj-lt"/>
              </a:rPr>
              <a:t>Yaramala</a:t>
            </a:r>
            <a:br>
              <a:rPr lang="en-US" sz="2000" dirty="0">
                <a:ea typeface="+mj-lt"/>
                <a:cs typeface="+mj-lt"/>
              </a:rPr>
            </a:br>
            <a:r>
              <a:rPr lang="en-US" sz="2000" dirty="0">
                <a:ea typeface="+mj-lt"/>
                <a:cs typeface="+mj-lt"/>
              </a:rPr>
              <a:t> Jyothi </a:t>
            </a:r>
            <a:r>
              <a:rPr lang="en-US" sz="2000" dirty="0" err="1">
                <a:ea typeface="+mj-lt"/>
                <a:cs typeface="+mj-lt"/>
              </a:rPr>
              <a:t>Poshetty</a:t>
            </a:r>
            <a:br>
              <a:rPr lang="en-US" sz="2000" dirty="0">
                <a:ea typeface="+mj-lt"/>
                <a:cs typeface="+mj-lt"/>
              </a:rPr>
            </a:br>
            <a:r>
              <a:rPr lang="en-US" sz="2000" dirty="0">
                <a:ea typeface="+mj-lt"/>
                <a:cs typeface="+mj-lt"/>
              </a:rPr>
              <a:t> Ramsagar Varsha</a:t>
            </a:r>
            <a:br>
              <a:rPr lang="en-US" sz="2000" dirty="0">
                <a:ea typeface="+mj-lt"/>
                <a:cs typeface="+mj-lt"/>
              </a:rPr>
            </a:br>
            <a:r>
              <a:rPr lang="en-US" sz="2000" dirty="0">
                <a:ea typeface="+mj-lt"/>
                <a:cs typeface="+mj-lt"/>
              </a:rPr>
              <a:t> Lokesh </a:t>
            </a:r>
            <a:r>
              <a:rPr lang="en-US" sz="2000" dirty="0" err="1">
                <a:ea typeface="+mj-lt"/>
                <a:cs typeface="+mj-lt"/>
              </a:rPr>
              <a:t>Maddipoti</a:t>
            </a:r>
            <a:br>
              <a:rPr lang="en-US" sz="2000" dirty="0">
                <a:ea typeface="+mj-lt"/>
                <a:cs typeface="+mj-lt"/>
              </a:rPr>
            </a:br>
            <a:r>
              <a:rPr lang="en-US" sz="2000" dirty="0">
                <a:ea typeface="+mj-lt"/>
                <a:cs typeface="+mj-lt"/>
              </a:rPr>
              <a:t> </a:t>
            </a:r>
            <a:r>
              <a:rPr lang="en-US" sz="2000" dirty="0" err="1">
                <a:ea typeface="+mj-lt"/>
                <a:cs typeface="+mj-lt"/>
              </a:rPr>
              <a:t>Muppalla</a:t>
            </a:r>
            <a:r>
              <a:rPr lang="en-US" sz="2000" dirty="0">
                <a:ea typeface="+mj-lt"/>
                <a:cs typeface="+mj-lt"/>
              </a:rPr>
              <a:t> Siva Rama Krishna</a:t>
            </a:r>
            <a:br>
              <a:rPr lang="en-US" sz="2000" dirty="0">
                <a:ea typeface="+mj-lt"/>
                <a:cs typeface="+mj-lt"/>
              </a:rPr>
            </a:br>
            <a:r>
              <a:rPr lang="en-US" sz="2000" dirty="0">
                <a:ea typeface="+mj-lt"/>
                <a:cs typeface="+mj-lt"/>
              </a:rPr>
              <a:t> Bala Mahesh </a:t>
            </a:r>
            <a:r>
              <a:rPr lang="en-US" sz="2000" dirty="0" err="1">
                <a:ea typeface="+mj-lt"/>
                <a:cs typeface="+mj-lt"/>
              </a:rPr>
              <a:t>Chilakala</a:t>
            </a:r>
            <a:br>
              <a:rPr lang="en-US" sz="2000" dirty="0">
                <a:ea typeface="+mj-lt"/>
                <a:cs typeface="+mj-lt"/>
              </a:rPr>
            </a:br>
            <a:r>
              <a:rPr lang="en-US" sz="2000" dirty="0">
                <a:ea typeface="+mj-lt"/>
                <a:cs typeface="+mj-lt"/>
              </a:rPr>
              <a:t> NALLA ANJANEYULU</a:t>
            </a:r>
            <a:br>
              <a:rPr lang="en-US" sz="2000" dirty="0">
                <a:ea typeface="+mj-lt"/>
                <a:cs typeface="+mj-lt"/>
              </a:rPr>
            </a:br>
            <a:r>
              <a:rPr lang="en-US" sz="2000" dirty="0">
                <a:ea typeface="+mj-lt"/>
                <a:cs typeface="+mj-lt"/>
              </a:rPr>
              <a:t> KILARI MANJUNATH</a:t>
            </a:r>
            <a:br>
              <a:rPr lang="en-US" sz="2000" dirty="0">
                <a:ea typeface="+mj-lt"/>
                <a:cs typeface="+mj-lt"/>
              </a:rPr>
            </a:br>
            <a:r>
              <a:rPr lang="en-US" sz="2000" dirty="0">
                <a:ea typeface="+mj-lt"/>
                <a:cs typeface="+mj-lt"/>
              </a:rPr>
              <a:t> Indukuri Pranav Varma</a:t>
            </a:r>
          </a:p>
          <a:p>
            <a:pPr algn="l"/>
            <a:endParaRPr lang="en-US" sz="1200" b="1">
              <a:ea typeface="+mj-lt"/>
              <a:cs typeface="+mj-lt"/>
            </a:endParaRPr>
          </a:p>
          <a:p>
            <a:pPr algn="l"/>
            <a:endParaRPr lang="en-US" sz="1200">
              <a:ea typeface="+mj-lt"/>
              <a:cs typeface="+mj-lt"/>
            </a:endParaRPr>
          </a:p>
          <a:p>
            <a:pPr algn="l"/>
            <a:br>
              <a:rPr lang="en-US" sz="1200" dirty="0"/>
            </a:br>
            <a:endParaRPr lang="en-IN" sz="1200">
              <a:ea typeface="Calibri Light"/>
              <a:cs typeface="Calibri Light"/>
            </a:endParaRPr>
          </a:p>
        </p:txBody>
      </p:sp>
      <p:sp>
        <p:nvSpPr>
          <p:cNvPr id="1078" name="Rectangle 107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80" name="Rectangle 107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8" descr="Logo, company name&#10;&#10;Description automatically generated">
            <a:extLst>
              <a:ext uri="{FF2B5EF4-FFF2-40B4-BE49-F238E27FC236}">
                <a16:creationId xmlns:a16="http://schemas.microsoft.com/office/drawing/2014/main" id="{69411F2A-2D65-A44F-CC1E-1411C5C09F5B}"/>
              </a:ext>
            </a:extLst>
          </p:cNvPr>
          <p:cNvPicPr>
            <a:picLocks noChangeAspect="1"/>
          </p:cNvPicPr>
          <p:nvPr/>
        </p:nvPicPr>
        <p:blipFill>
          <a:blip r:embed="rId4"/>
          <a:stretch>
            <a:fillRect/>
          </a:stretch>
        </p:blipFill>
        <p:spPr>
          <a:xfrm>
            <a:off x="10193085" y="10488"/>
            <a:ext cx="1800225" cy="1114425"/>
          </a:xfrm>
          <a:prstGeom prst="rect">
            <a:avLst/>
          </a:prstGeom>
        </p:spPr>
      </p:pic>
      <p:pic>
        <p:nvPicPr>
          <p:cNvPr id="1036" name="Picture 12" descr="DBS Bank Logo and symbol, meaning, history, PNG, brand">
            <a:extLst>
              <a:ext uri="{FF2B5EF4-FFF2-40B4-BE49-F238E27FC236}">
                <a16:creationId xmlns:a16="http://schemas.microsoft.com/office/drawing/2014/main" id="{8C6FD598-5D6C-525C-3C51-F8ADB985A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3917" y="-2368052"/>
            <a:ext cx="3722144" cy="230632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5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98A6FAEF-2DF8-4B04-F7E1-97441A9CB3CF}"/>
              </a:ext>
            </a:extLst>
          </p:cNvPr>
          <p:cNvPicPr>
            <a:picLocks noGrp="1" noChangeAspect="1"/>
          </p:cNvPicPr>
          <p:nvPr>
            <p:ph idx="1"/>
          </p:nvPr>
        </p:nvPicPr>
        <p:blipFill>
          <a:blip r:embed="rId2"/>
          <a:stretch>
            <a:fillRect/>
          </a:stretch>
        </p:blipFill>
        <p:spPr>
          <a:xfrm>
            <a:off x="2857008" y="643467"/>
            <a:ext cx="647798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64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descr="Text, whiteboard&#10;&#10;Description automatically generated">
            <a:extLst>
              <a:ext uri="{FF2B5EF4-FFF2-40B4-BE49-F238E27FC236}">
                <a16:creationId xmlns:a16="http://schemas.microsoft.com/office/drawing/2014/main" id="{04045B0D-F2C7-8CCE-F7FA-7C821DC8DF50}"/>
              </a:ext>
            </a:extLst>
          </p:cNvPr>
          <p:cNvPicPr>
            <a:picLocks noGrp="1" noChangeAspect="1"/>
          </p:cNvPicPr>
          <p:nvPr>
            <p:ph idx="1"/>
          </p:nvPr>
        </p:nvPicPr>
        <p:blipFill>
          <a:blip r:embed="rId2"/>
          <a:stretch>
            <a:fillRect/>
          </a:stretch>
        </p:blipFill>
        <p:spPr>
          <a:xfrm>
            <a:off x="3310467" y="643467"/>
            <a:ext cx="5571065" cy="5571065"/>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7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12" descr="DBS Bank Logo and symbol, meaning, history, PNG, brand">
            <a:extLst>
              <a:ext uri="{FF2B5EF4-FFF2-40B4-BE49-F238E27FC236}">
                <a16:creationId xmlns:a16="http://schemas.microsoft.com/office/drawing/2014/main" id="{2ECE2F9F-F679-F1C0-75A9-90F6B01E20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05" r="2" b="4414"/>
          <a:stretch/>
        </p:blipFill>
        <p:spPr bwMode="auto">
          <a:xfrm>
            <a:off x="-1" y="10"/>
            <a:ext cx="12192000" cy="6857990"/>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CAB9B8B-7D8E-2DC0-892F-B6EC12A0D4A4}"/>
              </a:ext>
            </a:extLst>
          </p:cNvPr>
          <p:cNvSpPr>
            <a:spLocks noGrp="1"/>
          </p:cNvSpPr>
          <p:nvPr>
            <p:ph type="title"/>
          </p:nvPr>
        </p:nvSpPr>
        <p:spPr>
          <a:xfrm>
            <a:off x="709448" y="1913950"/>
            <a:ext cx="4204137" cy="1342754"/>
          </a:xfrm>
        </p:spPr>
        <p:txBody>
          <a:bodyPr>
            <a:normAutofit/>
          </a:bodyPr>
          <a:lstStyle/>
          <a:p>
            <a:pPr algn="ctr"/>
            <a:r>
              <a:rPr lang="en-US" sz="3600" b="1"/>
              <a:t>Content</a:t>
            </a:r>
            <a:endParaRPr lang="en-IN" sz="3600" b="1">
              <a:cs typeface="Calibri Light"/>
            </a:endParaRP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85E77F0F-3574-557F-1CB2-A4B6204EE539}"/>
              </a:ext>
            </a:extLst>
          </p:cNvPr>
          <p:cNvSpPr>
            <a:spLocks noGrp="1"/>
          </p:cNvSpPr>
          <p:nvPr>
            <p:ph idx="1"/>
          </p:nvPr>
        </p:nvSpPr>
        <p:spPr>
          <a:xfrm>
            <a:off x="525516" y="3417573"/>
            <a:ext cx="4593021" cy="2619839"/>
          </a:xfrm>
        </p:spPr>
        <p:txBody>
          <a:bodyPr anchor="ctr">
            <a:normAutofit/>
          </a:bodyPr>
          <a:lstStyle/>
          <a:p>
            <a:pPr>
              <a:buNone/>
            </a:pPr>
            <a:r>
              <a:rPr lang="en-US" sz="1800" b="1" dirty="0"/>
              <a:t>Introduction</a:t>
            </a:r>
          </a:p>
          <a:p>
            <a:pPr>
              <a:buNone/>
            </a:pPr>
            <a:r>
              <a:rPr lang="en-US" sz="1800" b="1" dirty="0"/>
              <a:t>Problem Statement</a:t>
            </a:r>
            <a:endParaRPr lang="en-US" sz="1800" b="1">
              <a:cs typeface="Calibri"/>
            </a:endParaRPr>
          </a:p>
          <a:p>
            <a:pPr>
              <a:buNone/>
            </a:pPr>
            <a:r>
              <a:rPr lang="en-US" sz="1800" b="1" dirty="0">
                <a:cs typeface="Times New Roman"/>
              </a:rPr>
              <a:t>System Requirements</a:t>
            </a:r>
            <a:endParaRPr lang="en-US" sz="1800" b="1" dirty="0">
              <a:cs typeface="Times New Roman" panose="02020603050405020304" pitchFamily="18" charset="0"/>
            </a:endParaRPr>
          </a:p>
          <a:p>
            <a:pPr>
              <a:buNone/>
            </a:pPr>
            <a:r>
              <a:rPr lang="en-US" sz="1800" b="1" dirty="0">
                <a:cs typeface="Times New Roman"/>
              </a:rPr>
              <a:t>Technology Used</a:t>
            </a:r>
          </a:p>
          <a:p>
            <a:pPr>
              <a:buNone/>
            </a:pPr>
            <a:r>
              <a:rPr lang="en-US" sz="1800" b="1" spc="-1" dirty="0"/>
              <a:t>Glimpse of website</a:t>
            </a:r>
            <a:endParaRPr lang="en-US" sz="1800" b="1" dirty="0">
              <a:ea typeface="Calibri" panose="020F0502020204030204"/>
              <a:cs typeface="Times New Roman" panose="02020603050405020304" pitchFamily="18" charset="0"/>
            </a:endParaRPr>
          </a:p>
        </p:txBody>
      </p:sp>
    </p:spTree>
    <p:extLst>
      <p:ext uri="{BB962C8B-B14F-4D97-AF65-F5344CB8AC3E}">
        <p14:creationId xmlns:p14="http://schemas.microsoft.com/office/powerpoint/2010/main" val="113810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52"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3"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566D5D5-7F0A-4CED-76DB-EDD063B24A7E}"/>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4000" b="1"/>
              <a:t>Introduction</a:t>
            </a:r>
            <a:endParaRPr lang="en-US" sz="4000" b="1">
              <a:cs typeface="Calibri Light"/>
            </a:endParaRPr>
          </a:p>
        </p:txBody>
      </p:sp>
      <p:sp>
        <p:nvSpPr>
          <p:cNvPr id="55"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4" name="Picture 12" descr="DBS Bank Logo and symbol, meaning, history, PNG, brand">
            <a:extLst>
              <a:ext uri="{FF2B5EF4-FFF2-40B4-BE49-F238E27FC236}">
                <a16:creationId xmlns:a16="http://schemas.microsoft.com/office/drawing/2014/main" id="{72F10568-1B88-DC5F-0265-6A9FEE2FADE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048" r="-24" b="12630"/>
          <a:stretch/>
        </p:blipFill>
        <p:spPr bwMode="auto">
          <a:xfrm>
            <a:off x="5196964" y="1607130"/>
            <a:ext cx="1846470" cy="850102"/>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CAE964-00DC-ED27-FB32-13950250C33A}"/>
              </a:ext>
            </a:extLst>
          </p:cNvPr>
          <p:cNvSpPr txBox="1"/>
          <p:nvPr/>
        </p:nvSpPr>
        <p:spPr>
          <a:xfrm>
            <a:off x="965199" y="3729161"/>
            <a:ext cx="5690043" cy="227732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Airline reservation systems are systems that allow an airline to sell their inventory (seats). It contains information on schedules and fares and contains a database of reservations (or passenger name records) and of tickets issued .</a:t>
            </a:r>
          </a:p>
        </p:txBody>
      </p:sp>
      <p:pic>
        <p:nvPicPr>
          <p:cNvPr id="6" name="Picture 6">
            <a:extLst>
              <a:ext uri="{FF2B5EF4-FFF2-40B4-BE49-F238E27FC236}">
                <a16:creationId xmlns:a16="http://schemas.microsoft.com/office/drawing/2014/main" id="{9716B99E-AB33-CC66-484B-033D278673B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7435" r="-2" b="23591"/>
          <a:stretch/>
        </p:blipFill>
        <p:spPr>
          <a:xfrm>
            <a:off x="8050038" y="3086518"/>
            <a:ext cx="2713512" cy="1249279"/>
          </a:xfrm>
          <a:prstGeom prst="rect">
            <a:avLst/>
          </a:prstGeom>
        </p:spPr>
      </p:pic>
    </p:spTree>
    <p:extLst>
      <p:ext uri="{BB962C8B-B14F-4D97-AF65-F5344CB8AC3E}">
        <p14:creationId xmlns:p14="http://schemas.microsoft.com/office/powerpoint/2010/main" val="272933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2E080-C1A5-4F42-7698-A89AF6EADEEA}"/>
              </a:ext>
            </a:extLst>
          </p:cNvPr>
          <p:cNvSpPr>
            <a:spLocks noGrp="1"/>
          </p:cNvSpPr>
          <p:nvPr>
            <p:ph type="title"/>
          </p:nvPr>
        </p:nvSpPr>
        <p:spPr>
          <a:xfrm>
            <a:off x="838200" y="365125"/>
            <a:ext cx="10515600" cy="1325563"/>
          </a:xfrm>
          <a:prstGeom prst="ellipse">
            <a:avLst/>
          </a:prstGeom>
        </p:spPr>
        <p:txBody>
          <a:bodyPr vert="horz" lIns="91440" tIns="45720" rIns="91440" bIns="45720" rtlCol="0">
            <a:normAutofit/>
          </a:bodyPr>
          <a:lstStyle/>
          <a:p>
            <a:r>
              <a:rPr lang="en-US" sz="5400" b="1" kern="1200">
                <a:latin typeface="+mj-lt"/>
                <a:ea typeface="+mj-ea"/>
                <a:cs typeface="+mj-cs"/>
              </a:rPr>
              <a:t>Problem Statement </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EAF5071-A51D-0DF7-E00F-D69007032DF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a:ea typeface="+mn-lt"/>
                <a:cs typeface="+mn-lt"/>
              </a:rPr>
              <a:t>A newly launched airline is looking to automate its flight booking system using the latest technology stack and enable its customers to book/reschedule/cancel flights all on their own. It will help them cut costs by reducing the pressure on airline operations staff and can scale as the airline increases its footprint across multiple cities. </a:t>
            </a:r>
            <a:endParaRPr lang="en-US" sz="2000">
              <a:cs typeface="Calibri" panose="020F0502020204030204"/>
            </a:endParaRPr>
          </a:p>
          <a:p>
            <a:r>
              <a:rPr lang="en-US" sz="2000">
                <a:ea typeface="+mn-lt"/>
                <a:cs typeface="+mn-lt"/>
              </a:rPr>
              <a:t>The airline is looking to develop an application which can be accessed on various devices and will allow the users to book a fresh flight, cancel or reschedule existing ones for various flights available across cities. The application should have the following capabilities apart from the obvious ones: </a:t>
            </a:r>
            <a:endParaRPr lang="en-US" sz="2000">
              <a:cs typeface="Calibri"/>
            </a:endParaRPr>
          </a:p>
          <a:p>
            <a:r>
              <a:rPr lang="en-US" sz="2000" b="1">
                <a:ea typeface="+mn-lt"/>
                <a:cs typeface="+mn-lt"/>
              </a:rPr>
              <a:t>Register a user </a:t>
            </a:r>
            <a:endParaRPr lang="en-US" sz="2000" b="1">
              <a:cs typeface="Calibri"/>
            </a:endParaRPr>
          </a:p>
          <a:p>
            <a:r>
              <a:rPr lang="en-US" sz="2000" b="1">
                <a:ea typeface="+mn-lt"/>
                <a:cs typeface="+mn-lt"/>
              </a:rPr>
              <a:t>Previous bookings </a:t>
            </a:r>
            <a:endParaRPr lang="en-US" sz="2000" b="1">
              <a:cs typeface="Calibri"/>
            </a:endParaRPr>
          </a:p>
          <a:p>
            <a:r>
              <a:rPr lang="en-US" sz="2000" b="1">
                <a:ea typeface="+mn-lt"/>
                <a:cs typeface="+mn-lt"/>
              </a:rPr>
              <a:t>Master passenger list per user </a:t>
            </a:r>
            <a:endParaRPr lang="en-US" sz="2000" b="1">
              <a:cs typeface="Calibri"/>
            </a:endParaRPr>
          </a:p>
          <a:p>
            <a:r>
              <a:rPr lang="en-US" sz="2000" b="1">
                <a:ea typeface="+mn-lt"/>
                <a:cs typeface="+mn-lt"/>
              </a:rPr>
              <a:t>Payments (mocked version)</a:t>
            </a:r>
            <a:endParaRPr lang="en-US" sz="2000" b="1">
              <a:cs typeface="Calibri"/>
            </a:endParaRPr>
          </a:p>
          <a:p>
            <a:pPr marL="0" indent="0">
              <a:buNone/>
            </a:pPr>
            <a:endParaRPr lang="en-US" sz="2000">
              <a:cs typeface="Calibri"/>
            </a:endParaRPr>
          </a:p>
        </p:txBody>
      </p:sp>
    </p:spTree>
    <p:extLst>
      <p:ext uri="{BB962C8B-B14F-4D97-AF65-F5344CB8AC3E}">
        <p14:creationId xmlns:p14="http://schemas.microsoft.com/office/powerpoint/2010/main" val="350263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DA25-2827-EAAD-7C7C-E9637CAF96C1}"/>
              </a:ext>
            </a:extLst>
          </p:cNvPr>
          <p:cNvSpPr>
            <a:spLocks noGrp="1"/>
          </p:cNvSpPr>
          <p:nvPr>
            <p:ph type="title"/>
          </p:nvPr>
        </p:nvSpPr>
        <p:spPr/>
        <p:txBody>
          <a:bodyPr/>
          <a:lstStyle/>
          <a:p>
            <a:r>
              <a:rPr lang="en-US" b="1"/>
              <a:t>System Requirements</a:t>
            </a:r>
            <a:endParaRPr lang="en-IN" b="1">
              <a:cs typeface="Calibri Light"/>
            </a:endParaRPr>
          </a:p>
        </p:txBody>
      </p:sp>
      <p:sp>
        <p:nvSpPr>
          <p:cNvPr id="3" name="Content Placeholder 2">
            <a:extLst>
              <a:ext uri="{FF2B5EF4-FFF2-40B4-BE49-F238E27FC236}">
                <a16:creationId xmlns:a16="http://schemas.microsoft.com/office/drawing/2014/main" id="{76E00CB2-79DC-55D8-2121-2A3B648D96BA}"/>
              </a:ext>
            </a:extLst>
          </p:cNvPr>
          <p:cNvSpPr>
            <a:spLocks noGrp="1"/>
          </p:cNvSpPr>
          <p:nvPr>
            <p:ph idx="1"/>
          </p:nvPr>
        </p:nvSpPr>
        <p:spPr/>
        <p:txBody>
          <a:bodyPr>
            <a:normAutofit fontScale="92500"/>
          </a:bodyPr>
          <a:lstStyle/>
          <a:p>
            <a:r>
              <a:rPr lang="en-US"/>
              <a:t>Customers should be able to reserve a ticket for any scheduled flight. Customers can also build a multi-flight itinerary.</a:t>
            </a:r>
          </a:p>
          <a:p>
            <a:r>
              <a:rPr lang="en-US"/>
              <a:t>Users of the system can check flight schedules, their departure time, available seats, arrival time, and other flight details.</a:t>
            </a:r>
          </a:p>
          <a:p>
            <a:r>
              <a:rPr lang="en-US"/>
              <a:t>Customers can make reservations for multiple passengers under one itinerary. </a:t>
            </a:r>
          </a:p>
          <a:p>
            <a:r>
              <a:rPr lang="en-US"/>
              <a:t>Customers can cancel their reservation and itinerary. The system should be able to handle payments for reservations.</a:t>
            </a:r>
          </a:p>
          <a:p>
            <a:r>
              <a:rPr lang="en-US"/>
              <a:t>The system should be able to send notifications to customers whenever a reservation is made/modified or there is an update for their flights.</a:t>
            </a:r>
            <a:endParaRPr lang="en-IN"/>
          </a:p>
        </p:txBody>
      </p:sp>
      <p:pic>
        <p:nvPicPr>
          <p:cNvPr id="5" name="Picture 12" descr="DBS Bank Logo and symbol, meaning, history, PNG, brand">
            <a:extLst>
              <a:ext uri="{FF2B5EF4-FFF2-40B4-BE49-F238E27FC236}">
                <a16:creationId xmlns:a16="http://schemas.microsoft.com/office/drawing/2014/main" id="{F527A90F-F824-EDD8-9BCB-FD753657E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643" y="-268878"/>
            <a:ext cx="3383012" cy="2096135"/>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06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BD1B3-5C4B-00F7-5F9E-3FFF2B5C62FA}"/>
              </a:ext>
            </a:extLst>
          </p:cNvPr>
          <p:cNvSpPr>
            <a:spLocks noGrp="1"/>
          </p:cNvSpPr>
          <p:nvPr>
            <p:ph type="title"/>
          </p:nvPr>
        </p:nvSpPr>
        <p:spPr>
          <a:xfrm>
            <a:off x="838201" y="365125"/>
            <a:ext cx="5836549" cy="1938076"/>
          </a:xfrm>
        </p:spPr>
        <p:txBody>
          <a:bodyPr>
            <a:normAutofit/>
          </a:bodyPr>
          <a:lstStyle/>
          <a:p>
            <a:r>
              <a:rPr lang="en-US" b="1"/>
              <a:t>Technology Used</a:t>
            </a:r>
            <a:endParaRPr lang="en-IN" b="1"/>
          </a:p>
        </p:txBody>
      </p:sp>
      <p:sp>
        <p:nvSpPr>
          <p:cNvPr id="3" name="Content Placeholder 2">
            <a:extLst>
              <a:ext uri="{FF2B5EF4-FFF2-40B4-BE49-F238E27FC236}">
                <a16:creationId xmlns:a16="http://schemas.microsoft.com/office/drawing/2014/main" id="{C681968B-71EF-CFB5-B247-7B713FE0CB64}"/>
              </a:ext>
            </a:extLst>
          </p:cNvPr>
          <p:cNvSpPr>
            <a:spLocks noGrp="1"/>
          </p:cNvSpPr>
          <p:nvPr>
            <p:ph idx="1"/>
          </p:nvPr>
        </p:nvSpPr>
        <p:spPr>
          <a:xfrm>
            <a:off x="838201" y="2482589"/>
            <a:ext cx="3816096" cy="3694373"/>
          </a:xfrm>
        </p:spPr>
        <p:txBody>
          <a:bodyPr vert="horz" lIns="91440" tIns="45720" rIns="91440" bIns="45720" rtlCol="0">
            <a:normAutofit/>
          </a:bodyPr>
          <a:lstStyle/>
          <a:p>
            <a:pPr marL="0" indent="0">
              <a:buNone/>
            </a:pPr>
            <a:r>
              <a:rPr lang="en-US" sz="2000" b="1"/>
              <a:t>Front-End :</a:t>
            </a:r>
          </a:p>
          <a:p>
            <a:r>
              <a:rPr lang="en-US" sz="2000"/>
              <a:t>HTML</a:t>
            </a:r>
            <a:endParaRPr lang="en-US" sz="2000">
              <a:cs typeface="Calibri"/>
            </a:endParaRPr>
          </a:p>
          <a:p>
            <a:r>
              <a:rPr lang="en-US" sz="2000"/>
              <a:t>CSS</a:t>
            </a:r>
            <a:endParaRPr lang="en-US" sz="2000">
              <a:cs typeface="Calibri"/>
            </a:endParaRPr>
          </a:p>
          <a:p>
            <a:r>
              <a:rPr lang="en-US" sz="2000"/>
              <a:t>JavaScript</a:t>
            </a:r>
            <a:endParaRPr lang="en-US" sz="2000">
              <a:cs typeface="Calibri"/>
            </a:endParaRPr>
          </a:p>
          <a:p>
            <a:endParaRPr lang="en-US" sz="2000"/>
          </a:p>
          <a:p>
            <a:pPr marL="0" indent="0">
              <a:buNone/>
            </a:pPr>
            <a:r>
              <a:rPr lang="en-US" sz="2000" b="1"/>
              <a:t>Back-End : </a:t>
            </a:r>
            <a:endParaRPr lang="en-US" sz="2000" b="1">
              <a:cs typeface="Calibri"/>
            </a:endParaRPr>
          </a:p>
          <a:p>
            <a:r>
              <a:rPr lang="en-US" sz="2000"/>
              <a:t>MongoDB</a:t>
            </a:r>
            <a:endParaRPr lang="en-US" sz="2000">
              <a:cs typeface="Calibri"/>
            </a:endParaRPr>
          </a:p>
          <a:p>
            <a:r>
              <a:rPr lang="en-US" sz="2000"/>
              <a:t>Node.js</a:t>
            </a:r>
            <a:endParaRPr lang="en-US" sz="2000">
              <a:cs typeface="Calibri"/>
            </a:endParaRPr>
          </a:p>
          <a:p>
            <a:pPr marL="0" indent="0">
              <a:buNone/>
            </a:pPr>
            <a:endParaRPr lang="en-IN" sz="2000"/>
          </a:p>
        </p:txBody>
      </p:sp>
      <p:pic>
        <p:nvPicPr>
          <p:cNvPr id="6" name="Picture 12" descr="DBS Bank Logo and symbol, meaning, history, PNG, brand">
            <a:extLst>
              <a:ext uri="{FF2B5EF4-FFF2-40B4-BE49-F238E27FC236}">
                <a16:creationId xmlns:a16="http://schemas.microsoft.com/office/drawing/2014/main" id="{A7485561-1468-3760-2801-EA78E0EB83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87" r="20" b="8914"/>
          <a:stretch/>
        </p:blipFill>
        <p:spPr bwMode="auto">
          <a:xfrm>
            <a:off x="9129075" y="-4"/>
            <a:ext cx="3062925" cy="1553056"/>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4" name="Picture 4" descr="A picture containing transport, aircraft&#10;&#10;Description automatically generated">
            <a:extLst>
              <a:ext uri="{FF2B5EF4-FFF2-40B4-BE49-F238E27FC236}">
                <a16:creationId xmlns:a16="http://schemas.microsoft.com/office/drawing/2014/main" id="{67DD3F34-E973-761B-9E1C-4AF3C35AC96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b="13012"/>
          <a:stretch/>
        </p:blipFill>
        <p:spPr>
          <a:xfrm>
            <a:off x="4645910" y="3433506"/>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36135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1AC8D-CC76-4D00-BAC0-62AA47407922}"/>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b="1"/>
              <a:t>Glimpse of Website</a:t>
            </a:r>
          </a:p>
        </p:txBody>
      </p:sp>
      <p:sp>
        <p:nvSpPr>
          <p:cNvPr id="71" name="Rectangle 7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4"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A picture containing graphical user interface&#10;&#10;Description automatically generated">
            <a:extLst>
              <a:ext uri="{FF2B5EF4-FFF2-40B4-BE49-F238E27FC236}">
                <a16:creationId xmlns:a16="http://schemas.microsoft.com/office/drawing/2014/main" id="{B43C786B-3AA6-C5D1-EF4B-28710858D61D}"/>
              </a:ext>
            </a:extLst>
          </p:cNvPr>
          <p:cNvPicPr>
            <a:picLocks noChangeAspect="1"/>
          </p:cNvPicPr>
          <p:nvPr/>
        </p:nvPicPr>
        <p:blipFill rotWithShape="1">
          <a:blip r:embed="rId2"/>
          <a:srcRect l="14212" r="8455" b="1"/>
          <a:stretch/>
        </p:blipFill>
        <p:spPr>
          <a:xfrm>
            <a:off x="6529897" y="95044"/>
            <a:ext cx="5486821" cy="3086319"/>
          </a:xfrm>
          <a:prstGeom prst="rect">
            <a:avLst/>
          </a:prstGeom>
        </p:spPr>
      </p:pic>
      <p:sp>
        <p:nvSpPr>
          <p:cNvPr id="95" name="Rectangle 9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a:extLst>
              <a:ext uri="{FF2B5EF4-FFF2-40B4-BE49-F238E27FC236}">
                <a16:creationId xmlns:a16="http://schemas.microsoft.com/office/drawing/2014/main" id="{C1B7E555-828C-7096-6A6B-25A730247765}"/>
              </a:ext>
            </a:extLst>
          </p:cNvPr>
          <p:cNvPicPr>
            <a:picLocks noChangeAspect="1"/>
          </p:cNvPicPr>
          <p:nvPr/>
        </p:nvPicPr>
        <p:blipFill rotWithShape="1">
          <a:blip r:embed="rId3"/>
          <a:srcRect l="13778" r="-1" b="-1"/>
          <a:stretch/>
        </p:blipFill>
        <p:spPr>
          <a:xfrm>
            <a:off x="749204" y="3472332"/>
            <a:ext cx="5586942" cy="3142655"/>
          </a:xfrm>
          <a:prstGeom prst="rect">
            <a:avLst/>
          </a:prstGeom>
        </p:spPr>
      </p:pic>
      <p:pic>
        <p:nvPicPr>
          <p:cNvPr id="7" name="Picture 7">
            <a:extLst>
              <a:ext uri="{FF2B5EF4-FFF2-40B4-BE49-F238E27FC236}">
                <a16:creationId xmlns:a16="http://schemas.microsoft.com/office/drawing/2014/main" id="{BD3E8862-BD16-5B4E-8944-F69090151BCE}"/>
              </a:ext>
            </a:extLst>
          </p:cNvPr>
          <p:cNvPicPr>
            <a:picLocks noChangeAspect="1"/>
          </p:cNvPicPr>
          <p:nvPr/>
        </p:nvPicPr>
        <p:blipFill rotWithShape="1">
          <a:blip r:embed="rId4"/>
          <a:srcRect l="12209" r="2015" b="1"/>
          <a:stretch/>
        </p:blipFill>
        <p:spPr>
          <a:xfrm>
            <a:off x="6479838" y="3472316"/>
            <a:ext cx="5586942" cy="3142687"/>
          </a:xfrm>
          <a:prstGeom prst="rect">
            <a:avLst/>
          </a:prstGeom>
        </p:spPr>
      </p:pic>
    </p:spTree>
    <p:extLst>
      <p:ext uri="{BB962C8B-B14F-4D97-AF65-F5344CB8AC3E}">
        <p14:creationId xmlns:p14="http://schemas.microsoft.com/office/powerpoint/2010/main" val="47668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619497B2-B53A-F01A-CDB4-A517F6F04BB7}"/>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79910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D8378C0B-5B9B-754F-87ED-6BB8D183A516}"/>
              </a:ext>
            </a:extLst>
          </p:cNvPr>
          <p:cNvPicPr>
            <a:picLocks noGrp="1" noChangeAspect="1"/>
          </p:cNvPicPr>
          <p:nvPr>
            <p:ph idx="1"/>
          </p:nvPr>
        </p:nvPicPr>
        <p:blipFill>
          <a:blip r:embed="rId2"/>
          <a:stretch>
            <a:fillRect/>
          </a:stretch>
        </p:blipFill>
        <p:spPr>
          <a:xfrm>
            <a:off x="643467" y="784520"/>
            <a:ext cx="10905066" cy="5288959"/>
          </a:xfrm>
          <a:prstGeom prst="rect">
            <a:avLst/>
          </a:prstGeom>
        </p:spPr>
      </p:pic>
    </p:spTree>
    <p:extLst>
      <p:ext uri="{BB962C8B-B14F-4D97-AF65-F5344CB8AC3E}">
        <p14:creationId xmlns:p14="http://schemas.microsoft.com/office/powerpoint/2010/main" val="4032404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Airline Booking System  Team Members: Gadila Akshitha Inshita Bamba  Sujay Reddy Yaramala  Jyothi Poshetty  Ramsagar Varsha  Lokesh Maddipoti  Muppalla Siva Rama Krishna  Bala Mahesh Chilakala  NALLA ANJANEYULU  KILARI MANJUNATH  Indukuri Pranav Varma    </vt:lpstr>
      <vt:lpstr>Content</vt:lpstr>
      <vt:lpstr>Introduction</vt:lpstr>
      <vt:lpstr>Problem Statement </vt:lpstr>
      <vt:lpstr>System Requirements</vt:lpstr>
      <vt:lpstr>Technology Used</vt:lpstr>
      <vt:lpstr>Glimpse of Website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Booking System Team Members: </dc:title>
  <dc:creator>Inshita Bamba</dc:creator>
  <cp:revision>163</cp:revision>
  <dcterms:created xsi:type="dcterms:W3CDTF">2022-10-29T07:56:12Z</dcterms:created>
  <dcterms:modified xsi:type="dcterms:W3CDTF">2022-10-29T09:19:54Z</dcterms:modified>
</cp:coreProperties>
</file>