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5" d="100"/>
          <a:sy n="115" d="100"/>
        </p:scale>
        <p:origin x="-39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D291B17-9318-49DB-B28B-6E5994AE9581}" type="datetime1">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A98EE3D-8CD1-4C3F-BD1C-C98C9596463C}"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CED4963-E985-44C4-B8C4-FDD613B7C2F8}"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D291B17-9318-49DB-B28B-6E5994AE9581}"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8DD82B9-B8EE-4375-B6FF-88FA6ABB15D9}" type="datetime1">
              <a:rPr lang="en-US" smtClean="0"/>
            </a:fld>
            <a:endParaRPr lang="en-US"/>
          </a:p>
        </p:txBody>
      </p:sp>
      <p:sp>
        <p:nvSpPr>
          <p:cNvPr id="5" name="Footer Placeholder 4"/>
          <p:cNvSpPr>
            <a:spLocks noGrp="1"/>
          </p:cNvSpPr>
          <p:nvPr>
            <p:ph type="ftr" sz="quarter" idx="11"/>
          </p:nvPr>
        </p:nvSpPr>
        <p:spPr/>
        <p:txBody>
          <a:bodyPr/>
          <a:p>
            <a:endParaRPr kumimoji="0" lang="en-US"/>
          </a:p>
        </p:txBody>
      </p:sp>
      <p:sp>
        <p:nvSpPr>
          <p:cNvPr id="6" name="Slide Number Placeholder 5"/>
          <p:cNvSpPr>
            <a:spLocks noGrp="1"/>
          </p:cNvSpPr>
          <p:nvPr>
            <p:ph type="sldNum" sz="quarter" idx="12"/>
          </p:nvPr>
        </p:nvSpPr>
        <p:spPr/>
        <p:txBody>
          <a:bodyPr/>
          <a:p>
            <a:pPr eaLnBrk="1" latinLnBrk="0" hangingPunct="1"/>
            <a:fld id="{69E29E33-B620-47F9-BB04-8846C2A5AFCC}" type="slidenum">
              <a:rPr kumimoji="0" lang="en-US" smtClean="0"/>
            </a:fld>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2497495-0637-405E-AE64-5CC7506D51F5}"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BFFD690-9426-415D-8B65-26881E07B2D4}"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04C4989A-474C-40DE-95B9-011C28B71673}"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DB4ED54-5B5E-4A04-93D3-5772E3CE3818}"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EDE50D6-574B-40AF-946F-D52A04ADE379}"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82884F1-FFEA-405F-9602-3DCA865EDA4E}"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E18DB4A-8810-4A10-AD5C-D5E2C667F5B3}" type="datetime1">
              <a:rPr lang="en-US" smtClean="0"/>
            </a:fld>
            <a:endParaRPr lang="en-US"/>
          </a:p>
        </p:txBody>
      </p:sp>
      <p:sp>
        <p:nvSpPr>
          <p:cNvPr id="6" name="Footer Placeholder 5"/>
          <p:cNvSpPr>
            <a:spLocks noGrp="1"/>
          </p:cNvSpPr>
          <p:nvPr>
            <p:ph type="ftr" sz="quarter" idx="11"/>
          </p:nvPr>
        </p:nvSpPr>
        <p:spPr/>
        <p:txBody>
          <a:bodyPr/>
          <a:p>
            <a:pPr algn="l"/>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D291B17-9318-49DB-B28B-6E5994AE9581}" type="datetime1">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kumimoji="0" lang="en-US">
              <a:solidFill>
                <a:schemeClr val="tx1">
                  <a:shade val="50000"/>
                </a:schemeClr>
              </a:solidFill>
            </a:endParaRPr>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A98EE3D-8CD1-4C3F-BD1C-C98C9596463C}" type="slidenum">
              <a:rPr lang="en-US" smtClean="0"/>
            </a:fld>
            <a:endParaRPr lang="en-US"/>
          </a:p>
        </p:txBody>
      </p:sp>
      <p:pic>
        <p:nvPicPr>
          <p:cNvPr id="11" name="Picture 10"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1123" y="998675"/>
            <a:ext cx="8125714" cy="1279012"/>
          </a:xfrm>
          <a:solidFill>
            <a:schemeClr val="bg2">
              <a:lumMod val="75000"/>
            </a:schemeClr>
          </a:solidFill>
          <a:ln>
            <a:solidFill>
              <a:schemeClr val="bg2">
                <a:lumMod val="10000"/>
              </a:schemeClr>
            </a:solidFill>
          </a:ln>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 </a:t>
            </a:r>
            <a:r>
              <a:rPr lang="en-US" b="1" i="1" dirty="0">
                <a:solidFill>
                  <a:schemeClr val="tx1"/>
                </a:solidFill>
                <a:latin typeface="Arial" panose="020B0604020202020204" pitchFamily="34" charset="0"/>
                <a:cs typeface="Arial" panose="020B0604020202020204" pitchFamily="34" charset="0"/>
              </a:rPr>
              <a:t>Keylogger &amp; security</a:t>
            </a:r>
            <a:endParaRPr lang="en-US" b="1" i="1" dirty="0">
              <a:solidFill>
                <a:schemeClr val="tx1"/>
              </a:solidFill>
              <a:latin typeface="Arial" panose="020B0604020202020204" pitchFamily="34" charset="0"/>
              <a:cs typeface="Arial" panose="020B0604020202020204" pitchFamily="34" charset="0"/>
            </a:endParaRPr>
          </a:p>
        </p:txBody>
      </p:sp>
      <p:sp>
        <p:nvSpPr>
          <p:cNvPr id="4" name="TextBox 3"/>
          <p:cNvSpPr txBox="1"/>
          <p:nvPr/>
        </p:nvSpPr>
        <p:spPr>
          <a:xfrm>
            <a:off x="3258846" y="3816579"/>
            <a:ext cx="7980183" cy="1322070"/>
          </a:xfrm>
          <a:prstGeom prst="rect">
            <a:avLst/>
          </a:prstGeom>
          <a:noFill/>
        </p:spPr>
        <p:txBody>
          <a:bodyPr wrap="square" lIns="91440" tIns="45720" rIns="91440" bIns="45720" rtlCol="0" anchor="t">
            <a:spAutoFit/>
          </a:bodyPr>
          <a:lstStyle/>
          <a:p>
            <a:r>
              <a:rPr lang="en-US" sz="2000" b="1" dirty="0">
                <a:solidFill>
                  <a:schemeClr val="tx2">
                    <a:lumMod val="50000"/>
                  </a:schemeClr>
                </a:solidFill>
                <a:latin typeface="+mj-lt"/>
                <a:cs typeface="Arial" panose="020B0604020202020204" pitchFamily="34" charset="0"/>
              </a:rPr>
              <a:t>Presented By:</a:t>
            </a:r>
            <a:endParaRPr lang="en-US" sz="2000" b="1" dirty="0">
              <a:solidFill>
                <a:schemeClr val="tx2">
                  <a:lumMod val="50000"/>
                </a:schemeClr>
              </a:solidFill>
              <a:latin typeface="+mj-lt"/>
              <a:cs typeface="Arial" panose="020B0604020202020204" pitchFamily="34" charset="0"/>
            </a:endParaRPr>
          </a:p>
          <a:p>
            <a:r>
              <a:rPr lang="en-US" sz="2000" b="1" dirty="0" smtClean="0">
                <a:solidFill>
                  <a:schemeClr val="tx2">
                    <a:lumMod val="50000"/>
                  </a:schemeClr>
                </a:solidFill>
                <a:latin typeface="+mj-lt"/>
                <a:cs typeface="Arial" panose="020B0604020202020204"/>
              </a:rPr>
              <a:t>             K.BALACHANDHIRAN(AU810621104305)</a:t>
            </a:r>
            <a:endParaRPr lang="en-US" sz="2000" b="1" dirty="0">
              <a:solidFill>
                <a:schemeClr val="tx2">
                  <a:lumMod val="50000"/>
                </a:schemeClr>
              </a:solidFill>
              <a:latin typeface="+mj-lt"/>
              <a:cs typeface="Arial" panose="020B0604020202020204"/>
            </a:endParaRPr>
          </a:p>
          <a:p>
            <a:r>
              <a:rPr lang="en-US" sz="2000" b="1" dirty="0">
                <a:solidFill>
                  <a:schemeClr val="tx2">
                    <a:lumMod val="50000"/>
                  </a:schemeClr>
                </a:solidFill>
                <a:latin typeface="+mj-lt"/>
                <a:cs typeface="Arial" panose="020B0604020202020204"/>
              </a:rPr>
              <a:t>	Computer Science and Engineering</a:t>
            </a:r>
            <a:endParaRPr lang="en-US" sz="2000" b="1" dirty="0">
              <a:solidFill>
                <a:schemeClr val="tx2">
                  <a:lumMod val="50000"/>
                </a:schemeClr>
              </a:solidFill>
              <a:latin typeface="+mj-lt"/>
              <a:cs typeface="Arial" panose="020B0604020202020204"/>
            </a:endParaRPr>
          </a:p>
          <a:p>
            <a:r>
              <a:rPr lang="en-US" sz="2000" b="1" dirty="0">
                <a:solidFill>
                  <a:schemeClr val="tx2">
                    <a:lumMod val="50000"/>
                  </a:schemeClr>
                </a:solidFill>
                <a:latin typeface="+mj-lt"/>
                <a:cs typeface="Arial" panose="020B0604020202020204"/>
              </a:rPr>
              <a:t>	Dr.Navalar Nedunchezhiyan College Of Engineering</a:t>
            </a:r>
            <a:endParaRPr lang="en-US" sz="2000" b="1" dirty="0">
              <a:solidFill>
                <a:schemeClr val="tx2">
                  <a:lumMod val="50000"/>
                </a:schemeClr>
              </a:solidFill>
              <a:latin typeface="+mj-lt"/>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6910" y="1378585"/>
            <a:ext cx="10262235" cy="3791585"/>
          </a:xfrm>
        </p:spPr>
        <p:txBody>
          <a:bodyPr>
            <a:noAutofit/>
          </a:bodyPr>
          <a:lstStyle/>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Academic Journals: Journals focusing on cybersecurity, computer science, and information technology often publish research articles on keyloggers, their detection, prevention, and ethical considerations.</a:t>
            </a: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
            </a:pP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Books: Books on cybersecurity, digital forensics, and ethical hacking may contain chapters or sections dedicated to keyloggers, discussing their technical aspects, usage scenarios, and mitigation strategies.</a:t>
            </a: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
            </a:pP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Online Articles: Websites like cybersecurity news outlets, tech blogs, and forums often discuss keyloggers, their detection methods, and real-world examples of their use in both legitimate and malicious contexts.</a:t>
            </a: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
            </a:pP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White Papers: Companies specializing in cybersecurity may publish white papers on keyloggers as part of their research efforts, discussing trends, case studies, and best practices for protection.</a:t>
            </a:r>
            <a:endParaRPr lang="en-US" sz="2000" dirty="0">
              <a:latin typeface="Calibri" panose="020F0502020204030204" pitchFamily="34" charset="0"/>
              <a:cs typeface="Calibri" panose="020F0502020204030204" pitchFamily="34" charset="0"/>
            </a:endParaRPr>
          </a:p>
        </p:txBody>
      </p:sp>
      <p:sp>
        <p:nvSpPr>
          <p:cNvPr id="5" name="Title 4"/>
          <p:cNvSpPr>
            <a:spLocks noGrp="1"/>
          </p:cNvSpPr>
          <p:nvPr>
            <p:ph type="title"/>
          </p:nvPr>
        </p:nvSpPr>
        <p:spPr>
          <a:xfrm>
            <a:off x="581192" y="724619"/>
            <a:ext cx="11029616" cy="654482"/>
          </a:xfrm>
        </p:spPr>
        <p:txBody>
          <a:bodyPr>
            <a:normAutofit fontScale="90000"/>
          </a:bodyPr>
          <a:lstStyle/>
          <a:p>
            <a:pPr algn="l"/>
            <a:r>
              <a:rPr lang="en-US" sz="4400" b="1" dirty="0" smtClean="0">
                <a:solidFill>
                  <a:schemeClr val="tx1"/>
                </a:solidFill>
                <a:latin typeface="Arial" panose="020B0604020202020204"/>
                <a:ea typeface="+mj-lt"/>
                <a:cs typeface="Arial" panose="020B0604020202020204"/>
              </a:rPr>
              <a:t>References:</a:t>
            </a:r>
            <a:endParaRPr lang="en-US"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dirty="0" smtClean="0">
                <a:solidFill>
                  <a:schemeClr val="tx1"/>
                </a:solidFill>
                <a:latin typeface="Arial" panose="020B0604020202020204" pitchFamily="34" charset="0"/>
                <a:cs typeface="Arial" panose="020B0604020202020204" pitchFamily="34" charset="0"/>
              </a:rPr>
              <a:t>THANKING YOU…</a:t>
            </a:r>
            <a:endParaRPr lang="en-US" b="1"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84101"/>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endParaRPr lang="en-US" sz="2000" b="1" dirty="0">
              <a:latin typeface="Arial" panose="020B0604020202020204"/>
              <a:ea typeface="+mn-lt"/>
              <a:cs typeface="Arial" panose="020B0604020202020204"/>
            </a:endParaRPr>
          </a:p>
          <a:p>
            <a:pPr marL="305435" indent="-305435"/>
            <a:r>
              <a:rPr lang="en-US" sz="2000" b="1" dirty="0" smtClean="0">
                <a:latin typeface="+mj-lt"/>
                <a:ea typeface="+mn-lt"/>
                <a:cs typeface="Arial" panose="020B0604020202020204"/>
              </a:rPr>
              <a:t>Definition</a:t>
            </a:r>
            <a:endParaRPr lang="en-US" sz="2000" b="1" dirty="0">
              <a:latin typeface="+mj-lt"/>
              <a:ea typeface="+mn-lt"/>
              <a:cs typeface="Arial" panose="020B0604020202020204"/>
            </a:endParaRPr>
          </a:p>
          <a:p>
            <a:pPr marL="305435" indent="-305435"/>
            <a:endParaRPr lang="en-US" dirty="0">
              <a:latin typeface="+mj-lt"/>
              <a:cs typeface="Arial" panose="020B0604020202020204"/>
            </a:endParaRPr>
          </a:p>
          <a:p>
            <a:pPr marL="305435" indent="-305435"/>
            <a:r>
              <a:rPr lang="en-US" sz="2000" b="1" dirty="0">
                <a:latin typeface="+mj-lt"/>
                <a:ea typeface="+mn-lt"/>
                <a:cs typeface="Calibri" panose="020F0502020204030204"/>
              </a:rPr>
              <a:t>System </a:t>
            </a:r>
            <a:r>
              <a:rPr lang="en-US" sz="2000" b="1" dirty="0">
                <a:latin typeface="+mj-lt"/>
                <a:ea typeface="+mn-lt"/>
                <a:cs typeface="+mn-lt"/>
              </a:rPr>
              <a:t>Development Approach </a:t>
            </a:r>
            <a:endParaRPr lang="en-US" dirty="0">
              <a:latin typeface="+mj-lt"/>
              <a:ea typeface="+mn-lt"/>
              <a:cs typeface="+mn-lt"/>
            </a:endParaRPr>
          </a:p>
          <a:p>
            <a:pPr marL="305435" indent="-305435"/>
            <a:r>
              <a:rPr lang="en-US" sz="2000" b="1" dirty="0">
                <a:latin typeface="+mj-lt"/>
                <a:ea typeface="+mn-lt"/>
                <a:cs typeface="+mn-lt"/>
              </a:rPr>
              <a:t>Implementation</a:t>
            </a:r>
            <a:endParaRPr lang="en-US" dirty="0">
              <a:latin typeface="+mj-lt"/>
              <a:cs typeface="Calibri" panose="020F0502020204030204"/>
            </a:endParaRPr>
          </a:p>
          <a:p>
            <a:pPr marL="305435" indent="-305435"/>
            <a:r>
              <a:rPr lang="en-US" sz="2000" b="1" dirty="0">
                <a:latin typeface="+mj-lt"/>
                <a:ea typeface="+mn-lt"/>
                <a:cs typeface="Arial" panose="020B0604020202020204"/>
              </a:rPr>
              <a:t>Result (Output Image)</a:t>
            </a:r>
            <a:endParaRPr lang="en-US" sz="2000" b="1" dirty="0">
              <a:latin typeface="+mj-lt"/>
              <a:ea typeface="+mn-lt"/>
              <a:cs typeface="Arial" panose="020B0604020202020204"/>
            </a:endParaRPr>
          </a:p>
          <a:p>
            <a:pPr marL="305435" indent="-305435"/>
            <a:r>
              <a:rPr lang="en-US" sz="2000" b="1" dirty="0">
                <a:latin typeface="+mj-lt"/>
                <a:ea typeface="+mn-lt"/>
                <a:cs typeface="Arial" panose="020B0604020202020204"/>
              </a:rPr>
              <a:t>Conclusion</a:t>
            </a:r>
            <a:endParaRPr lang="en-US" dirty="0">
              <a:latin typeface="+mj-lt"/>
              <a:cs typeface="Arial" panose="020B0604020202020204"/>
            </a:endParaRPr>
          </a:p>
          <a:p>
            <a:pPr marL="305435" indent="-305435"/>
            <a:r>
              <a:rPr lang="en-US" sz="2000" b="1" dirty="0" smtClean="0">
                <a:latin typeface="+mj-lt"/>
                <a:ea typeface="+mn-lt"/>
                <a:cs typeface="Arial" panose="020B0604020202020204"/>
              </a:rPr>
              <a:t>Benefits</a:t>
            </a:r>
            <a:endParaRPr lang="en-US" sz="2000" b="1" dirty="0">
              <a:latin typeface="+mj-lt"/>
              <a:ea typeface="+mn-lt"/>
              <a:cs typeface="Arial" panose="020B0604020202020204"/>
            </a:endParaRPr>
          </a:p>
          <a:p>
            <a:pPr marL="305435" indent="-305435"/>
            <a:r>
              <a:rPr lang="en-US" sz="2000" b="1" dirty="0">
                <a:latin typeface="+mj-lt"/>
                <a:ea typeface="+mn-lt"/>
                <a:cs typeface="Arial" panose="020B0604020202020204"/>
              </a:rPr>
              <a:t>References</a:t>
            </a:r>
            <a:endParaRPr lang="en-US" dirty="0">
              <a:latin typeface="+mj-lt"/>
              <a:cs typeface="Arial" panose="020B0604020202020204"/>
            </a:endParaRPr>
          </a:p>
          <a:p>
            <a:pPr marL="305435" indent="-305435"/>
            <a:endParaRPr lang="en-US" dirty="0">
              <a:latin typeface="Arial" panose="020B0604020202020204"/>
              <a:cs typeface="Arial" panose="020B0604020202020204"/>
            </a:endParaRPr>
          </a:p>
        </p:txBody>
      </p:sp>
      <p:sp>
        <p:nvSpPr>
          <p:cNvPr id="2" name="Title 1"/>
          <p:cNvSpPr>
            <a:spLocks noGrp="1"/>
          </p:cNvSpPr>
          <p:nvPr>
            <p:ph type="title"/>
          </p:nvPr>
        </p:nvSpPr>
        <p:spPr>
          <a:xfrm>
            <a:off x="838200" y="135773"/>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US" b="1" dirty="0">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5935" y="1717675"/>
            <a:ext cx="11200130" cy="2690495"/>
          </a:xfrm>
        </p:spPr>
        <p:txBody>
          <a:bodyPr>
            <a:noAutofit/>
          </a:bodyPr>
          <a:lstStyle/>
          <a:p>
            <a:pPr marL="0" indent="0">
              <a:buNone/>
            </a:pPr>
            <a:r>
              <a:rPr lang="en-IN" sz="1800" dirty="0"/>
              <a:t>A keylogger is a type of software or hardware device designed to record keystrokes on a computer or mobile device. </a:t>
            </a:r>
            <a:endParaRPr lang="en-IN" sz="1800" dirty="0"/>
          </a:p>
          <a:p>
            <a:pPr marL="0" indent="0">
              <a:buNone/>
            </a:pPr>
            <a:r>
              <a:rPr lang="en-IN" sz="1800" dirty="0"/>
              <a:t>It can capture every keystroke typed by a user, including passwords, credit card numbers, and other sensitive information. </a:t>
            </a:r>
            <a:endParaRPr lang="en-IN" sz="1800" dirty="0"/>
          </a:p>
          <a:p>
            <a:pPr marL="0" indent="0">
              <a:buNone/>
            </a:pPr>
            <a:r>
              <a:rPr lang="en-IN" sz="1800" dirty="0"/>
              <a:t>Keyloggers can be used for legitimate purposes, such as monitoring children's online activities or tracking employee productivity, but they can also be employed maliciously by hackers to steal personal or financial information.</a:t>
            </a:r>
            <a:endParaRPr lang="en-IN" sz="1800" dirty="0"/>
          </a:p>
          <a:p>
            <a:pPr marL="0" indent="0">
              <a:buNone/>
            </a:pPr>
            <a:endParaRPr lang="en-IN" sz="1800" dirty="0"/>
          </a:p>
          <a:p>
            <a:pPr marL="0" indent="0">
              <a:buNone/>
            </a:pPr>
            <a:r>
              <a:rPr lang="en-IN" sz="1800" dirty="0"/>
              <a:t>	</a:t>
            </a:r>
            <a:endParaRPr lang="en-IN" sz="1800" dirty="0" smtClean="0"/>
          </a:p>
          <a:p>
            <a:pPr marL="0" indent="0">
              <a:buNone/>
            </a:pPr>
            <a:r>
              <a:rPr lang="en-US" sz="2200" dirty="0" smtClean="0"/>
              <a:t>      </a:t>
            </a:r>
            <a:r>
              <a:rPr lang="en-IN" sz="2200" dirty="0" smtClean="0">
                <a:latin typeface="Calibri" panose="020F0502020204030204" pitchFamily="34" charset="0"/>
                <a:cs typeface="Calibri" panose="020F0502020204030204" pitchFamily="34" charset="0"/>
              </a:rPr>
              <a:t>      </a:t>
            </a:r>
            <a:endParaRPr lang="en-IN" sz="2200" dirty="0">
              <a:latin typeface="Calibri" panose="020F0502020204030204" pitchFamily="34" charset="0"/>
              <a:cs typeface="Calibri" panose="020F0502020204030204" pitchFamily="34" charset="0"/>
            </a:endParaRPr>
          </a:p>
        </p:txBody>
      </p:sp>
      <p:sp>
        <p:nvSpPr>
          <p:cNvPr id="5" name="Title 4"/>
          <p:cNvSpPr>
            <a:spLocks noGrp="1"/>
          </p:cNvSpPr>
          <p:nvPr>
            <p:ph type="title"/>
          </p:nvPr>
        </p:nvSpPr>
        <p:spPr>
          <a:xfrm>
            <a:off x="495954" y="1004080"/>
            <a:ext cx="11029616" cy="530296"/>
          </a:xfrm>
        </p:spPr>
        <p:txBody>
          <a:bodyPr>
            <a:noAutofit/>
          </a:bodyPr>
          <a:lstStyle/>
          <a:p>
            <a:pPr algn="l"/>
            <a:r>
              <a:rPr lang="en-US" sz="4000" dirty="0" smtClean="0">
                <a:solidFill>
                  <a:schemeClr val="tx1"/>
                </a:solidFill>
              </a:rPr>
              <a:t>Definition:</a:t>
            </a:r>
            <a:endParaRPr lang="en-US" sz="40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1671" y="1958196"/>
            <a:ext cx="10910691" cy="5305246"/>
          </a:xfrm>
        </p:spPr>
        <p:txBody>
          <a:bodyPr vert="horz" lIns="91440" tIns="45720" rIns="91440" bIns="45720" rtlCol="0" anchor="ctr">
            <a:noAutofit/>
          </a:bodyPr>
          <a:lstStyle/>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p:txBody>
          <a:bodyPr>
            <a:normAutofit/>
          </a:bodyPr>
          <a:lstStyle/>
          <a:p>
            <a:pPr algn="l"/>
            <a:r>
              <a:rPr lang="en-US" dirty="0" smtClean="0">
                <a:solidFill>
                  <a:schemeClr val="tx1"/>
                </a:solidFill>
                <a:latin typeface="Arial" panose="020B0604020202020204" pitchFamily="34" charset="0"/>
                <a:cs typeface="Arial" panose="020B0604020202020204" pitchFamily="34" charset="0"/>
              </a:rPr>
              <a:t>Problem statement</a:t>
            </a:r>
            <a:r>
              <a:rPr lang="en-US" b="1" dirty="0" smtClean="0">
                <a:solidFill>
                  <a:schemeClr val="tx1"/>
                </a:solidFill>
                <a:latin typeface="Arial" panose="020B0604020202020204" pitchFamily="34" charset="0"/>
                <a:cs typeface="Arial" panose="020B0604020202020204" pitchFamily="34" charset="0"/>
              </a:rPr>
              <a:t>:</a:t>
            </a:r>
            <a:endParaRPr lang="en-US" sz="4000" dirty="0">
              <a:solidFill>
                <a:schemeClr val="tx1"/>
              </a:solidFill>
            </a:endParaRPr>
          </a:p>
        </p:txBody>
      </p:sp>
      <p:sp>
        <p:nvSpPr>
          <p:cNvPr id="3" name="Rectangle 2"/>
          <p:cNvSpPr/>
          <p:nvPr/>
        </p:nvSpPr>
        <p:spPr>
          <a:xfrm>
            <a:off x="753686" y="1106251"/>
            <a:ext cx="10975571" cy="3970318"/>
          </a:xfrm>
          <a:prstGeom prst="rect">
            <a:avLst/>
          </a:prstGeom>
        </p:spPr>
        <p:txBody>
          <a:bodyPr wrap="square">
            <a:spAutoFit/>
          </a:bodyPr>
          <a:lstStyle/>
          <a:p>
            <a:r>
              <a:rPr lang="en-US" b="1" dirty="0">
                <a:latin typeface="Calibri" panose="020F0502020204030204" pitchFamily="34" charset="0"/>
                <a:cs typeface="Calibri" panose="020F0502020204030204" pitchFamily="34" charset="0"/>
              </a:rPr>
              <a:t>Detection Challenges</a:t>
            </a:r>
            <a:r>
              <a:rPr lang="en-US" b="1" dirty="0" smtClean="0">
                <a:latin typeface="Calibri" panose="020F0502020204030204" pitchFamily="34" charset="0"/>
                <a:cs typeface="Calibri" panose="020F0502020204030204" pitchFamily="34" charset="0"/>
              </a:rPr>
              <a:t>:</a:t>
            </a:r>
            <a:endParaRPr lang="en-US" b="1" dirty="0" smtClean="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Keyloggers can operate stealthily, making them difficult to detect using conventional security measures. They may evade antivirus software and remain undetected for extended periods, posing a significant threat to user privacy and security.</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Prevention Measures</a:t>
            </a:r>
            <a:r>
              <a:rPr lang="en-US" b="1" dirty="0" smtClean="0">
                <a:latin typeface="Calibri" panose="020F0502020204030204" pitchFamily="34" charset="0"/>
                <a:cs typeface="Calibri" panose="020F0502020204030204" pitchFamily="34" charset="0"/>
              </a:rPr>
              <a:t>:</a:t>
            </a:r>
            <a:endParaRPr lang="en-US" b="1" dirty="0" smtClean="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Preventing keylogger installations requires robust security practices, including secure software development, user education, and endpoint security solutions. However, even with preventive measures in place, sophisticated attackers may still find ways to circumvent defenses and install keyloggers on targeted systems.</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User Privacy Concerns</a:t>
            </a:r>
            <a:r>
              <a:rPr lang="en-US" b="1" dirty="0" smtClean="0">
                <a:latin typeface="Calibri" panose="020F0502020204030204" pitchFamily="34" charset="0"/>
                <a:cs typeface="Calibri" panose="020F0502020204030204" pitchFamily="34" charset="0"/>
              </a:rPr>
              <a:t>:</a:t>
            </a:r>
            <a:endParaRPr lang="en-US" b="1" dirty="0" smtClean="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While keyloggers can be used for legitimate purposes such as monitoring employee activity or parental controls, they also raise significant privacy concerns. Users may be uncomfortable with the idea of their keystrokes being recorded and potentially used without their consent, leading to trust issues and legal implications.</a:t>
            </a:r>
            <a:endParaRPr lang="en-IN" dirty="0">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5003" y="805358"/>
            <a:ext cx="3631721" cy="3536830"/>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305435" indent="-305435"/>
            <a:endParaRPr lang="en-IN" sz="1800" b="1" dirty="0" smtClean="0">
              <a:solidFill>
                <a:srgbClr val="0F0F0F"/>
              </a:solidFill>
              <a:latin typeface="Times New Roman" panose="02020603050405020304" pitchFamily="18" charset="0"/>
              <a:cs typeface="Times New Roman" panose="02020603050405020304" pitchFamily="18" charset="0"/>
            </a:endParaRPr>
          </a:p>
          <a:p>
            <a:pPr marL="305435" indent="-305435"/>
            <a:endParaRPr lang="en-IN" sz="1800" b="1" dirty="0" smtClean="0">
              <a:solidFill>
                <a:srgbClr val="0F0F0F"/>
              </a:solidFill>
              <a:latin typeface="Times New Roman" panose="02020603050405020304" pitchFamily="18" charset="0"/>
              <a:cs typeface="Times New Roman" panose="02020603050405020304" pitchFamily="18" charset="0"/>
            </a:endParaRPr>
          </a:p>
          <a:p>
            <a:pPr marL="305435" indent="-305435"/>
            <a:endParaRPr lang="en-IN" sz="1800" b="1" dirty="0">
              <a:solidFill>
                <a:srgbClr val="0F0F0F"/>
              </a:solidFill>
              <a:latin typeface="Times New Roman" panose="02020603050405020304" pitchFamily="18" charset="0"/>
              <a:cs typeface="Times New Roman" panose="02020603050405020304" pitchFamily="18" charset="0"/>
            </a:endParaRPr>
          </a:p>
          <a:p>
            <a:pPr marL="305435" indent="-305435"/>
            <a:r>
              <a:rPr lang="en-IN" sz="1800" b="1" dirty="0" smtClean="0">
                <a:solidFill>
                  <a:srgbClr val="002060"/>
                </a:solidFill>
                <a:latin typeface="Calibri" panose="020F0502020204030204" pitchFamily="34" charset="0"/>
                <a:cs typeface="Calibri" panose="020F0502020204030204" pitchFamily="34" charset="0"/>
              </a:rPr>
              <a:t>System </a:t>
            </a:r>
            <a:r>
              <a:rPr lang="en-IN" sz="1800" b="1" dirty="0">
                <a:solidFill>
                  <a:srgbClr val="002060"/>
                </a:solidFill>
                <a:latin typeface="Calibri" panose="020F0502020204030204" pitchFamily="34" charset="0"/>
                <a:cs typeface="Calibri" panose="020F0502020204030204" pitchFamily="34" charset="0"/>
              </a:rPr>
              <a:t>requirements:</a:t>
            </a:r>
            <a:endParaRPr lang="en-IN" sz="1800" b="1" dirty="0">
              <a:solidFill>
                <a:srgbClr val="002060"/>
              </a:solidFill>
              <a:latin typeface="Calibri" panose="020F0502020204030204" pitchFamily="34" charset="0"/>
              <a:cs typeface="Calibri" panose="020F0502020204030204" pitchFamily="34" charset="0"/>
            </a:endParaRPr>
          </a:p>
          <a:p>
            <a:pPr marL="0" indent="0">
              <a:buNone/>
            </a:pPr>
            <a:r>
              <a:rPr lang="en-IN" sz="1800" b="1" dirty="0">
                <a:solidFill>
                  <a:srgbClr val="002060"/>
                </a:solidFill>
                <a:latin typeface="Calibri" panose="020F0502020204030204" pitchFamily="34" charset="0"/>
                <a:cs typeface="Calibri" panose="020F0502020204030204" pitchFamily="34" charset="0"/>
              </a:rPr>
              <a:t>	</a:t>
            </a:r>
            <a:r>
              <a:rPr lang="en-IN" sz="1800" dirty="0">
                <a:solidFill>
                  <a:srgbClr val="002060"/>
                </a:solidFill>
                <a:latin typeface="Calibri" panose="020F0502020204030204" pitchFamily="34" charset="0"/>
                <a:cs typeface="Calibri" panose="020F0502020204030204" pitchFamily="34" charset="0"/>
              </a:rPr>
              <a:t>Python IDLE.</a:t>
            </a:r>
            <a:endParaRPr lang="en-IN" sz="1800" dirty="0">
              <a:solidFill>
                <a:srgbClr val="002060"/>
              </a:solidFill>
              <a:latin typeface="Calibri" panose="020F0502020204030204" pitchFamily="34" charset="0"/>
              <a:cs typeface="Calibri" panose="020F0502020204030204" pitchFamily="34" charset="0"/>
            </a:endParaRPr>
          </a:p>
          <a:p>
            <a:pPr marL="305435" indent="-305435"/>
            <a:r>
              <a:rPr lang="en-IN" sz="1800" b="1" dirty="0">
                <a:solidFill>
                  <a:srgbClr val="002060"/>
                </a:solidFill>
                <a:latin typeface="Calibri" panose="020F0502020204030204" pitchFamily="34" charset="0"/>
                <a:cs typeface="Calibri" panose="020F0502020204030204" pitchFamily="34" charset="0"/>
              </a:rPr>
              <a:t>Library required to build the model:</a:t>
            </a:r>
            <a:endParaRPr lang="en-IN" sz="1800" b="1" dirty="0">
              <a:solidFill>
                <a:srgbClr val="002060"/>
              </a:solidFill>
              <a:latin typeface="Calibri" panose="020F0502020204030204" pitchFamily="34" charset="0"/>
              <a:cs typeface="Calibri" panose="020F0502020204030204" pitchFamily="34" charset="0"/>
            </a:endParaRPr>
          </a:p>
          <a:p>
            <a:pPr marL="0" indent="0">
              <a:buNone/>
            </a:pPr>
            <a:r>
              <a:rPr lang="en-IN" sz="1800" b="1" dirty="0">
                <a:solidFill>
                  <a:srgbClr val="002060"/>
                </a:solidFill>
                <a:latin typeface="Calibri" panose="020F0502020204030204" pitchFamily="34" charset="0"/>
                <a:cs typeface="Calibri" panose="020F0502020204030204" pitchFamily="34" charset="0"/>
              </a:rPr>
              <a:t>	</a:t>
            </a:r>
            <a:r>
              <a:rPr lang="en-IN" sz="1800" dirty="0">
                <a:solidFill>
                  <a:srgbClr val="002060"/>
                </a:solidFill>
                <a:latin typeface="Calibri" panose="020F0502020204030204" pitchFamily="34" charset="0"/>
                <a:cs typeface="Calibri" panose="020F0502020204030204" pitchFamily="34" charset="0"/>
              </a:rPr>
              <a:t>pip install pynput.</a:t>
            </a:r>
            <a:endParaRPr lang="en-IN" sz="1800" dirty="0">
              <a:solidFill>
                <a:srgbClr val="002060"/>
              </a:solidFill>
              <a:latin typeface="Calibri" panose="020F0502020204030204" pitchFamily="34" charset="0"/>
              <a:cs typeface="Calibri" panose="020F0502020204030204" pitchFamily="34" charset="0"/>
            </a:endParaRPr>
          </a:p>
          <a:p>
            <a:pPr marL="0" indent="0">
              <a:buNone/>
            </a:pPr>
            <a:r>
              <a:rPr lang="en-IN" sz="1800" dirty="0">
                <a:solidFill>
                  <a:srgbClr val="002060"/>
                </a:solidFill>
                <a:latin typeface="Calibri" panose="020F0502020204030204" pitchFamily="34" charset="0"/>
                <a:cs typeface="Calibri" panose="020F0502020204030204" pitchFamily="34" charset="0"/>
              </a:rPr>
              <a:t>	pip install jsonlib.</a:t>
            </a:r>
            <a:endParaRPr lang="en-IN" sz="1800" dirty="0">
              <a:solidFill>
                <a:srgbClr val="002060"/>
              </a:solidFill>
              <a:latin typeface="Calibri" panose="020F0502020204030204" pitchFamily="34" charset="0"/>
              <a:cs typeface="Calibri" panose="020F0502020204030204" pitchFamily="34" charset="0"/>
            </a:endParaRPr>
          </a:p>
        </p:txBody>
      </p:sp>
      <p:sp>
        <p:nvSpPr>
          <p:cNvPr id="5" name="Title 4"/>
          <p:cNvSpPr>
            <a:spLocks noGrp="1"/>
          </p:cNvSpPr>
          <p:nvPr>
            <p:ph type="title"/>
          </p:nvPr>
        </p:nvSpPr>
        <p:spPr>
          <a:xfrm>
            <a:off x="581192" y="805358"/>
            <a:ext cx="11029616" cy="563140"/>
          </a:xfrm>
        </p:spPr>
        <p:txBody>
          <a:bodyPr>
            <a:normAutofit fontScale="90000"/>
          </a:bodyPr>
          <a:lstStyle/>
          <a:p>
            <a:pPr algn="l"/>
            <a:r>
              <a:rPr lang="en-US" sz="4400" dirty="0" smtClean="0">
                <a:solidFill>
                  <a:schemeClr val="tx1"/>
                </a:solidFill>
                <a:latin typeface="Calibri Light" panose="020F0302020204030204"/>
                <a:cs typeface="Calibri Light" panose="020F0302020204030204"/>
              </a:rPr>
              <a:t>System Approach:</a:t>
            </a:r>
            <a:endParaRPr lang="en-US" sz="4400" dirty="0">
              <a:solidFill>
                <a:schemeClr val="tx1"/>
              </a:solidFill>
              <a:latin typeface="Calibri Light" panose="020F0302020204030204"/>
              <a:cs typeface="Calibri Light" panose="020F03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l"/>
            <a:r>
              <a:rPr lang="en-US" dirty="0">
                <a:solidFill>
                  <a:schemeClr val="tx1"/>
                </a:solidFill>
              </a:rPr>
              <a:t>Implementation :</a:t>
            </a:r>
            <a:endParaRPr lang="en-US" dirty="0">
              <a:solidFill>
                <a:schemeClr val="tx1"/>
              </a:solidFill>
            </a:endParaRPr>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65513" y="1305097"/>
            <a:ext cx="11296996" cy="5037513"/>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771730"/>
            <a:ext cx="11029616" cy="530296"/>
          </a:xfrm>
        </p:spPr>
        <p:txBody>
          <a:bodyPr>
            <a:normAutofit fontScale="90000"/>
          </a:bodyPr>
          <a:lstStyle/>
          <a:p>
            <a:pPr algn="l"/>
            <a:r>
              <a:rPr lang="en-US" sz="4400" b="1" dirty="0" smtClean="0">
                <a:solidFill>
                  <a:schemeClr val="tx1"/>
                </a:solidFill>
                <a:latin typeface="Arial" panose="020B0604020202020204"/>
                <a:ea typeface="+mj-lt"/>
                <a:cs typeface="Arial" panose="020B0604020202020204"/>
              </a:rPr>
              <a:t>Output:</a:t>
            </a:r>
            <a:endParaRPr lang="en-US" dirty="0">
              <a:solidFill>
                <a:schemeClr val="tx1"/>
              </a:solidFill>
            </a:endParaRPr>
          </a:p>
        </p:txBody>
      </p:sp>
      <p:pic>
        <p:nvPicPr>
          <p:cNvPr id="3" name="Content Placeholder 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058770" y="1389697"/>
            <a:ext cx="8046154" cy="4525962"/>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62757" y="1745673"/>
            <a:ext cx="9877777" cy="4380490"/>
          </a:xfrm>
        </p:spPr>
        <p:txBody>
          <a:bodyPr>
            <a:normAutofit/>
          </a:bodyPr>
          <a:lstStyle/>
          <a:p>
            <a:pPr>
              <a:buFont typeface="Arial" panose="020B0604020202020204" pitchFamily="34" charset="0"/>
              <a:buChar char="•"/>
            </a:pPr>
            <a:r>
              <a:rPr lang="en-US" sz="2000" b="1" dirty="0" smtClean="0">
                <a:latin typeface="Calibri" panose="020F0502020204030204" pitchFamily="34" charset="0"/>
                <a:cs typeface="Calibri" panose="020F0502020204030204" pitchFamily="34" charset="0"/>
              </a:rPr>
              <a:t>Hardware </a:t>
            </a:r>
            <a:r>
              <a:rPr lang="en-US" sz="2000" b="1" dirty="0">
                <a:latin typeface="Calibri" panose="020F0502020204030204" pitchFamily="34" charset="0"/>
                <a:cs typeface="Calibri" panose="020F0502020204030204" pitchFamily="34" charset="0"/>
              </a:rPr>
              <a:t>S</a:t>
            </a:r>
            <a:r>
              <a:rPr lang="en-US" sz="2000" b="1" dirty="0" smtClean="0">
                <a:latin typeface="Calibri" panose="020F0502020204030204" pitchFamily="34" charset="0"/>
                <a:cs typeface="Calibri" panose="020F0502020204030204" pitchFamily="34" charset="0"/>
              </a:rPr>
              <a:t>olutions: </a:t>
            </a:r>
            <a:endParaRPr lang="en-US" sz="2000" b="1" dirty="0" smtClean="0">
              <a:latin typeface="Calibri" panose="020F0502020204030204" pitchFamily="34" charset="0"/>
              <a:cs typeface="Calibri" panose="020F0502020204030204" pitchFamily="34" charset="0"/>
            </a:endParaRPr>
          </a:p>
          <a:p>
            <a:pPr marL="109855" indent="0">
              <a:buNone/>
            </a:pPr>
            <a:r>
              <a:rPr lang="en-US" sz="2000" dirty="0" smtClean="0">
                <a:latin typeface="Calibri" panose="020F0502020204030204" pitchFamily="34" charset="0"/>
                <a:cs typeface="Calibri" panose="020F0502020204030204" pitchFamily="34" charset="0"/>
              </a:rPr>
              <a:t>           Implementing </a:t>
            </a:r>
            <a:r>
              <a:rPr lang="en-US" sz="2000" dirty="0">
                <a:latin typeface="Calibri" panose="020F0502020204030204" pitchFamily="34" charset="0"/>
                <a:cs typeface="Calibri" panose="020F0502020204030204" pitchFamily="34" charset="0"/>
              </a:rPr>
              <a:t>secure input devices, physical security measures, and regular inspections to prevent the installation and detection of hardware keyloggers</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000" b="1" dirty="0">
                <a:latin typeface="Calibri" panose="020F0502020204030204" pitchFamily="34" charset="0"/>
                <a:cs typeface="Calibri" panose="020F0502020204030204" pitchFamily="34" charset="0"/>
              </a:rPr>
              <a:t>Software Solutions:</a:t>
            </a:r>
            <a:r>
              <a:rPr lang="en-US" sz="2000" dirty="0">
                <a:latin typeface="Calibri" panose="020F0502020204030204" pitchFamily="34" charset="0"/>
                <a:cs typeface="Calibri" panose="020F0502020204030204" pitchFamily="34" charset="0"/>
              </a:rPr>
              <a:t> </a:t>
            </a:r>
            <a:endParaRPr lang="en-US" sz="2000" dirty="0" smtClean="0">
              <a:latin typeface="Calibri" panose="020F0502020204030204" pitchFamily="34" charset="0"/>
              <a:cs typeface="Calibri" panose="020F0502020204030204" pitchFamily="34" charset="0"/>
            </a:endParaRPr>
          </a:p>
          <a:p>
            <a:pPr marL="109855" indent="0">
              <a:buNone/>
            </a:pP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          Utilizing </a:t>
            </a:r>
            <a:r>
              <a:rPr lang="en-US" sz="2000" dirty="0">
                <a:latin typeface="Calibri" panose="020F0502020204030204" pitchFamily="34" charset="0"/>
                <a:cs typeface="Calibri" panose="020F0502020204030204" pitchFamily="34" charset="0"/>
              </a:rPr>
              <a:t>antivirus and antimalware software, firewalls, endpoint security solutions, and behavioral analysis techniques to detect and remove software-based keyloggers, block unauthorized network traffic, and identify abnormal behavioral patterns indicative of keylogging activity</a:t>
            </a:r>
            <a:r>
              <a:rPr lang="en-US" sz="2000" dirty="0">
                <a:latin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a:xfrm>
            <a:off x="581192" y="882650"/>
            <a:ext cx="11029616" cy="530296"/>
          </a:xfrm>
        </p:spPr>
        <p:txBody>
          <a:bodyPr>
            <a:normAutofit fontScale="90000"/>
          </a:bodyPr>
          <a:lstStyle/>
          <a:p>
            <a:pPr algn="l"/>
            <a:r>
              <a:rPr lang="en-US" sz="4400" b="1" dirty="0" smtClean="0">
                <a:solidFill>
                  <a:schemeClr val="tx1"/>
                </a:solidFill>
                <a:latin typeface="Arial" panose="020B0604020202020204"/>
                <a:ea typeface="+mj-lt"/>
                <a:cs typeface="Arial" panose="020B0604020202020204"/>
              </a:rPr>
              <a:t>Conclusion:</a:t>
            </a:r>
            <a:endParaRPr lang="en-US"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9510" y="1414732"/>
            <a:ext cx="10004251" cy="4701395"/>
          </a:xfrm>
        </p:spPr>
        <p:txBody>
          <a:bodyPr>
            <a:normAutofit/>
          </a:bodyPr>
          <a:lstStyle/>
          <a:p>
            <a:pPr lvl="1"/>
            <a:r>
              <a:rPr lang="en-US" sz="1700" b="1" dirty="0">
                <a:latin typeface="Calibri" panose="020F0502020204030204" pitchFamily="34" charset="0"/>
                <a:cs typeface="Calibri" panose="020F0502020204030204" pitchFamily="34" charset="0"/>
              </a:rPr>
              <a:t>Parental Monitoring: </a:t>
            </a:r>
            <a:r>
              <a:rPr lang="en-US" sz="1800" dirty="0">
                <a:latin typeface="Calibri" panose="020F0502020204030204" pitchFamily="34" charset="0"/>
                <a:cs typeface="Calibri" panose="020F0502020204030204" pitchFamily="34" charset="0"/>
              </a:rPr>
              <a:t>Parents </a:t>
            </a:r>
            <a:r>
              <a:rPr lang="en-US" sz="1700" dirty="0">
                <a:latin typeface="Calibri" panose="020F0502020204030204" pitchFamily="34" charset="0"/>
                <a:cs typeface="Calibri" panose="020F0502020204030204" pitchFamily="34" charset="0"/>
              </a:rPr>
              <a:t>may use keyloggers to monitor their children's online activities and ensure they are not engaging in </a:t>
            </a:r>
            <a:r>
              <a:rPr lang="en-US" sz="1800" dirty="0">
                <a:latin typeface="Calibri" panose="020F0502020204030204" pitchFamily="34" charset="0"/>
                <a:cs typeface="Calibri" panose="020F0502020204030204" pitchFamily="34" charset="0"/>
              </a:rPr>
              <a:t>harmful </a:t>
            </a:r>
            <a:r>
              <a:rPr lang="en-US" sz="1700" dirty="0">
                <a:latin typeface="Calibri" panose="020F0502020204030204" pitchFamily="34" charset="0"/>
                <a:cs typeface="Calibri" panose="020F0502020204030204" pitchFamily="34" charset="0"/>
              </a:rPr>
              <a:t>behavior or interacting with inappropriate content.</a:t>
            </a:r>
            <a:endParaRPr lang="en-US" sz="1700" dirty="0">
              <a:latin typeface="Calibri" panose="020F0502020204030204" pitchFamily="34" charset="0"/>
              <a:cs typeface="Calibri" panose="020F0502020204030204" pitchFamily="34" charset="0"/>
            </a:endParaRPr>
          </a:p>
          <a:p>
            <a:pPr lvl="1"/>
            <a:endParaRPr lang="en-US" sz="1700" dirty="0">
              <a:latin typeface="Calibri" panose="020F0502020204030204" pitchFamily="34" charset="0"/>
              <a:cs typeface="Calibri" panose="020F0502020204030204" pitchFamily="34" charset="0"/>
            </a:endParaRPr>
          </a:p>
          <a:p>
            <a:pPr lvl="1"/>
            <a:r>
              <a:rPr lang="en-US" sz="1700" b="1" dirty="0">
                <a:latin typeface="Calibri" panose="020F0502020204030204" pitchFamily="34" charset="0"/>
                <a:cs typeface="Calibri" panose="020F0502020204030204" pitchFamily="34" charset="0"/>
              </a:rPr>
              <a:t>Employee Monitoring:</a:t>
            </a:r>
            <a:r>
              <a:rPr lang="en-US" sz="1700" dirty="0">
                <a:latin typeface="Calibri" panose="020F0502020204030204" pitchFamily="34" charset="0"/>
                <a:cs typeface="Calibri" panose="020F0502020204030204" pitchFamily="34" charset="0"/>
              </a:rPr>
              <a:t> Employers may use keyloggers to track employee productivity and ensure that company resources are being used appropriately during work hours.</a:t>
            </a:r>
            <a:endParaRPr lang="en-US" sz="1700" dirty="0">
              <a:latin typeface="Calibri" panose="020F0502020204030204" pitchFamily="34" charset="0"/>
              <a:cs typeface="Calibri" panose="020F0502020204030204" pitchFamily="34" charset="0"/>
            </a:endParaRPr>
          </a:p>
          <a:p>
            <a:pPr lvl="1"/>
            <a:endParaRPr lang="en-US" sz="1700" dirty="0">
              <a:latin typeface="Calibri" panose="020F0502020204030204" pitchFamily="34" charset="0"/>
              <a:cs typeface="Calibri" panose="020F0502020204030204" pitchFamily="34" charset="0"/>
            </a:endParaRPr>
          </a:p>
          <a:p>
            <a:pPr lvl="1"/>
            <a:r>
              <a:rPr lang="en-US" sz="1700" b="1" dirty="0">
                <a:latin typeface="Calibri" panose="020F0502020204030204" pitchFamily="34" charset="0"/>
                <a:cs typeface="Calibri" panose="020F0502020204030204" pitchFamily="34" charset="0"/>
              </a:rPr>
              <a:t>Law Enforcement:</a:t>
            </a:r>
            <a:r>
              <a:rPr lang="en-US" sz="1700" dirty="0">
                <a:latin typeface="Calibri" panose="020F0502020204030204" pitchFamily="34" charset="0"/>
                <a:cs typeface="Calibri" panose="020F0502020204030204" pitchFamily="34" charset="0"/>
              </a:rPr>
              <a:t> Keyloggers can be used by law enforcement agencies as part of investigations to gather evidence related to criminal activities.</a:t>
            </a:r>
            <a:endParaRPr lang="en-US" sz="1700" dirty="0">
              <a:latin typeface="Calibri" panose="020F0502020204030204" pitchFamily="34" charset="0"/>
              <a:cs typeface="Calibri" panose="020F0502020204030204" pitchFamily="34" charset="0"/>
            </a:endParaRPr>
          </a:p>
          <a:p>
            <a:pPr lvl="1"/>
            <a:endParaRPr lang="en-US" sz="1700" dirty="0">
              <a:latin typeface="Calibri" panose="020F0502020204030204" pitchFamily="34" charset="0"/>
              <a:cs typeface="Calibri" panose="020F0502020204030204" pitchFamily="34" charset="0"/>
            </a:endParaRPr>
          </a:p>
          <a:p>
            <a:pPr lvl="1"/>
            <a:r>
              <a:rPr lang="en-US" sz="1700" b="1" dirty="0">
                <a:latin typeface="Calibri" panose="020F0502020204030204" pitchFamily="34" charset="0"/>
                <a:cs typeface="Calibri" panose="020F0502020204030204" pitchFamily="34" charset="0"/>
                <a:sym typeface="+mn-ea"/>
              </a:rPr>
              <a:t>P</a:t>
            </a:r>
            <a:r>
              <a:rPr lang="en-US" sz="1700" b="1" dirty="0">
                <a:latin typeface="Calibri" panose="020F0502020204030204" pitchFamily="34" charset="0"/>
                <a:cs typeface="Calibri" panose="020F0502020204030204" pitchFamily="34" charset="0"/>
              </a:rPr>
              <a:t>assword Recovery: </a:t>
            </a:r>
            <a:r>
              <a:rPr lang="en-US" sz="1700" dirty="0">
                <a:latin typeface="Calibri" panose="020F0502020204030204" pitchFamily="34" charset="0"/>
                <a:cs typeface="Calibri" panose="020F0502020204030204" pitchFamily="34" charset="0"/>
              </a:rPr>
              <a:t>Keyloggers can help users recover lost or forgotten passwords by recording the keystrokes used to input them.</a:t>
            </a:r>
            <a:endParaRPr lang="en-US" sz="1700" dirty="0">
              <a:latin typeface="Calibri" panose="020F0502020204030204" pitchFamily="34" charset="0"/>
              <a:cs typeface="Calibri" panose="020F0502020204030204" pitchFamily="34" charset="0"/>
            </a:endParaRPr>
          </a:p>
        </p:txBody>
      </p:sp>
      <p:sp>
        <p:nvSpPr>
          <p:cNvPr id="5" name="Title 4"/>
          <p:cNvSpPr txBox="1"/>
          <p:nvPr/>
        </p:nvSpPr>
        <p:spPr>
          <a:xfrm>
            <a:off x="172529" y="81877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smtClean="0">
                <a:solidFill>
                  <a:schemeClr val="tx1"/>
                </a:solidFill>
                <a:latin typeface="Arial" panose="020B0604020202020204"/>
                <a:cs typeface="Arial" panose="020B0604020202020204"/>
              </a:rPr>
              <a:t>  Benefits:</a:t>
            </a:r>
            <a:endParaRPr lang="en-US" sz="4400" b="1" dirty="0">
              <a:solidFill>
                <a:schemeClr val="tx1"/>
              </a:solidFill>
              <a:latin typeface="Arial" panose="020B0604020202020204"/>
              <a:cs typeface="Arial" panose="020B0604020202020204"/>
            </a:endParaRPr>
          </a:p>
          <a:p>
            <a:endParaRPr lang="en-US" sz="4400" b="1" dirty="0">
              <a:solidFill>
                <a:schemeClr val="tx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Concourse</Template>
  <TotalTime>0</TotalTime>
  <Words>3869</Words>
  <Application>WPS Presentation</Application>
  <PresentationFormat>Custom</PresentationFormat>
  <Paragraphs>88</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Wingdings 3</vt:lpstr>
      <vt:lpstr>Verdana</vt:lpstr>
      <vt:lpstr>Wingdings 2</vt:lpstr>
      <vt:lpstr>Arial</vt:lpstr>
      <vt:lpstr>Calibri</vt:lpstr>
      <vt:lpstr>Calibri</vt:lpstr>
      <vt:lpstr>Times New Roman</vt:lpstr>
      <vt:lpstr>Calibri Light</vt:lpstr>
      <vt:lpstr>Lucida Sans Unicode</vt:lpstr>
      <vt:lpstr>Microsoft YaHei</vt:lpstr>
      <vt:lpstr>Arial Unicode MS</vt:lpstr>
      <vt:lpstr>Green Color</vt:lpstr>
      <vt:lpstr> Keylogger &amp; security</vt:lpstr>
      <vt:lpstr>OUTLINE</vt:lpstr>
      <vt:lpstr>Definition:</vt:lpstr>
      <vt:lpstr>Problem statement:</vt:lpstr>
      <vt:lpstr>System Approach:</vt:lpstr>
      <vt:lpstr>Implementation :</vt:lpstr>
      <vt:lpstr>Output:</vt:lpstr>
      <vt:lpstr>Conclusion:</vt:lpstr>
      <vt:lpstr>PowerPoint 演示文稿</vt:lpstr>
      <vt:lpstr>References:</vt:lpstr>
      <vt:lpstr>THANKING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38</cp:revision>
  <dcterms:created xsi:type="dcterms:W3CDTF">2021-05-26T16:50:00Z</dcterms:created>
  <dcterms:modified xsi:type="dcterms:W3CDTF">2024-04-17T08:26:13Z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4E1D025B927848BFA329C2CD252FAD5D_13</vt:lpwstr>
  </property>
  <property fmtid="{D5CDD505-2E9C-101B-9397-08002B2CF9AE}" pid="4" name="KSOProductBuildVer">
    <vt:lpwstr>1033-12.2.0.13489</vt:lpwstr>
  </property>
</Properties>
</file>