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2C28-964B-43EF-8C9D-E11BBDA39D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45F99D-D949-4912-96A0-7484B2436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02C032-8CCD-4633-ADED-A1E003FFC79C}"/>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5" name="Footer Placeholder 4">
            <a:extLst>
              <a:ext uri="{FF2B5EF4-FFF2-40B4-BE49-F238E27FC236}">
                <a16:creationId xmlns:a16="http://schemas.microsoft.com/office/drawing/2014/main" id="{F4ED8542-4B38-4610-9A14-E4E87AB0B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E86FA-AFD2-4C23-A878-520FFC3891F9}"/>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408351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513D-F6F4-48AB-9893-0EB3894B6C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E12F5-F9C9-48D0-AC08-48AD3DC24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D068F-F5D0-4E8C-B4B2-D88342D4E1E4}"/>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5" name="Footer Placeholder 4">
            <a:extLst>
              <a:ext uri="{FF2B5EF4-FFF2-40B4-BE49-F238E27FC236}">
                <a16:creationId xmlns:a16="http://schemas.microsoft.com/office/drawing/2014/main" id="{DDC046B7-9050-46B9-BAB6-5EFF081F0E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2945E-01FB-4680-AD5B-7C1F55F5D843}"/>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394632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121BD3-F3E4-4D7D-935C-49D5AD22A5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653301-B649-484A-9F82-624BE165AD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CAD0B-F1E0-4B6A-94E7-2522BFA26FBD}"/>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5" name="Footer Placeholder 4">
            <a:extLst>
              <a:ext uri="{FF2B5EF4-FFF2-40B4-BE49-F238E27FC236}">
                <a16:creationId xmlns:a16="http://schemas.microsoft.com/office/drawing/2014/main" id="{E823F297-4365-4664-BBAD-1F8EFF81B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DF6AC-5452-4F92-9138-C01B08B8E7E1}"/>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347874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F9B6-EE6A-47D1-82BF-041ECAD706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9A5E6-68B7-4F2E-891B-3ADE69BDA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B6D7C-311A-494A-A892-4F9A2033B180}"/>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5" name="Footer Placeholder 4">
            <a:extLst>
              <a:ext uri="{FF2B5EF4-FFF2-40B4-BE49-F238E27FC236}">
                <a16:creationId xmlns:a16="http://schemas.microsoft.com/office/drawing/2014/main" id="{2EEC3BA5-117F-4D21-A092-6A58DAD786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A5B8F-C067-4DBF-9A4E-989E038AD6B2}"/>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49260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CCCA-5A05-4294-97AD-6E33FB0A2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2A9123-0159-46E4-A1B0-C1FBB5406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3A41E-D7C3-4A3D-954F-E6BD508ED875}"/>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5" name="Footer Placeholder 4">
            <a:extLst>
              <a:ext uri="{FF2B5EF4-FFF2-40B4-BE49-F238E27FC236}">
                <a16:creationId xmlns:a16="http://schemas.microsoft.com/office/drawing/2014/main" id="{690A78C7-690D-45E2-8F4B-CE8C43773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F99FC-4A85-4429-A743-E973FB1E1513}"/>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216890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BF41-EDBF-4497-9E12-65CCA59B0D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57836B-1A39-4645-9C06-9617C911B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636AED-2877-48F9-9AED-A48CD54F07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F374BC-893C-48DF-9A39-85104016943A}"/>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6" name="Footer Placeholder 5">
            <a:extLst>
              <a:ext uri="{FF2B5EF4-FFF2-40B4-BE49-F238E27FC236}">
                <a16:creationId xmlns:a16="http://schemas.microsoft.com/office/drawing/2014/main" id="{CA5ACA69-1436-4921-B508-D2C7B3A549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0312D1-29D2-4449-9C45-A31E200F5F80}"/>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120405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C380-0EFC-415E-95F0-12CA015DB2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3EEA69-6FFD-4047-AED0-9756DFC44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D82E3E-B040-4BEA-B286-2C3B90F2B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BCB291-633E-4E7B-A48C-416A26423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81294-8C0F-4C0F-8286-D83011E5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7452A-35A7-4073-B080-7BEDF1D6BD7E}"/>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8" name="Footer Placeholder 7">
            <a:extLst>
              <a:ext uri="{FF2B5EF4-FFF2-40B4-BE49-F238E27FC236}">
                <a16:creationId xmlns:a16="http://schemas.microsoft.com/office/drawing/2014/main" id="{B5B61D5B-0A8D-411D-843C-BE02202B46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77FBCB-00BE-4297-BA17-B09381B2ABD4}"/>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289792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F01-6A43-4F85-BE3D-66C79E1077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3679D-834A-4A48-8DCF-B55EE2D8C4E3}"/>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4" name="Footer Placeholder 3">
            <a:extLst>
              <a:ext uri="{FF2B5EF4-FFF2-40B4-BE49-F238E27FC236}">
                <a16:creationId xmlns:a16="http://schemas.microsoft.com/office/drawing/2014/main" id="{560ED5B0-0238-4A68-939B-BC4213E230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DAAD03-E7D4-4897-8A93-F63AFF6E284D}"/>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343441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65575-66DC-4372-BDC0-B6EB86ECEE77}"/>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3" name="Footer Placeholder 2">
            <a:extLst>
              <a:ext uri="{FF2B5EF4-FFF2-40B4-BE49-F238E27FC236}">
                <a16:creationId xmlns:a16="http://schemas.microsoft.com/office/drawing/2014/main" id="{54A161E3-CB50-4DBB-A5AC-3D28B0E08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3EA680-1793-4EA6-A31E-56358463E852}"/>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298452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68D3-62D6-49A3-9FA8-821C601AD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796B7-F409-4C4D-AC54-1D3589C823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8155D2-B087-4CF8-9DA4-360B5B5B8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3138F-17CF-4829-B260-4FB1361F5A02}"/>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6" name="Footer Placeholder 5">
            <a:extLst>
              <a:ext uri="{FF2B5EF4-FFF2-40B4-BE49-F238E27FC236}">
                <a16:creationId xmlns:a16="http://schemas.microsoft.com/office/drawing/2014/main" id="{5235CB14-6DDB-49BB-8E27-7B49ADA5DC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581FA-4FAB-4815-8A32-1C77DDEFD0F2}"/>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119280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23F0-95AA-4D79-B888-D7195B3C5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E57C8E-10EF-4455-A160-2C4179646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8C4AF1-1BD5-4E5B-8BCA-F22E05D6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05037-36ED-4CC9-8F0B-9CB507287426}"/>
              </a:ext>
            </a:extLst>
          </p:cNvPr>
          <p:cNvSpPr>
            <a:spLocks noGrp="1"/>
          </p:cNvSpPr>
          <p:nvPr>
            <p:ph type="dt" sz="half" idx="10"/>
          </p:nvPr>
        </p:nvSpPr>
        <p:spPr/>
        <p:txBody>
          <a:bodyPr/>
          <a:lstStyle/>
          <a:p>
            <a:fld id="{B21DA302-2F55-4D12-BC0C-69066178A4F0}" type="datetimeFigureOut">
              <a:rPr lang="en-IN" smtClean="0"/>
              <a:t>24-08-2023</a:t>
            </a:fld>
            <a:endParaRPr lang="en-IN"/>
          </a:p>
        </p:txBody>
      </p:sp>
      <p:sp>
        <p:nvSpPr>
          <p:cNvPr id="6" name="Footer Placeholder 5">
            <a:extLst>
              <a:ext uri="{FF2B5EF4-FFF2-40B4-BE49-F238E27FC236}">
                <a16:creationId xmlns:a16="http://schemas.microsoft.com/office/drawing/2014/main" id="{A77CB2C2-82FF-400D-A082-D57C51A1E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2124BD-288F-4C28-8BAD-E911785D793E}"/>
              </a:ext>
            </a:extLst>
          </p:cNvPr>
          <p:cNvSpPr>
            <a:spLocks noGrp="1"/>
          </p:cNvSpPr>
          <p:nvPr>
            <p:ph type="sldNum" sz="quarter" idx="12"/>
          </p:nvPr>
        </p:nvSpPr>
        <p:spPr/>
        <p:txBody>
          <a:bodyPr/>
          <a:lstStyle/>
          <a:p>
            <a:fld id="{6DF65C42-F128-4E19-A919-FA1F02E4215F}" type="slidenum">
              <a:rPr lang="en-IN" smtClean="0"/>
              <a:t>‹#›</a:t>
            </a:fld>
            <a:endParaRPr lang="en-IN"/>
          </a:p>
        </p:txBody>
      </p:sp>
    </p:spTree>
    <p:extLst>
      <p:ext uri="{BB962C8B-B14F-4D97-AF65-F5344CB8AC3E}">
        <p14:creationId xmlns:p14="http://schemas.microsoft.com/office/powerpoint/2010/main" val="162217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302DA1-05FD-40C5-86EA-26A00DC3C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BD127E-6C32-45B4-902A-EDBCB6371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CE75E-5B0D-40C5-9F0E-D165EFDEDC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DA302-2F55-4D12-BC0C-69066178A4F0}" type="datetimeFigureOut">
              <a:rPr lang="en-IN" smtClean="0"/>
              <a:t>24-08-2023</a:t>
            </a:fld>
            <a:endParaRPr lang="en-IN"/>
          </a:p>
        </p:txBody>
      </p:sp>
      <p:sp>
        <p:nvSpPr>
          <p:cNvPr id="5" name="Footer Placeholder 4">
            <a:extLst>
              <a:ext uri="{FF2B5EF4-FFF2-40B4-BE49-F238E27FC236}">
                <a16:creationId xmlns:a16="http://schemas.microsoft.com/office/drawing/2014/main" id="{4D9BE81A-0675-4B0C-8BB9-3CFDD9F1FA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BD69CE-8379-4CC6-BA83-F2F02D53E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65C42-F128-4E19-A919-FA1F02E4215F}" type="slidenum">
              <a:rPr lang="en-IN" smtClean="0"/>
              <a:t>‹#›</a:t>
            </a:fld>
            <a:endParaRPr lang="en-IN"/>
          </a:p>
        </p:txBody>
      </p:sp>
    </p:spTree>
    <p:extLst>
      <p:ext uri="{BB962C8B-B14F-4D97-AF65-F5344CB8AC3E}">
        <p14:creationId xmlns:p14="http://schemas.microsoft.com/office/powerpoint/2010/main" val="82281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F0FE53-0680-4B2C-8059-204752FB5DC4}"/>
              </a:ext>
            </a:extLst>
          </p:cNvPr>
          <p:cNvSpPr txBox="1"/>
          <p:nvPr/>
        </p:nvSpPr>
        <p:spPr>
          <a:xfrm>
            <a:off x="4420413" y="553673"/>
            <a:ext cx="3351174" cy="584775"/>
          </a:xfrm>
          <a:prstGeom prst="rect">
            <a:avLst/>
          </a:prstGeom>
          <a:noFill/>
        </p:spPr>
        <p:txBody>
          <a:bodyPr wrap="none" rtlCol="0">
            <a:spAutoFit/>
          </a:bodyPr>
          <a:lstStyle/>
          <a:p>
            <a:r>
              <a:rPr lang="en-US" sz="3200" dirty="0"/>
              <a:t>Boosting</a:t>
            </a:r>
            <a:r>
              <a:rPr lang="en-US" dirty="0"/>
              <a:t> </a:t>
            </a:r>
            <a:r>
              <a:rPr lang="en-US" sz="3200" dirty="0"/>
              <a:t>Algorithm</a:t>
            </a:r>
            <a:endParaRPr lang="en-IN" sz="3200" dirty="0"/>
          </a:p>
        </p:txBody>
      </p:sp>
      <p:sp>
        <p:nvSpPr>
          <p:cNvPr id="10" name="TextBox 9">
            <a:extLst>
              <a:ext uri="{FF2B5EF4-FFF2-40B4-BE49-F238E27FC236}">
                <a16:creationId xmlns:a16="http://schemas.microsoft.com/office/drawing/2014/main" id="{2A6B07CA-7322-499A-A153-46BC3DC61819}"/>
              </a:ext>
            </a:extLst>
          </p:cNvPr>
          <p:cNvSpPr txBox="1"/>
          <p:nvPr/>
        </p:nvSpPr>
        <p:spPr>
          <a:xfrm>
            <a:off x="843514" y="1593908"/>
            <a:ext cx="10674570" cy="923330"/>
          </a:xfrm>
          <a:prstGeom prst="rect">
            <a:avLst/>
          </a:prstGeom>
          <a:noFill/>
        </p:spPr>
        <p:txBody>
          <a:bodyPr wrap="square" rtlCol="0">
            <a:spAutoFit/>
          </a:bodyPr>
          <a:lstStyle/>
          <a:p>
            <a:r>
              <a:rPr lang="en-US" b="0" i="0" dirty="0">
                <a:solidFill>
                  <a:srgbClr val="273239"/>
                </a:solidFill>
                <a:effectLst/>
                <a:latin typeface="Nunito" pitchFamily="2" charset="0"/>
              </a:rPr>
              <a:t>A single weak model may not be enough for our complex problems such cases we aggregate various weak models to make a powerful and more accurate model for our problem this process of aggregating several small problems to create a strong model is what we do in boosting</a:t>
            </a:r>
            <a:endParaRPr lang="en-IN" dirty="0"/>
          </a:p>
        </p:txBody>
      </p:sp>
      <p:sp>
        <p:nvSpPr>
          <p:cNvPr id="11" name="TextBox 10">
            <a:extLst>
              <a:ext uri="{FF2B5EF4-FFF2-40B4-BE49-F238E27FC236}">
                <a16:creationId xmlns:a16="http://schemas.microsoft.com/office/drawing/2014/main" id="{ABEA4A7C-1F94-4776-B6F8-2D82961AC060}"/>
              </a:ext>
            </a:extLst>
          </p:cNvPr>
          <p:cNvSpPr txBox="1"/>
          <p:nvPr/>
        </p:nvSpPr>
        <p:spPr>
          <a:xfrm>
            <a:off x="843514" y="2891090"/>
            <a:ext cx="10674569" cy="1754326"/>
          </a:xfrm>
          <a:prstGeom prst="rect">
            <a:avLst/>
          </a:prstGeom>
          <a:noFill/>
        </p:spPr>
        <p:txBody>
          <a:bodyPr wrap="square" rtlCol="0">
            <a:spAutoFit/>
          </a:bodyPr>
          <a:lstStyle/>
          <a:p>
            <a:pPr algn="l" fontAlgn="base"/>
            <a:r>
              <a:rPr lang="en-US" b="1" i="0" dirty="0">
                <a:solidFill>
                  <a:srgbClr val="273239"/>
                </a:solidFill>
                <a:effectLst/>
                <a:latin typeface="Nunito" pitchFamily="2" charset="0"/>
              </a:rPr>
              <a:t>What is Boosting </a:t>
            </a:r>
          </a:p>
          <a:p>
            <a:pPr algn="l" fontAlgn="base"/>
            <a:r>
              <a:rPr lang="en-US" b="1" i="0" dirty="0">
                <a:solidFill>
                  <a:srgbClr val="273239"/>
                </a:solidFill>
                <a:effectLst/>
                <a:latin typeface="Nunito" pitchFamily="2" charset="0"/>
              </a:rPr>
              <a:t>Boosting</a:t>
            </a:r>
            <a:r>
              <a:rPr lang="en-US" b="0" i="0" dirty="0">
                <a:solidFill>
                  <a:srgbClr val="273239"/>
                </a:solidFill>
                <a:effectLst/>
                <a:latin typeface="Nunito" pitchFamily="2" charset="0"/>
              </a:rPr>
              <a:t> is an ensemble modeling technique that attempts to build a strong classifier from the number of weak classifiers. It is done by building a model by using weak models in series. </a:t>
            </a:r>
          </a:p>
          <a:p>
            <a:pPr algn="l" fontAlgn="base"/>
            <a:r>
              <a:rPr lang="en-US" b="0" i="0" dirty="0">
                <a:solidFill>
                  <a:srgbClr val="273239"/>
                </a:solidFill>
                <a:effectLst/>
                <a:latin typeface="Nunito" pitchFamily="2" charset="0"/>
              </a:rPr>
              <a:t>Firstly, a model is built from the training data. Then the second model is built which tries to correct </a:t>
            </a:r>
          </a:p>
          <a:p>
            <a:pPr algn="l" fontAlgn="base"/>
            <a:r>
              <a:rPr lang="en-US" b="0" i="0" dirty="0">
                <a:solidFill>
                  <a:srgbClr val="273239"/>
                </a:solidFill>
                <a:effectLst/>
                <a:latin typeface="Nunito" pitchFamily="2" charset="0"/>
              </a:rPr>
              <a:t>the errors present in the first model. This procedure is continued and models are added until either the complete training data set is predicted correctly or the maximum number of models are added. </a:t>
            </a:r>
          </a:p>
        </p:txBody>
      </p:sp>
      <p:pic>
        <p:nvPicPr>
          <p:cNvPr id="12" name="Picture 11">
            <a:extLst>
              <a:ext uri="{FF2B5EF4-FFF2-40B4-BE49-F238E27FC236}">
                <a16:creationId xmlns:a16="http://schemas.microsoft.com/office/drawing/2014/main" id="{E0BEBD56-38F2-43AA-A9F8-FAEAA788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6" y="4788571"/>
            <a:ext cx="2459553" cy="1646534"/>
          </a:xfrm>
          <a:prstGeom prst="rect">
            <a:avLst/>
          </a:prstGeom>
        </p:spPr>
      </p:pic>
      <p:pic>
        <p:nvPicPr>
          <p:cNvPr id="13" name="Picture 12">
            <a:extLst>
              <a:ext uri="{FF2B5EF4-FFF2-40B4-BE49-F238E27FC236}">
                <a16:creationId xmlns:a16="http://schemas.microsoft.com/office/drawing/2014/main" id="{7A46EC29-94D0-4324-A75C-EA558804C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896" y="5085068"/>
            <a:ext cx="2508408" cy="1407217"/>
          </a:xfrm>
          <a:prstGeom prst="rect">
            <a:avLst/>
          </a:prstGeom>
        </p:spPr>
      </p:pic>
      <p:sp>
        <p:nvSpPr>
          <p:cNvPr id="14" name="TextBox 13">
            <a:extLst>
              <a:ext uri="{FF2B5EF4-FFF2-40B4-BE49-F238E27FC236}">
                <a16:creationId xmlns:a16="http://schemas.microsoft.com/office/drawing/2014/main" id="{F66567BE-B534-4792-A3A9-52E467FA7880}"/>
              </a:ext>
            </a:extLst>
          </p:cNvPr>
          <p:cNvSpPr txBox="1"/>
          <p:nvPr/>
        </p:nvSpPr>
        <p:spPr>
          <a:xfrm>
            <a:off x="3801673" y="4831152"/>
            <a:ext cx="1959191" cy="253916"/>
          </a:xfrm>
          <a:prstGeom prst="rect">
            <a:avLst/>
          </a:prstGeom>
          <a:noFill/>
        </p:spPr>
        <p:txBody>
          <a:bodyPr wrap="none" rtlCol="0">
            <a:spAutoFit/>
          </a:bodyPr>
          <a:lstStyle/>
          <a:p>
            <a:r>
              <a:rPr lang="en-US" sz="1050" dirty="0"/>
              <a:t>Boosting </a:t>
            </a:r>
            <a:r>
              <a:rPr lang="en-US" sz="1050" dirty="0" err="1"/>
              <a:t>Algorithn</a:t>
            </a:r>
            <a:r>
              <a:rPr lang="en-US" sz="1050" dirty="0"/>
              <a:t> : XG Boosting</a:t>
            </a:r>
            <a:endParaRPr lang="en-IN" sz="1050" dirty="0"/>
          </a:p>
        </p:txBody>
      </p:sp>
      <p:pic>
        <p:nvPicPr>
          <p:cNvPr id="15" name="Picture 14">
            <a:extLst>
              <a:ext uri="{FF2B5EF4-FFF2-40B4-BE49-F238E27FC236}">
                <a16:creationId xmlns:a16="http://schemas.microsoft.com/office/drawing/2014/main" id="{7242987E-D140-4D73-8D40-F64C41DB2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444" y="5085068"/>
            <a:ext cx="4082748" cy="1231305"/>
          </a:xfrm>
          <a:prstGeom prst="rect">
            <a:avLst/>
          </a:prstGeom>
        </p:spPr>
      </p:pic>
      <p:sp>
        <p:nvSpPr>
          <p:cNvPr id="16" name="TextBox 15">
            <a:extLst>
              <a:ext uri="{FF2B5EF4-FFF2-40B4-BE49-F238E27FC236}">
                <a16:creationId xmlns:a16="http://schemas.microsoft.com/office/drawing/2014/main" id="{A72000D6-D549-4FE6-B4FB-0404267AEA67}"/>
              </a:ext>
            </a:extLst>
          </p:cNvPr>
          <p:cNvSpPr txBox="1"/>
          <p:nvPr/>
        </p:nvSpPr>
        <p:spPr>
          <a:xfrm>
            <a:off x="7246443" y="4788571"/>
            <a:ext cx="2508407" cy="253916"/>
          </a:xfrm>
          <a:prstGeom prst="rect">
            <a:avLst/>
          </a:prstGeom>
          <a:noFill/>
        </p:spPr>
        <p:txBody>
          <a:bodyPr wrap="square" rtlCol="0">
            <a:spAutoFit/>
          </a:bodyPr>
          <a:lstStyle/>
          <a:p>
            <a:r>
              <a:rPr lang="en-US" sz="1050" dirty="0"/>
              <a:t>Boosting Algorithm : </a:t>
            </a:r>
            <a:r>
              <a:rPr lang="en-US" sz="1050" dirty="0" err="1"/>
              <a:t>LightGBM</a:t>
            </a:r>
            <a:r>
              <a:rPr lang="en-US" sz="1050" dirty="0"/>
              <a:t> Booster</a:t>
            </a:r>
            <a:endParaRPr lang="en-IN" sz="1050" dirty="0"/>
          </a:p>
        </p:txBody>
      </p:sp>
    </p:spTree>
    <p:extLst>
      <p:ext uri="{BB962C8B-B14F-4D97-AF65-F5344CB8AC3E}">
        <p14:creationId xmlns:p14="http://schemas.microsoft.com/office/powerpoint/2010/main" val="143294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0D4810-B098-4A9E-AEB1-D923A283577C}"/>
              </a:ext>
            </a:extLst>
          </p:cNvPr>
          <p:cNvSpPr txBox="1"/>
          <p:nvPr/>
        </p:nvSpPr>
        <p:spPr>
          <a:xfrm>
            <a:off x="645953" y="1157681"/>
            <a:ext cx="8077426" cy="1754326"/>
          </a:xfrm>
          <a:prstGeom prst="rect">
            <a:avLst/>
          </a:prstGeom>
          <a:noFill/>
        </p:spPr>
        <p:txBody>
          <a:bodyPr wrap="square" rtlCol="0">
            <a:spAutoFit/>
          </a:bodyPr>
          <a:lstStyle/>
          <a:p>
            <a:pPr algn="l">
              <a:buFont typeface="Arial" panose="020B0604020202020204" pitchFamily="34" charset="0"/>
              <a:buChar char="•"/>
            </a:pPr>
            <a:r>
              <a:rPr lang="en-US" b="0" i="0" dirty="0">
                <a:solidFill>
                  <a:srgbClr val="202124"/>
                </a:solidFill>
                <a:effectLst/>
                <a:latin typeface="Google Sans"/>
              </a:rPr>
              <a:t>Build a model and make predictions.</a:t>
            </a:r>
          </a:p>
          <a:p>
            <a:pPr algn="l">
              <a:buFont typeface="Arial" panose="020B0604020202020204" pitchFamily="34" charset="0"/>
              <a:buChar char="•"/>
            </a:pPr>
            <a:r>
              <a:rPr lang="en-US" b="0" i="0" dirty="0">
                <a:solidFill>
                  <a:srgbClr val="202124"/>
                </a:solidFill>
                <a:effectLst/>
                <a:latin typeface="Google Sans"/>
              </a:rPr>
              <a:t>Assign higher weights to miss-classified points.</a:t>
            </a:r>
          </a:p>
          <a:p>
            <a:pPr algn="l">
              <a:buFont typeface="Arial" panose="020B0604020202020204" pitchFamily="34" charset="0"/>
              <a:buChar char="•"/>
            </a:pPr>
            <a:r>
              <a:rPr lang="en-US" b="0" i="0" dirty="0">
                <a:solidFill>
                  <a:srgbClr val="202124"/>
                </a:solidFill>
                <a:effectLst/>
                <a:latin typeface="Google Sans"/>
              </a:rPr>
              <a:t>Build next model.</a:t>
            </a:r>
          </a:p>
          <a:p>
            <a:pPr algn="l">
              <a:buFont typeface="Arial" panose="020B0604020202020204" pitchFamily="34" charset="0"/>
              <a:buChar char="•"/>
            </a:pPr>
            <a:r>
              <a:rPr lang="en-US" b="0" i="0" dirty="0">
                <a:solidFill>
                  <a:srgbClr val="202124"/>
                </a:solidFill>
                <a:effectLst/>
                <a:latin typeface="Google Sans"/>
              </a:rPr>
              <a:t>Repeat steps 3 and 4.</a:t>
            </a:r>
          </a:p>
          <a:p>
            <a:pPr algn="l">
              <a:buFont typeface="Arial" panose="020B0604020202020204" pitchFamily="34" charset="0"/>
              <a:buChar char="•"/>
            </a:pPr>
            <a:r>
              <a:rPr lang="en-US" b="0" i="0" dirty="0">
                <a:solidFill>
                  <a:srgbClr val="202124"/>
                </a:solidFill>
                <a:effectLst/>
                <a:latin typeface="Google Sans"/>
              </a:rPr>
              <a:t>Make a final model using the weighted average of individual models.</a:t>
            </a:r>
          </a:p>
          <a:p>
            <a:endParaRPr lang="en-IN" dirty="0"/>
          </a:p>
        </p:txBody>
      </p:sp>
      <p:sp>
        <p:nvSpPr>
          <p:cNvPr id="5" name="TextBox 4">
            <a:extLst>
              <a:ext uri="{FF2B5EF4-FFF2-40B4-BE49-F238E27FC236}">
                <a16:creationId xmlns:a16="http://schemas.microsoft.com/office/drawing/2014/main" id="{8556A7B2-ED74-427F-AF95-A2780641C18B}"/>
              </a:ext>
            </a:extLst>
          </p:cNvPr>
          <p:cNvSpPr txBox="1"/>
          <p:nvPr/>
        </p:nvSpPr>
        <p:spPr>
          <a:xfrm>
            <a:off x="645953" y="645952"/>
            <a:ext cx="4601773" cy="369332"/>
          </a:xfrm>
          <a:prstGeom prst="rect">
            <a:avLst/>
          </a:prstGeom>
          <a:noFill/>
        </p:spPr>
        <p:txBody>
          <a:bodyPr wrap="none" rtlCol="0">
            <a:spAutoFit/>
          </a:bodyPr>
          <a:lstStyle/>
          <a:p>
            <a:r>
              <a:rPr lang="en-US" b="0" i="0" dirty="0">
                <a:solidFill>
                  <a:srgbClr val="202124"/>
                </a:solidFill>
                <a:effectLst/>
              </a:rPr>
              <a:t>What is the ADA boosting algorithm in Python?</a:t>
            </a:r>
            <a:endParaRPr lang="en-IN" dirty="0"/>
          </a:p>
        </p:txBody>
      </p:sp>
      <p:pic>
        <p:nvPicPr>
          <p:cNvPr id="7" name="Picture 6">
            <a:extLst>
              <a:ext uri="{FF2B5EF4-FFF2-40B4-BE49-F238E27FC236}">
                <a16:creationId xmlns:a16="http://schemas.microsoft.com/office/drawing/2014/main" id="{AAE6224F-0667-43C7-9192-351D97826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350" y="2621037"/>
            <a:ext cx="5714081" cy="3825260"/>
          </a:xfrm>
          <a:prstGeom prst="rect">
            <a:avLst/>
          </a:prstGeom>
        </p:spPr>
      </p:pic>
    </p:spTree>
    <p:extLst>
      <p:ext uri="{BB962C8B-B14F-4D97-AF65-F5344CB8AC3E}">
        <p14:creationId xmlns:p14="http://schemas.microsoft.com/office/powerpoint/2010/main" val="353709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6F82A2-B7BF-4FD0-85A8-48F5DCB9D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017" y="3995293"/>
            <a:ext cx="4971955" cy="2789267"/>
          </a:xfrm>
          <a:prstGeom prst="rect">
            <a:avLst/>
          </a:prstGeom>
        </p:spPr>
      </p:pic>
      <p:sp>
        <p:nvSpPr>
          <p:cNvPr id="6" name="TextBox 5">
            <a:extLst>
              <a:ext uri="{FF2B5EF4-FFF2-40B4-BE49-F238E27FC236}">
                <a16:creationId xmlns:a16="http://schemas.microsoft.com/office/drawing/2014/main" id="{1BCAE626-7BB9-4496-9E42-58758877179D}"/>
              </a:ext>
            </a:extLst>
          </p:cNvPr>
          <p:cNvSpPr txBox="1"/>
          <p:nvPr/>
        </p:nvSpPr>
        <p:spPr>
          <a:xfrm>
            <a:off x="629174" y="511728"/>
            <a:ext cx="9975808" cy="3416320"/>
          </a:xfrm>
          <a:prstGeom prst="rect">
            <a:avLst/>
          </a:prstGeom>
          <a:noFill/>
        </p:spPr>
        <p:txBody>
          <a:bodyPr wrap="none" rtlCol="0">
            <a:spAutoFit/>
          </a:bodyPr>
          <a:lstStyle/>
          <a:p>
            <a:pPr algn="l" fontAlgn="base"/>
            <a:r>
              <a:rPr lang="en-US" b="1" i="0" dirty="0">
                <a:solidFill>
                  <a:srgbClr val="273239"/>
                </a:solidFill>
                <a:effectLst/>
                <a:latin typeface="Nunito" pitchFamily="2" charset="0"/>
              </a:rPr>
              <a:t>XGBoost </a:t>
            </a:r>
          </a:p>
          <a:p>
            <a:pPr algn="l" fontAlgn="base"/>
            <a:r>
              <a:rPr lang="en-US" b="0" i="0" dirty="0">
                <a:solidFill>
                  <a:srgbClr val="273239"/>
                </a:solidFill>
                <a:effectLst/>
                <a:latin typeface="Nunito" pitchFamily="2" charset="0"/>
              </a:rPr>
              <a:t>XGBoost is an implementation of Gradient Boosted decision trees. </a:t>
            </a:r>
          </a:p>
          <a:p>
            <a:pPr algn="l" fontAlgn="base"/>
            <a:r>
              <a:rPr lang="en-US" b="0" i="0" dirty="0">
                <a:solidFill>
                  <a:srgbClr val="273239"/>
                </a:solidFill>
                <a:effectLst/>
                <a:latin typeface="Nunito" pitchFamily="2" charset="0"/>
              </a:rPr>
              <a:t>XGBoost models majorly dominate in many Kaggle Competitions.</a:t>
            </a:r>
          </a:p>
          <a:p>
            <a:pPr algn="l" fontAlgn="base"/>
            <a:r>
              <a:rPr lang="en-US" b="0" i="0" dirty="0">
                <a:solidFill>
                  <a:srgbClr val="273239"/>
                </a:solidFill>
                <a:effectLst/>
                <a:latin typeface="Nunito" pitchFamily="2" charset="0"/>
              </a:rPr>
              <a:t>In this algorithm, decision trees are created in sequential form. </a:t>
            </a:r>
          </a:p>
          <a:p>
            <a:pPr algn="l" fontAlgn="base"/>
            <a:r>
              <a:rPr lang="en-US" b="0" i="0" dirty="0">
                <a:solidFill>
                  <a:srgbClr val="273239"/>
                </a:solidFill>
                <a:effectLst/>
                <a:latin typeface="Nunito" pitchFamily="2" charset="0"/>
              </a:rPr>
              <a:t>Weights play an important role in XGBoost. </a:t>
            </a:r>
          </a:p>
          <a:p>
            <a:pPr algn="l" fontAlgn="base"/>
            <a:r>
              <a:rPr lang="en-US" b="0" i="0" dirty="0">
                <a:solidFill>
                  <a:srgbClr val="273239"/>
                </a:solidFill>
                <a:effectLst/>
                <a:latin typeface="Nunito" pitchFamily="2" charset="0"/>
              </a:rPr>
              <a:t>Weights are assigned to all the independent variables </a:t>
            </a:r>
          </a:p>
          <a:p>
            <a:pPr algn="l" fontAlgn="base"/>
            <a:r>
              <a:rPr lang="en-US" b="0" i="0" dirty="0">
                <a:solidFill>
                  <a:srgbClr val="273239"/>
                </a:solidFill>
                <a:effectLst/>
                <a:latin typeface="Nunito" pitchFamily="2" charset="0"/>
              </a:rPr>
              <a:t>which are then fed into the decision tree which predicts results. </a:t>
            </a:r>
          </a:p>
          <a:p>
            <a:pPr algn="l" fontAlgn="base"/>
            <a:r>
              <a:rPr lang="en-US" b="0" i="0" dirty="0">
                <a:solidFill>
                  <a:srgbClr val="273239"/>
                </a:solidFill>
                <a:effectLst/>
                <a:latin typeface="Nunito" pitchFamily="2" charset="0"/>
              </a:rPr>
              <a:t>The weight of variables predicted wrong by the tree is increased </a:t>
            </a:r>
          </a:p>
          <a:p>
            <a:pPr algn="l" fontAlgn="base"/>
            <a:r>
              <a:rPr lang="en-US" b="0" i="0" dirty="0">
                <a:solidFill>
                  <a:srgbClr val="273239"/>
                </a:solidFill>
                <a:effectLst/>
                <a:latin typeface="Nunito" pitchFamily="2" charset="0"/>
              </a:rPr>
              <a:t>and these variables are then fed to the second decision tree. </a:t>
            </a:r>
          </a:p>
          <a:p>
            <a:pPr algn="l" fontAlgn="base"/>
            <a:r>
              <a:rPr lang="en-US" b="0" i="0" dirty="0">
                <a:solidFill>
                  <a:srgbClr val="273239"/>
                </a:solidFill>
                <a:effectLst/>
                <a:latin typeface="Nunito" pitchFamily="2" charset="0"/>
              </a:rPr>
              <a:t>These individual classifiers/predictors then ensemble to give a strong and more precise model. </a:t>
            </a:r>
          </a:p>
          <a:p>
            <a:pPr algn="l" fontAlgn="base"/>
            <a:r>
              <a:rPr lang="en-US" b="0" i="0" dirty="0">
                <a:solidFill>
                  <a:srgbClr val="273239"/>
                </a:solidFill>
                <a:effectLst/>
                <a:latin typeface="Nunito" pitchFamily="2" charset="0"/>
              </a:rPr>
              <a:t>It can work on regression, classification, ranking, and user-defined prediction problems.</a:t>
            </a:r>
          </a:p>
          <a:p>
            <a:endParaRPr lang="en-IN" dirty="0"/>
          </a:p>
        </p:txBody>
      </p:sp>
    </p:spTree>
    <p:extLst>
      <p:ext uri="{BB962C8B-B14F-4D97-AF65-F5344CB8AC3E}">
        <p14:creationId xmlns:p14="http://schemas.microsoft.com/office/powerpoint/2010/main" val="32092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067F44-1473-4299-96A1-4931441C4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306" y="3908147"/>
            <a:ext cx="4801270" cy="1448002"/>
          </a:xfrm>
          <a:prstGeom prst="rect">
            <a:avLst/>
          </a:prstGeom>
        </p:spPr>
      </p:pic>
      <p:sp>
        <p:nvSpPr>
          <p:cNvPr id="4" name="TextBox 3">
            <a:extLst>
              <a:ext uri="{FF2B5EF4-FFF2-40B4-BE49-F238E27FC236}">
                <a16:creationId xmlns:a16="http://schemas.microsoft.com/office/drawing/2014/main" id="{E37A25AE-279E-400C-ABB8-ACBC8D4197E1}"/>
              </a:ext>
            </a:extLst>
          </p:cNvPr>
          <p:cNvSpPr txBox="1"/>
          <p:nvPr/>
        </p:nvSpPr>
        <p:spPr>
          <a:xfrm>
            <a:off x="357433" y="855520"/>
            <a:ext cx="1322798" cy="646331"/>
          </a:xfrm>
          <a:prstGeom prst="rect">
            <a:avLst/>
          </a:prstGeom>
          <a:noFill/>
        </p:spPr>
        <p:txBody>
          <a:bodyPr wrap="none" rtlCol="0">
            <a:spAutoFit/>
          </a:bodyPr>
          <a:lstStyle/>
          <a:p>
            <a:r>
              <a:rPr lang="en-IN" b="1" i="0" dirty="0" err="1">
                <a:solidFill>
                  <a:srgbClr val="273239"/>
                </a:solidFill>
                <a:effectLst/>
                <a:latin typeface="Nunito" pitchFamily="2" charset="0"/>
              </a:rPr>
              <a:t>LightGBM</a:t>
            </a:r>
            <a:r>
              <a:rPr lang="en-IN" b="1" i="0" dirty="0">
                <a:solidFill>
                  <a:srgbClr val="273239"/>
                </a:solidFill>
                <a:effectLst/>
                <a:latin typeface="Nunito" pitchFamily="2" charset="0"/>
              </a:rPr>
              <a:t>:</a:t>
            </a:r>
          </a:p>
          <a:p>
            <a:endParaRPr lang="en-IN" dirty="0"/>
          </a:p>
        </p:txBody>
      </p:sp>
      <p:sp>
        <p:nvSpPr>
          <p:cNvPr id="5" name="TextBox 4">
            <a:extLst>
              <a:ext uri="{FF2B5EF4-FFF2-40B4-BE49-F238E27FC236}">
                <a16:creationId xmlns:a16="http://schemas.microsoft.com/office/drawing/2014/main" id="{253CAA4E-39C6-4A74-B649-A69286385401}"/>
              </a:ext>
            </a:extLst>
          </p:cNvPr>
          <p:cNvSpPr txBox="1"/>
          <p:nvPr/>
        </p:nvSpPr>
        <p:spPr>
          <a:xfrm>
            <a:off x="484985" y="1501851"/>
            <a:ext cx="11349582" cy="1569660"/>
          </a:xfrm>
          <a:prstGeom prst="rect">
            <a:avLst/>
          </a:prstGeom>
          <a:noFill/>
        </p:spPr>
        <p:txBody>
          <a:bodyPr wrap="none" rtlCol="0" anchor="ctr">
            <a:spAutoFit/>
          </a:bodyPr>
          <a:lstStyle/>
          <a:p>
            <a:r>
              <a:rPr lang="en-US" sz="1600" b="0" i="0" dirty="0">
                <a:solidFill>
                  <a:srgbClr val="273239"/>
                </a:solidFill>
                <a:effectLst/>
                <a:latin typeface="Nunito" pitchFamily="2" charset="0"/>
              </a:rPr>
              <a:t>Different data instances have varied roles in the computation of information gain. </a:t>
            </a:r>
          </a:p>
          <a:p>
            <a:r>
              <a:rPr lang="en-US" sz="1600" b="0" i="0" dirty="0">
                <a:solidFill>
                  <a:srgbClr val="273239"/>
                </a:solidFill>
                <a:effectLst/>
                <a:latin typeface="Nunito" pitchFamily="2" charset="0"/>
              </a:rPr>
              <a:t>The instances with larger gradients(i.e., under-trained instances) will contribute more to the information gain. </a:t>
            </a:r>
          </a:p>
          <a:p>
            <a:r>
              <a:rPr lang="en-US" sz="1600" b="0" i="0" dirty="0">
                <a:solidFill>
                  <a:srgbClr val="273239"/>
                </a:solidFill>
                <a:effectLst/>
                <a:latin typeface="Nunito" pitchFamily="2" charset="0"/>
              </a:rPr>
              <a:t>GOSS keeps those instances with large gradients (e.g., larger than a predefined threshold, or among the top percentiles), </a:t>
            </a:r>
          </a:p>
          <a:p>
            <a:r>
              <a:rPr lang="en-US" sz="1600" b="0" i="0" dirty="0">
                <a:solidFill>
                  <a:srgbClr val="273239"/>
                </a:solidFill>
                <a:effectLst/>
                <a:latin typeface="Nunito" pitchFamily="2" charset="0"/>
              </a:rPr>
              <a:t>and only randomly drops those instances with small gradients to retain the accuracy of information gain estimation. </a:t>
            </a:r>
          </a:p>
          <a:p>
            <a:r>
              <a:rPr lang="en-US" sz="1600" b="0" i="0" dirty="0">
                <a:solidFill>
                  <a:srgbClr val="273239"/>
                </a:solidFill>
                <a:effectLst/>
                <a:latin typeface="Nunito" pitchFamily="2" charset="0"/>
              </a:rPr>
              <a:t>This treatment can lead to a more accurate gain estimation than uniformly random sampling, </a:t>
            </a:r>
          </a:p>
          <a:p>
            <a:r>
              <a:rPr lang="en-US" sz="1600" b="0" i="0" dirty="0">
                <a:solidFill>
                  <a:srgbClr val="273239"/>
                </a:solidFill>
                <a:effectLst/>
                <a:latin typeface="Nunito" pitchFamily="2" charset="0"/>
              </a:rPr>
              <a:t>with the same target sampling rate, especially when the value of information gain has a large range. </a:t>
            </a:r>
            <a:endParaRPr lang="en-IN" sz="1600" dirty="0"/>
          </a:p>
        </p:txBody>
      </p:sp>
    </p:spTree>
    <p:extLst>
      <p:ext uri="{BB962C8B-B14F-4D97-AF65-F5344CB8AC3E}">
        <p14:creationId xmlns:p14="http://schemas.microsoft.com/office/powerpoint/2010/main" val="382873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424</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Google Sans</vt:lpstr>
      <vt:lpstr>Nunito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2023-08-22T05:34:42Z</dcterms:created>
  <dcterms:modified xsi:type="dcterms:W3CDTF">2023-08-24T05:03:36Z</dcterms:modified>
</cp:coreProperties>
</file>