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3bbb81c2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3bbb81c2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3bbb81c2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3bbb81c2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3bbb81c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3bbb81c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3bbb81c2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3bbb81c2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3bbb81c2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3bbb81c2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770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3bbb81c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3bbb81c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57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3bbb81c2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3bbb81c2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3bbb81c2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3bbb81c2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3bbb81c2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3bbb81c2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3bbb81c2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3bbb81c2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3bbb81c2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3bbb81c2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3bbb81c2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3bbb81c2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3bbb81c2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3bbb81c2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bbb81c2a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3bbb81c2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3bbb81c2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3bbb81c2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4707-597A-4834-BDA1-E228E4EC50E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E7CF2A6-7162-4485-887F-CD39CD84303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B360595-8FF6-475A-B205-19EF77C6715E}"/>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84738042-757E-4162-BD97-DEEF55B34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DF91-1CEC-4AB4-A359-24E43CB3CD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74689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F245-970D-49CE-85DE-66618D8C74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C6977-8E9B-4655-9F49-E4BC33A33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9B89E-F481-4B60-A862-E59034B2756B}"/>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636145E6-F956-4218-A5E4-AF2C4EECD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630D4-B5A8-4E93-9381-C9E6F2EFB6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416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9BD5F-3E43-4E62-8CBB-0E0DAA63260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41CF1F-C087-4EF9-8064-1D722F3C675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EDF32-F519-4391-870D-40A82CCE6C9E}"/>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AD12C17A-F7C0-4F6B-AE59-2DC8D3C9E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572A6-7885-4C94-B466-83A9068BC5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43143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17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64D7-0F12-4B6B-8A56-51F60C04A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9940-F448-4D25-B590-E0557E6BE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E7A30-6BD1-481D-A77F-1C5798BF2247}"/>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1C6FA90A-4061-4E12-B0A2-7F9760A11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F5258-33CF-4672-B2C5-D553AE6010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93985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2B4B-2526-446D-A6AA-731A960F5FD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D566AE9-504D-4879-A286-98E448A1AA1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37588-2D10-47C7-84C6-15C1B8DEAC46}"/>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31CC844A-314F-4349-9EC6-B9E9F59B9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6FA30-0AE3-4089-BD9D-C188CF2B44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34470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A5C7-A8F2-486A-9E57-D33638639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DD932-F854-4390-8C29-8262814FCAE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1353B-CEDD-40B0-8605-353508349DD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D97485-9982-4FD0-ADBE-92ACA1261EC5}"/>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6" name="Footer Placeholder 5">
            <a:extLst>
              <a:ext uri="{FF2B5EF4-FFF2-40B4-BE49-F238E27FC236}">
                <a16:creationId xmlns:a16="http://schemas.microsoft.com/office/drawing/2014/main" id="{EA48966E-941B-4312-8043-879834C62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42CC2-BFFC-4B48-8FB9-785FF5A967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80895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BD53-CB0B-465F-AE19-68930484CDE2}"/>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6A50B-A678-49BC-B789-34C235766F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55BA2-1C71-4481-B6FF-E0BF99D4D0C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52EB0-52D3-41A6-8D65-A5B675AD0AB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0E93D-467D-421A-B9D0-C07B0D3BFCB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CFA0F-0E56-47D4-A3C5-428AC2733E0B}"/>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8" name="Footer Placeholder 7">
            <a:extLst>
              <a:ext uri="{FF2B5EF4-FFF2-40B4-BE49-F238E27FC236}">
                <a16:creationId xmlns:a16="http://schemas.microsoft.com/office/drawing/2014/main" id="{3DBFFCC3-3B47-45FD-A105-5C17B9D99D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990FF2-838D-4823-A78B-25B9D638C7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4405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8C06-4626-4E2B-89D7-70E929A51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9D4309-1C4A-4729-8BAA-AFE300A52AEA}"/>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4" name="Footer Placeholder 3">
            <a:extLst>
              <a:ext uri="{FF2B5EF4-FFF2-40B4-BE49-F238E27FC236}">
                <a16:creationId xmlns:a16="http://schemas.microsoft.com/office/drawing/2014/main" id="{1958B9F4-9F11-4427-9E52-2695C0620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E43DB-F5BA-4750-A102-FDB73FB0A9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47346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A36A-91B3-4495-A828-1135CEECDDBC}"/>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3" name="Footer Placeholder 2">
            <a:extLst>
              <a:ext uri="{FF2B5EF4-FFF2-40B4-BE49-F238E27FC236}">
                <a16:creationId xmlns:a16="http://schemas.microsoft.com/office/drawing/2014/main" id="{80D12649-6FB2-4615-8735-7EC4833CDF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861AC-2DDD-4BE5-9D2C-B6EA39B343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744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A866-43E9-4FDC-B317-6F42B015E0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98CA333-46BA-461A-9C86-28DC4F9829C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2AACF-ADEF-4E8D-953D-CA25D7B014F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B48888-B910-4AF5-AF12-8C8F0D2E22F0}"/>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6" name="Footer Placeholder 5">
            <a:extLst>
              <a:ext uri="{FF2B5EF4-FFF2-40B4-BE49-F238E27FC236}">
                <a16:creationId xmlns:a16="http://schemas.microsoft.com/office/drawing/2014/main" id="{D0E53C55-6E3F-4DC8-BF31-6B7092FE8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058BB-CD8A-4155-9F57-35AFCD62B5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01578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38F1-6BA6-45AA-B210-0C1AF62E485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9601D07-0F69-4252-9A0D-6181BC0A93C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6A09285-C6A0-4AE3-80B9-4EAA6DDEA29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AFDE0F-BAF7-4632-92C8-A21C39C83A90}"/>
              </a:ext>
            </a:extLst>
          </p:cNvPr>
          <p:cNvSpPr>
            <a:spLocks noGrp="1"/>
          </p:cNvSpPr>
          <p:nvPr>
            <p:ph type="dt" sz="half" idx="10"/>
          </p:nvPr>
        </p:nvSpPr>
        <p:spPr/>
        <p:txBody>
          <a:bodyPr/>
          <a:lstStyle/>
          <a:p>
            <a:fld id="{D590F477-961B-45DB-9386-C1445C2486E4}" type="datetimeFigureOut">
              <a:rPr lang="en-US" smtClean="0"/>
              <a:t>4/11/2022</a:t>
            </a:fld>
            <a:endParaRPr lang="en-US"/>
          </a:p>
        </p:txBody>
      </p:sp>
      <p:sp>
        <p:nvSpPr>
          <p:cNvPr id="6" name="Footer Placeholder 5">
            <a:extLst>
              <a:ext uri="{FF2B5EF4-FFF2-40B4-BE49-F238E27FC236}">
                <a16:creationId xmlns:a16="http://schemas.microsoft.com/office/drawing/2014/main" id="{915DEC5C-AFB3-4275-8921-0A7EDE4F5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84417-2C36-43C8-B199-D4C9EF5529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828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D4D40-EB63-4276-BAB1-5E9117D6B06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3F7A9-BF13-47C0-90E6-A35A267BFC6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D5600-473B-49BC-AE5E-0EB4790A603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90F477-961B-45DB-9386-C1445C2486E4}" type="datetimeFigureOut">
              <a:rPr lang="en-US" smtClean="0"/>
              <a:t>4/11/2022</a:t>
            </a:fld>
            <a:endParaRPr lang="en-US"/>
          </a:p>
        </p:txBody>
      </p:sp>
      <p:sp>
        <p:nvSpPr>
          <p:cNvPr id="5" name="Footer Placeholder 4">
            <a:extLst>
              <a:ext uri="{FF2B5EF4-FFF2-40B4-BE49-F238E27FC236}">
                <a16:creationId xmlns:a16="http://schemas.microsoft.com/office/drawing/2014/main" id="{A672EC3A-1801-4E86-988C-E3FD457E756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3B06D-E926-4346-AD7A-F01FFD20E94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586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52.71.29.8:5000/"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lxmamaev/flowers-recognition"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82498"/>
            <a:ext cx="8520600" cy="3330497"/>
          </a:xfrm>
          <a:prstGeom prst="rect">
            <a:avLst/>
          </a:prstGeom>
        </p:spPr>
        <p:txBody>
          <a:bodyPr spcFirstLastPara="1" wrap="square" lIns="91425" tIns="91425" rIns="91425" bIns="91425" anchor="b" anchorCtr="0">
            <a:normAutofit/>
          </a:bodyPr>
          <a:lstStyle/>
          <a:p>
            <a:pPr marL="0" lvl="0" indent="0"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Flower Classification Using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&amp; Sparse SVM</a:t>
            </a:r>
            <a:br>
              <a:rPr lang="en-US" dirty="0"/>
            </a:br>
            <a:br>
              <a:rPr lang="en-US" dirty="0"/>
            </a:br>
            <a:r>
              <a:rPr lang="en-US" sz="2200" dirty="0">
                <a:latin typeface="Times New Roman" panose="02020603050405020304" pitchFamily="18" charset="0"/>
                <a:cs typeface="Times New Roman" panose="02020603050405020304" pitchFamily="18" charset="0"/>
              </a:rPr>
              <a:t>Team:</a:t>
            </a:r>
            <a:br>
              <a:rPr lang="en-US" dirty="0">
                <a:latin typeface="Times New Roman" panose="02020603050405020304" pitchFamily="18" charset="0"/>
                <a:cs typeface="Times New Roman" panose="02020603050405020304" pitchFamily="18" charset="0"/>
              </a:rPr>
            </a:br>
            <a:r>
              <a:rPr lang="en-US" sz="1300" dirty="0" err="1">
                <a:latin typeface="Times New Roman" panose="02020603050405020304" pitchFamily="18" charset="0"/>
                <a:cs typeface="Times New Roman" panose="02020603050405020304" pitchFamily="18" charset="0"/>
              </a:rPr>
              <a:t>Bala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Chethan</a:t>
            </a:r>
            <a:r>
              <a:rPr lang="en-US" sz="1300" dirty="0">
                <a:latin typeface="Times New Roman" panose="02020603050405020304" pitchFamily="18" charset="0"/>
                <a:cs typeface="Times New Roman" panose="02020603050405020304" pitchFamily="18" charset="0"/>
              </a:rPr>
              <a:t> Chowdary </a:t>
            </a:r>
            <a:r>
              <a:rPr lang="en-US" sz="1300" dirty="0" err="1">
                <a:latin typeface="Times New Roman" panose="02020603050405020304" pitchFamily="18" charset="0"/>
                <a:cs typeface="Times New Roman" panose="02020603050405020304" pitchFamily="18" charset="0"/>
              </a:rPr>
              <a:t>Mallavarapu</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Abhigna Reddy </a:t>
            </a:r>
            <a:r>
              <a:rPr lang="en-US" sz="1300" dirty="0" err="1">
                <a:latin typeface="Times New Roman" panose="02020603050405020304" pitchFamily="18" charset="0"/>
                <a:cs typeface="Times New Roman" panose="02020603050405020304" pitchFamily="18" charset="0"/>
              </a:rPr>
              <a:t>Mareddy</a:t>
            </a:r>
            <a:r>
              <a:rPr lang="en-US" sz="1300" dirty="0">
                <a:latin typeface="Times New Roman" panose="02020603050405020304" pitchFamily="18" charset="0"/>
                <a:cs typeface="Times New Roman" panose="02020603050405020304" pitchFamily="18" charset="0"/>
              </a:rPr>
              <a:t> </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Yaswanth Paruchuri</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Tej Deep Parvatha Reddy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Sparse SVM</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22" name="Google Shape;122;p22"/>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However, standard SVM, minimizing the hinge loss function and L2 norm, only leads to sparsity for the dual variables, but not the primal variables.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To handle the big omics data problem with a lot of features, support vector machines with other penalties including L1 and elastic net have been proposed for feature selection and prediction.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However, these methods are directly dealing with the primal variables.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They are not computationally scalable when the number of features (genes) is large, which is common in big omics data.</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Validation method</a:t>
            </a:r>
            <a:endParaRPr>
              <a:latin typeface="Times New Roman"/>
              <a:ea typeface="Times New Roman"/>
              <a:cs typeface="Times New Roman"/>
              <a:sym typeface="Times New Roman"/>
            </a:endParaRPr>
          </a:p>
        </p:txBody>
      </p:sp>
      <p:sp>
        <p:nvSpPr>
          <p:cNvPr id="128" name="Google Shape;128;p23"/>
          <p:cNvSpPr txBox="1">
            <a:spLocks noGrp="1"/>
          </p:cNvSpPr>
          <p:nvPr>
            <p:ph type="body" idx="1"/>
          </p:nvPr>
        </p:nvSpPr>
        <p:spPr>
          <a:xfrm>
            <a:off x="349950" y="113972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Precision</a:t>
            </a:r>
            <a:endParaRPr sz="1500">
              <a:solidFill>
                <a:schemeClr val="dk1"/>
              </a:solidFill>
              <a:latin typeface="Times New Roman"/>
              <a:ea typeface="Times New Roman"/>
              <a:cs typeface="Times New Roman"/>
              <a:sym typeface="Times New Roman"/>
            </a:endParaRPr>
          </a:p>
          <a:p>
            <a:pPr marL="0" lvl="0" indent="457200" algn="just" rtl="0">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Precision calculates the ability of a classifier to not label a true negative observation as positive.</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Precision=TP/(TP+FP)</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Recall (Sensitivity)</a:t>
            </a:r>
            <a:endParaRPr sz="1500">
              <a:solidFill>
                <a:schemeClr val="dk1"/>
              </a:solidFill>
              <a:latin typeface="Times New Roman"/>
              <a:ea typeface="Times New Roman"/>
              <a:cs typeface="Times New Roman"/>
              <a:sym typeface="Times New Roman"/>
            </a:endParaRPr>
          </a:p>
          <a:p>
            <a:pPr marL="0" lvl="0" indent="457200" algn="just" rtl="0">
              <a:lnSpc>
                <a:spcPct val="150000"/>
              </a:lnSpc>
              <a:spcBef>
                <a:spcPts val="8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Recall calculates the ability of a classifier to find positive observations in the dataset. If you wanted to be certain to find all positive observations, you could maximize recall.</a:t>
            </a:r>
            <a:endParaRPr sz="1500">
              <a:solidFill>
                <a:schemeClr val="dk1"/>
              </a:solidFill>
              <a:latin typeface="Times New Roman"/>
              <a:ea typeface="Times New Roman"/>
              <a:cs typeface="Times New Roman"/>
              <a:sym typeface="Times New Roman"/>
            </a:endParaRPr>
          </a:p>
          <a:p>
            <a:pPr marL="1828800" lvl="0" indent="457200" algn="just" rtl="0">
              <a:lnSpc>
                <a:spcPct val="150000"/>
              </a:lnSpc>
              <a:spcBef>
                <a:spcPts val="800"/>
              </a:spcBef>
              <a:spcAft>
                <a:spcPts val="800"/>
              </a:spcAft>
              <a:buNone/>
            </a:pPr>
            <a:r>
              <a:rPr lang="en" sz="1500">
                <a:solidFill>
                  <a:schemeClr val="dk1"/>
                </a:solidFill>
                <a:latin typeface="Times New Roman"/>
                <a:ea typeface="Times New Roman"/>
                <a:cs typeface="Times New Roman"/>
                <a:sym typeface="Times New Roman"/>
              </a:rPr>
              <a:t>                    Recall=TP/(TP+FN)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Sparse SVM Results</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4" name="Google Shape;134;p24"/>
          <p:cNvSpPr txBox="1">
            <a:spLocks noGrp="1"/>
          </p:cNvSpPr>
          <p:nvPr>
            <p:ph type="body" idx="1"/>
          </p:nvPr>
        </p:nvSpPr>
        <p:spPr>
          <a:xfrm>
            <a:off x="254350" y="113972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results of the analysis of this study were observed with the test dataset.</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new feature set was classified with the SVM classifier and classification accuracy rate was 26%</a:t>
            </a:r>
            <a:endParaRPr dirty="0">
              <a:latin typeface="Times New Roman"/>
              <a:ea typeface="Times New Roman"/>
              <a:cs typeface="Times New Roman"/>
              <a:sym typeface="Times New Roman"/>
            </a:endParaRPr>
          </a:p>
        </p:txBody>
      </p:sp>
      <p:pic>
        <p:nvPicPr>
          <p:cNvPr id="135" name="Google Shape;135;p24"/>
          <p:cNvPicPr preferRelativeResize="0"/>
          <p:nvPr/>
        </p:nvPicPr>
        <p:blipFill>
          <a:blip r:embed="rId3">
            <a:alphaModFix/>
          </a:blip>
          <a:stretch>
            <a:fillRect/>
          </a:stretch>
        </p:blipFill>
        <p:spPr>
          <a:xfrm>
            <a:off x="588500" y="2459888"/>
            <a:ext cx="3429000" cy="2390775"/>
          </a:xfrm>
          <a:prstGeom prst="rect">
            <a:avLst/>
          </a:prstGeom>
          <a:noFill/>
          <a:ln>
            <a:noFill/>
          </a:ln>
        </p:spPr>
      </p:pic>
      <p:pic>
        <p:nvPicPr>
          <p:cNvPr id="136" name="Google Shape;136;p24"/>
          <p:cNvPicPr preferRelativeResize="0"/>
          <p:nvPr/>
        </p:nvPicPr>
        <p:blipFill>
          <a:blip r:embed="rId4">
            <a:alphaModFix/>
          </a:blip>
          <a:stretch>
            <a:fillRect/>
          </a:stretch>
        </p:blipFill>
        <p:spPr>
          <a:xfrm>
            <a:off x="4017502" y="2571755"/>
            <a:ext cx="5043574" cy="1629950"/>
          </a:xfrm>
          <a:prstGeom prst="rect">
            <a:avLst/>
          </a:prstGeom>
          <a:noFill/>
          <a:ln>
            <a:noFill/>
          </a:ln>
        </p:spPr>
      </p:pic>
      <p:pic>
        <p:nvPicPr>
          <p:cNvPr id="137" name="Google Shape;137;p24"/>
          <p:cNvPicPr preferRelativeResize="0"/>
          <p:nvPr/>
        </p:nvPicPr>
        <p:blipFill>
          <a:blip r:embed="rId5">
            <a:alphaModFix/>
          </a:blip>
          <a:stretch>
            <a:fillRect/>
          </a:stretch>
        </p:blipFill>
        <p:spPr>
          <a:xfrm>
            <a:off x="5164200" y="4273550"/>
            <a:ext cx="1894915" cy="28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GoogLeNet Results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a:off x="152400" y="1170125"/>
            <a:ext cx="3686175" cy="26479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572000" y="312875"/>
            <a:ext cx="3686175" cy="2647950"/>
          </a:xfrm>
          <a:prstGeom prst="rect">
            <a:avLst/>
          </a:prstGeom>
          <a:noFill/>
          <a:ln>
            <a:noFill/>
          </a:ln>
        </p:spPr>
      </p:pic>
      <p:pic>
        <p:nvPicPr>
          <p:cNvPr id="145" name="Google Shape;145;p25"/>
          <p:cNvPicPr preferRelativeResize="0"/>
          <p:nvPr/>
        </p:nvPicPr>
        <p:blipFill>
          <a:blip r:embed="rId5">
            <a:alphaModFix/>
          </a:blip>
          <a:stretch>
            <a:fillRect/>
          </a:stretch>
        </p:blipFill>
        <p:spPr>
          <a:xfrm>
            <a:off x="4306450" y="3065200"/>
            <a:ext cx="2675227" cy="1877875"/>
          </a:xfrm>
          <a:prstGeom prst="rect">
            <a:avLst/>
          </a:prstGeom>
          <a:noFill/>
          <a:ln>
            <a:noFill/>
          </a:ln>
        </p:spPr>
      </p:pic>
      <p:pic>
        <p:nvPicPr>
          <p:cNvPr id="146" name="Google Shape;146;p25"/>
          <p:cNvPicPr preferRelativeResize="0"/>
          <p:nvPr/>
        </p:nvPicPr>
        <p:blipFill rotWithShape="1">
          <a:blip r:embed="rId6">
            <a:alphaModFix/>
          </a:blip>
          <a:srcRect b="38180"/>
          <a:stretch/>
        </p:blipFill>
        <p:spPr>
          <a:xfrm>
            <a:off x="3686675" y="4754875"/>
            <a:ext cx="3914775" cy="38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imes New Roman"/>
                <a:ea typeface="Times New Roman"/>
                <a:cs typeface="Times New Roman"/>
                <a:sym typeface="Times New Roman"/>
              </a:rPr>
              <a:t>P</a:t>
            </a:r>
            <a:r>
              <a:rPr lang="en-US" dirty="0" err="1">
                <a:latin typeface="Times New Roman"/>
                <a:cs typeface="Times New Roman"/>
              </a:rPr>
              <a:t>roject</a:t>
            </a:r>
            <a:r>
              <a:rPr lang="en-US" dirty="0">
                <a:latin typeface="Times New Roman"/>
                <a:cs typeface="Times New Roman"/>
              </a:rPr>
              <a:t> – User Interface</a:t>
            </a:r>
            <a:endParaRPr dirty="0">
              <a:latin typeface="Times New Roman"/>
              <a:cs typeface="Times New Roman"/>
              <a:sym typeface="Times New Roman"/>
            </a:endParaRPr>
          </a:p>
        </p:txBody>
      </p:sp>
      <p:sp>
        <p:nvSpPr>
          <p:cNvPr id="152" name="Google Shape;152;p26"/>
          <p:cNvSpPr txBox="1">
            <a:spLocks noGrp="1"/>
          </p:cNvSpPr>
          <p:nvPr>
            <p:ph type="body" idx="1"/>
          </p:nvPr>
        </p:nvSpPr>
        <p:spPr>
          <a:xfrm>
            <a:off x="311700" y="1152474"/>
            <a:ext cx="8520600" cy="3820969"/>
          </a:xfrm>
          <a:prstGeom prst="rect">
            <a:avLst/>
          </a:prstGeom>
        </p:spPr>
        <p:txBody>
          <a:bodyPr spcFirstLastPara="1" wrap="square" lIns="91425" tIns="91425" rIns="91425" bIns="91425" anchor="t" anchorCtr="0">
            <a:normAutofit/>
          </a:bodyPr>
          <a:lstStyle/>
          <a:p>
            <a:pPr indent="-308610" algn="just">
              <a:lnSpc>
                <a:spcPct val="150000"/>
              </a:lnSpc>
              <a:buSzPct val="100000"/>
              <a:buFont typeface="Times New Roman"/>
              <a:buChar char="●"/>
            </a:pPr>
            <a:r>
              <a:rPr lang="en-US" dirty="0">
                <a:latin typeface="Times New Roman"/>
                <a:cs typeface="Times New Roman"/>
                <a:hlinkClick r:id="rId3"/>
              </a:rPr>
              <a:t>http://52.71.29.8:5000/</a:t>
            </a:r>
            <a:endParaRPr lang="en-US" dirty="0">
              <a:latin typeface="Times New Roman"/>
              <a:cs typeface="Times New Roman"/>
            </a:endParaRPr>
          </a:p>
          <a:p>
            <a:pPr indent="-308610" algn="just">
              <a:lnSpc>
                <a:spcPct val="150000"/>
              </a:lnSpc>
              <a:buSzPct val="100000"/>
              <a:buFont typeface="Times New Roman"/>
              <a:buChar char="●"/>
            </a:pPr>
            <a:r>
              <a:rPr lang="en-US" dirty="0">
                <a:latin typeface="Times New Roman"/>
                <a:cs typeface="Times New Roman"/>
              </a:rPr>
              <a:t>We have deployed our application to an AWS server hosted on the above URL.</a:t>
            </a:r>
          </a:p>
          <a:p>
            <a:pPr indent="-308610" algn="just">
              <a:lnSpc>
                <a:spcPct val="150000"/>
              </a:lnSpc>
              <a:buSzPct val="100000"/>
              <a:buFont typeface="Times New Roman"/>
              <a:buChar char="●"/>
            </a:pPr>
            <a:endParaRPr lang="en-US" dirty="0">
              <a:latin typeface="Times New Roman"/>
              <a:cs typeface="Times New Roman"/>
            </a:endParaRPr>
          </a:p>
          <a:p>
            <a:pPr marL="457200" lvl="0" indent="-308610" algn="just" rtl="0">
              <a:lnSpc>
                <a:spcPct val="150000"/>
              </a:lnSpc>
              <a:spcBef>
                <a:spcPts val="0"/>
              </a:spcBef>
              <a:spcAft>
                <a:spcPts val="0"/>
              </a:spcAft>
              <a:buSzPct val="100000"/>
              <a:buFont typeface="Times New Roman"/>
              <a:buChar char="●"/>
            </a:pP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7E4D574-836A-4A4E-B5D3-9C5D52371A84}"/>
              </a:ext>
            </a:extLst>
          </p:cNvPr>
          <p:cNvPicPr>
            <a:picLocks noChangeAspect="1"/>
          </p:cNvPicPr>
          <p:nvPr/>
        </p:nvPicPr>
        <p:blipFill>
          <a:blip r:embed="rId4"/>
          <a:stretch>
            <a:fillRect/>
          </a:stretch>
        </p:blipFill>
        <p:spPr>
          <a:xfrm>
            <a:off x="550127" y="2133600"/>
            <a:ext cx="4445619" cy="2667580"/>
          </a:xfrm>
          <a:prstGeom prst="rect">
            <a:avLst/>
          </a:prstGeom>
        </p:spPr>
      </p:pic>
    </p:spTree>
    <p:extLst>
      <p:ext uri="{BB962C8B-B14F-4D97-AF65-F5344CB8AC3E}">
        <p14:creationId xmlns:p14="http://schemas.microsoft.com/office/powerpoint/2010/main" val="216271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imes New Roman"/>
                <a:ea typeface="Times New Roman"/>
                <a:cs typeface="Times New Roman"/>
                <a:sym typeface="Times New Roman"/>
              </a:rPr>
              <a:t>Predicted Results</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134" name="Google Shape;134;p24"/>
          <p:cNvSpPr txBox="1">
            <a:spLocks noGrp="1"/>
          </p:cNvSpPr>
          <p:nvPr>
            <p:ph type="body" idx="1"/>
          </p:nvPr>
        </p:nvSpPr>
        <p:spPr>
          <a:xfrm>
            <a:off x="254350" y="1139724"/>
            <a:ext cx="8520600" cy="3744695"/>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Now we have given input of a flower and clicked on Identify. The system classifies the image and shows the output with Predicted Name </a:t>
            </a:r>
            <a:r>
              <a:rPr lang="en-US" dirty="0" err="1">
                <a:latin typeface="Times New Roman"/>
                <a:ea typeface="Times New Roman"/>
                <a:cs typeface="Times New Roman"/>
                <a:sym typeface="Times New Roman"/>
              </a:rPr>
              <a:t>name</a:t>
            </a:r>
            <a:r>
              <a:rPr lang="en-US" dirty="0">
                <a:latin typeface="Times New Roman"/>
                <a:ea typeface="Times New Roman"/>
                <a:cs typeface="Times New Roman"/>
                <a:sym typeface="Times New Roman"/>
              </a:rPr>
              <a:t> and Predicted Score.</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3D39070-A49A-44C2-AAEC-5405FB17A942}"/>
              </a:ext>
            </a:extLst>
          </p:cNvPr>
          <p:cNvPicPr>
            <a:picLocks noChangeAspect="1"/>
          </p:cNvPicPr>
          <p:nvPr/>
        </p:nvPicPr>
        <p:blipFill>
          <a:blip r:embed="rId3"/>
          <a:stretch>
            <a:fillRect/>
          </a:stretch>
        </p:blipFill>
        <p:spPr>
          <a:xfrm>
            <a:off x="573826" y="2351960"/>
            <a:ext cx="3124200" cy="2346515"/>
          </a:xfrm>
          <a:prstGeom prst="rect">
            <a:avLst/>
          </a:prstGeom>
        </p:spPr>
      </p:pic>
      <p:pic>
        <p:nvPicPr>
          <p:cNvPr id="5" name="Picture 4">
            <a:extLst>
              <a:ext uri="{FF2B5EF4-FFF2-40B4-BE49-F238E27FC236}">
                <a16:creationId xmlns:a16="http://schemas.microsoft.com/office/drawing/2014/main" id="{6CC736AD-B825-4BB6-B61F-8B4765FF25B3}"/>
              </a:ext>
            </a:extLst>
          </p:cNvPr>
          <p:cNvPicPr>
            <a:picLocks noChangeAspect="1"/>
          </p:cNvPicPr>
          <p:nvPr/>
        </p:nvPicPr>
        <p:blipFill>
          <a:blip r:embed="rId4"/>
          <a:stretch>
            <a:fillRect/>
          </a:stretch>
        </p:blipFill>
        <p:spPr>
          <a:xfrm>
            <a:off x="3787140" y="2351960"/>
            <a:ext cx="4046220" cy="2367677"/>
          </a:xfrm>
          <a:prstGeom prst="rect">
            <a:avLst/>
          </a:prstGeom>
        </p:spPr>
      </p:pic>
    </p:spTree>
    <p:extLst>
      <p:ext uri="{BB962C8B-B14F-4D97-AF65-F5344CB8AC3E}">
        <p14:creationId xmlns:p14="http://schemas.microsoft.com/office/powerpoint/2010/main" val="227332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2" name="Google Shape;152;p26"/>
          <p:cNvSpPr txBox="1">
            <a:spLocks noGrp="1"/>
          </p:cNvSpPr>
          <p:nvPr>
            <p:ph type="body" idx="1"/>
          </p:nvPr>
        </p:nvSpPr>
        <p:spPr>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classification of flower species is a difficult task. Especially herbs, leaves, etc. on and around the flowers make it more difficult to detect flower species.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Traditional methods have been effective in classifying flower species.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in recent years one of the preferred approaches to achieve more successful results in such classifications is deep learning models.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Deep learning models can directly extract the features from input data without using any feature extraction process, unlike traditional methods.</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main aim of the googleNet model was to extract the features found at the intersection of the feature sets obtained with the feature selection methods.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These features are considered more stable features and the results obtained in the study support this idea.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overall accuracy rate of the five flower classes was 98.91%.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In future studies, we will examine the different datasets using attention modules.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latin typeface="Times New Roman"/>
                <a:ea typeface="Times New Roman"/>
                <a:cs typeface="Times New Roman"/>
                <a:sym typeface="Times New Roman"/>
              </a:rPr>
              <a:t>Problem summary</a:t>
            </a:r>
          </a:p>
          <a:p>
            <a:pPr marL="0" lvl="0" indent="0" algn="l" rtl="0">
              <a:spcBef>
                <a:spcPts val="0"/>
              </a:spcBef>
              <a:spcAft>
                <a:spcPts val="0"/>
              </a:spcAft>
              <a:buClr>
                <a:schemeClr val="dk1"/>
              </a:buClr>
              <a:buSzPct val="39285"/>
              <a:buFont typeface="Arial"/>
              <a:buNone/>
            </a:pPr>
            <a:endParaRPr lang="en-US">
              <a:latin typeface="Times New Roman"/>
              <a:ea typeface="Times New Roman"/>
              <a:cs typeface="Times New Roman"/>
              <a:sym typeface="Times New Roman"/>
            </a:endParaRPr>
          </a:p>
          <a:p>
            <a:pPr marL="0" lvl="0" indent="0" algn="l" rtl="0">
              <a:spcBef>
                <a:spcPts val="0"/>
              </a:spcBef>
              <a:spcAft>
                <a:spcPts val="0"/>
              </a:spcAft>
              <a:buNone/>
            </a:pPr>
            <a:endParaRPr lang="en-US">
              <a:latin typeface="Times New Roman"/>
              <a:ea typeface="Times New Roman"/>
              <a:cs typeface="Times New Roman"/>
              <a:sym typeface="Times New Roman"/>
            </a:endParaRPr>
          </a:p>
        </p:txBody>
      </p:sp>
      <p:sp>
        <p:nvSpPr>
          <p:cNvPr id="60" name="Google Shape;60;p14"/>
          <p:cNvSpPr txBox="1">
            <a:spLocks noGrp="1"/>
          </p:cNvSpPr>
          <p:nvPr>
            <p:ph type="body" idx="1"/>
          </p:nvPr>
        </p:nvSpPr>
        <p:spPr>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Plant identification is an important task for researchers, students, and practitioners in field of the agriculture, forest, biodiversity protection, and so on. </a:t>
            </a:r>
          </a:p>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Recently, thanks to advanced research in the computer vision community, a number of works have been dedicated to the automatic plant identification based on images of plant organs (e.g., leaf, leafscan,fruit, stem, entire, stem, flower). </a:t>
            </a:r>
          </a:p>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Among them flower image plays an important role for the plant identification because its appearances (e.g., color, shape, texture) are highly distinguishing.</a:t>
            </a:r>
          </a:p>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Appearances of flowers are stable and less invariant with weather conditions, age of plant. </a:t>
            </a:r>
          </a:p>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In views of the botanic experts, flower images therefore are most valuable source for the plant identification task.</a:t>
            </a:r>
          </a:p>
          <a:p>
            <a:pPr marL="457200" lvl="0" indent="-308610" algn="just" rtl="0">
              <a:lnSpc>
                <a:spcPct val="150000"/>
              </a:lnSpc>
              <a:spcBef>
                <a:spcPts val="0"/>
              </a:spcBef>
              <a:spcAft>
                <a:spcPts val="0"/>
              </a:spcAft>
              <a:buSzPct val="100000"/>
              <a:buFont typeface="Times New Roman"/>
              <a:buChar char="●"/>
            </a:pPr>
            <a:r>
              <a:rPr lang="en-US">
                <a:latin typeface="Times New Roman"/>
                <a:ea typeface="Times New Roman"/>
                <a:cs typeface="Times New Roman"/>
                <a:sym typeface="Times New Roman"/>
              </a:rPr>
              <a:t>However, to develop an automatic plant identification system based on flower images, the proposing techniques face to many challenges such as large inter-class similarity, but small intra-class similarity, lighting and viewpoint variations, occlusion, clutter, and object deformations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Problem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5" name="Google Shape;65;p15"/>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Among organs of plant, flower image plays an important role because its appearances are highly distinguishing.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Moreover, flower’s observations are stable and less invariant with weather conditions, age of trees, or other artifacts.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 number of traditional features have been proposed for basic-level category of the recognition task.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these approaches may eliminate many useful natural cues during the feature extraction.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They also require domain-related expert knowledge. In this project, sparse SVM is used as primary classifier to learn the dataset.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Context</a:t>
            </a:r>
            <a:endParaRPr>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a:latin typeface="Times New Roman"/>
                <a:ea typeface="Times New Roman"/>
                <a:cs typeface="Times New Roman"/>
                <a:sym typeface="Times New Roman"/>
              </a:rPr>
              <a:t>This dataset contains 4242 images of flowers. The data collection is based on the data flickr, google images, yandex images. We can use this dataset to recognize plants from the photo.</a:t>
            </a:r>
            <a:endParaRPr>
              <a:latin typeface="Times New Roman"/>
              <a:ea typeface="Times New Roman"/>
              <a:cs typeface="Times New Roman"/>
              <a:sym typeface="Times New Roman"/>
            </a:endParaRPr>
          </a:p>
          <a:p>
            <a:pPr marL="457200" lvl="0" indent="-334327" algn="just" rtl="0">
              <a:lnSpc>
                <a:spcPct val="150000"/>
              </a:lnSpc>
              <a:spcBef>
                <a:spcPts val="1200"/>
              </a:spcBef>
              <a:spcAft>
                <a:spcPts val="0"/>
              </a:spcAft>
              <a:buSzPct val="100000"/>
              <a:buFont typeface="Times New Roman"/>
              <a:buChar char="●"/>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a:latin typeface="Times New Roman"/>
                <a:ea typeface="Times New Roman"/>
                <a:cs typeface="Times New Roman"/>
                <a:sym typeface="Times New Roman"/>
              </a:rPr>
              <a:t>The pictures are divided into five classes: chamomile, tulip, rose, sunflower, dandelion. For each class there are about 800 photos. Photos are not high resolution, about 320x240 pixels. Photos are not reduced to a single size, they have different proportions!</a:t>
            </a:r>
            <a:endParaRPr>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u="sng">
                <a:solidFill>
                  <a:schemeClr val="hlink"/>
                </a:solidFill>
                <a:latin typeface="Times New Roman"/>
                <a:ea typeface="Times New Roman"/>
                <a:cs typeface="Times New Roman"/>
                <a:sym typeface="Times New Roman"/>
                <a:hlinkClick r:id="rId3"/>
              </a:rPr>
              <a:t>https://www.kaggle.com/alxmamaev/flowers-recognition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78" name="Google Shape;78;p17"/>
          <p:cNvPicPr preferRelativeResize="0"/>
          <p:nvPr/>
        </p:nvPicPr>
        <p:blipFill rotWithShape="1">
          <a:blip r:embed="rId3">
            <a:alphaModFix/>
          </a:blip>
          <a:srcRect b="40087"/>
          <a:stretch/>
        </p:blipFill>
        <p:spPr>
          <a:xfrm>
            <a:off x="521975" y="1122025"/>
            <a:ext cx="2046600" cy="3626300"/>
          </a:xfrm>
          <a:prstGeom prst="rect">
            <a:avLst/>
          </a:prstGeom>
          <a:noFill/>
          <a:ln>
            <a:noFill/>
          </a:ln>
        </p:spPr>
      </p:pic>
      <p:pic>
        <p:nvPicPr>
          <p:cNvPr id="79" name="Google Shape;79;p17"/>
          <p:cNvPicPr preferRelativeResize="0"/>
          <p:nvPr/>
        </p:nvPicPr>
        <p:blipFill rotWithShape="1">
          <a:blip r:embed="rId3">
            <a:alphaModFix/>
          </a:blip>
          <a:srcRect t="59491"/>
          <a:stretch/>
        </p:blipFill>
        <p:spPr>
          <a:xfrm>
            <a:off x="2790400" y="1122025"/>
            <a:ext cx="1957925" cy="2345625"/>
          </a:xfrm>
          <a:prstGeom prst="rect">
            <a:avLst/>
          </a:prstGeom>
          <a:noFill/>
          <a:ln>
            <a:noFill/>
          </a:ln>
        </p:spPr>
      </p:pic>
      <p:pic>
        <p:nvPicPr>
          <p:cNvPr id="80" name="Google Shape;80;p17"/>
          <p:cNvPicPr preferRelativeResize="0"/>
          <p:nvPr/>
        </p:nvPicPr>
        <p:blipFill>
          <a:blip r:embed="rId4">
            <a:alphaModFix/>
          </a:blip>
          <a:stretch>
            <a:fillRect/>
          </a:stretch>
        </p:blipFill>
        <p:spPr>
          <a:xfrm>
            <a:off x="4900725" y="1915825"/>
            <a:ext cx="3752850" cy="2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Progress Summary</a:t>
            </a:r>
            <a:endParaRPr/>
          </a:p>
        </p:txBody>
      </p:sp>
      <p:sp>
        <p:nvSpPr>
          <p:cNvPr id="86" name="Google Shape;86;p18"/>
          <p:cNvSpPr/>
          <p:nvPr/>
        </p:nvSpPr>
        <p:spPr>
          <a:xfrm>
            <a:off x="2105000" y="1741950"/>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Data Acquisition</a:t>
            </a:r>
            <a:endParaRPr sz="1200"/>
          </a:p>
        </p:txBody>
      </p:sp>
      <p:sp>
        <p:nvSpPr>
          <p:cNvPr id="87" name="Google Shape;87;p18"/>
          <p:cNvSpPr/>
          <p:nvPr/>
        </p:nvSpPr>
        <p:spPr>
          <a:xfrm>
            <a:off x="3882750" y="1741950"/>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Pre Processing</a:t>
            </a:r>
            <a:endParaRPr sz="1200"/>
          </a:p>
        </p:txBody>
      </p:sp>
      <p:sp>
        <p:nvSpPr>
          <p:cNvPr id="88" name="Google Shape;88;p18"/>
          <p:cNvSpPr/>
          <p:nvPr/>
        </p:nvSpPr>
        <p:spPr>
          <a:xfrm>
            <a:off x="5660500" y="1741950"/>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Feature Extraction</a:t>
            </a:r>
            <a:endParaRPr sz="1100"/>
          </a:p>
        </p:txBody>
      </p:sp>
      <p:sp>
        <p:nvSpPr>
          <p:cNvPr id="89" name="Google Shape;89;p18"/>
          <p:cNvSpPr/>
          <p:nvPr/>
        </p:nvSpPr>
        <p:spPr>
          <a:xfrm>
            <a:off x="5660500" y="2477275"/>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GoogleNet</a:t>
            </a:r>
            <a:endParaRPr sz="1200"/>
          </a:p>
        </p:txBody>
      </p:sp>
      <p:sp>
        <p:nvSpPr>
          <p:cNvPr id="90" name="Google Shape;90;p18"/>
          <p:cNvSpPr/>
          <p:nvPr/>
        </p:nvSpPr>
        <p:spPr>
          <a:xfrm>
            <a:off x="5660500" y="3212600"/>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Classification</a:t>
            </a:r>
            <a:endParaRPr sz="1200"/>
          </a:p>
        </p:txBody>
      </p:sp>
      <p:sp>
        <p:nvSpPr>
          <p:cNvPr id="91" name="Google Shape;91;p18"/>
          <p:cNvSpPr/>
          <p:nvPr/>
        </p:nvSpPr>
        <p:spPr>
          <a:xfrm>
            <a:off x="5660500" y="3947925"/>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Benefits Module</a:t>
            </a:r>
            <a:endParaRPr sz="1300"/>
          </a:p>
        </p:txBody>
      </p:sp>
      <p:sp>
        <p:nvSpPr>
          <p:cNvPr id="92" name="Google Shape;92;p18"/>
          <p:cNvSpPr/>
          <p:nvPr/>
        </p:nvSpPr>
        <p:spPr>
          <a:xfrm>
            <a:off x="3882750" y="3212600"/>
            <a:ext cx="1378500" cy="4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Test Image</a:t>
            </a:r>
            <a:endParaRPr sz="1200"/>
          </a:p>
        </p:txBody>
      </p:sp>
      <p:cxnSp>
        <p:nvCxnSpPr>
          <p:cNvPr id="93" name="Google Shape;93;p18"/>
          <p:cNvCxnSpPr>
            <a:stCxn id="86" idx="3"/>
            <a:endCxn id="87" idx="1"/>
          </p:cNvCxnSpPr>
          <p:nvPr/>
        </p:nvCxnSpPr>
        <p:spPr>
          <a:xfrm>
            <a:off x="3483500" y="1947750"/>
            <a:ext cx="399300" cy="0"/>
          </a:xfrm>
          <a:prstGeom prst="straightConnector1">
            <a:avLst/>
          </a:prstGeom>
          <a:noFill/>
          <a:ln w="19050" cap="flat" cmpd="sng">
            <a:solidFill>
              <a:schemeClr val="dk2"/>
            </a:solidFill>
            <a:prstDash val="solid"/>
            <a:round/>
            <a:headEnd type="none" w="med" len="med"/>
            <a:tailEnd type="triangle" w="med" len="med"/>
          </a:ln>
        </p:spPr>
      </p:cxnSp>
      <p:cxnSp>
        <p:nvCxnSpPr>
          <p:cNvPr id="94" name="Google Shape;94;p18"/>
          <p:cNvCxnSpPr>
            <a:endCxn id="88" idx="1"/>
          </p:cNvCxnSpPr>
          <p:nvPr/>
        </p:nvCxnSpPr>
        <p:spPr>
          <a:xfrm>
            <a:off x="5261200" y="1947750"/>
            <a:ext cx="399300" cy="0"/>
          </a:xfrm>
          <a:prstGeom prst="straightConnector1">
            <a:avLst/>
          </a:prstGeom>
          <a:noFill/>
          <a:ln w="19050" cap="flat" cmpd="sng">
            <a:solidFill>
              <a:schemeClr val="dk2"/>
            </a:solidFill>
            <a:prstDash val="solid"/>
            <a:round/>
            <a:headEnd type="none" w="med" len="med"/>
            <a:tailEnd type="triangle" w="med" len="med"/>
          </a:ln>
        </p:spPr>
      </p:cxnSp>
      <p:cxnSp>
        <p:nvCxnSpPr>
          <p:cNvPr id="95" name="Google Shape;95;p18"/>
          <p:cNvCxnSpPr>
            <a:stCxn id="88" idx="2"/>
            <a:endCxn id="89" idx="0"/>
          </p:cNvCxnSpPr>
          <p:nvPr/>
        </p:nvCxnSpPr>
        <p:spPr>
          <a:xfrm>
            <a:off x="6349750" y="2153550"/>
            <a:ext cx="0" cy="323700"/>
          </a:xfrm>
          <a:prstGeom prst="straightConnector1">
            <a:avLst/>
          </a:prstGeom>
          <a:noFill/>
          <a:ln w="19050" cap="flat" cmpd="sng">
            <a:solidFill>
              <a:schemeClr val="dk2"/>
            </a:solidFill>
            <a:prstDash val="solid"/>
            <a:round/>
            <a:headEnd type="none" w="med" len="med"/>
            <a:tailEnd type="triangle" w="med" len="med"/>
          </a:ln>
        </p:spPr>
      </p:cxnSp>
      <p:cxnSp>
        <p:nvCxnSpPr>
          <p:cNvPr id="96" name="Google Shape;96;p18"/>
          <p:cNvCxnSpPr/>
          <p:nvPr/>
        </p:nvCxnSpPr>
        <p:spPr>
          <a:xfrm>
            <a:off x="6349750" y="2888888"/>
            <a:ext cx="0" cy="323700"/>
          </a:xfrm>
          <a:prstGeom prst="straightConnector1">
            <a:avLst/>
          </a:prstGeom>
          <a:noFill/>
          <a:ln w="19050" cap="flat" cmpd="sng">
            <a:solidFill>
              <a:schemeClr val="dk2"/>
            </a:solidFill>
            <a:prstDash val="solid"/>
            <a:round/>
            <a:headEnd type="none" w="med" len="med"/>
            <a:tailEnd type="triangle" w="med" len="med"/>
          </a:ln>
        </p:spPr>
      </p:cxnSp>
      <p:cxnSp>
        <p:nvCxnSpPr>
          <p:cNvPr id="97" name="Google Shape;97;p18"/>
          <p:cNvCxnSpPr/>
          <p:nvPr/>
        </p:nvCxnSpPr>
        <p:spPr>
          <a:xfrm>
            <a:off x="6349750" y="3624200"/>
            <a:ext cx="0" cy="323700"/>
          </a:xfrm>
          <a:prstGeom prst="straightConnector1">
            <a:avLst/>
          </a:prstGeom>
          <a:noFill/>
          <a:ln w="19050" cap="flat" cmpd="sng">
            <a:solidFill>
              <a:schemeClr val="dk2"/>
            </a:solidFill>
            <a:prstDash val="solid"/>
            <a:round/>
            <a:headEnd type="none" w="med" len="med"/>
            <a:tailEnd type="triangle" w="med" len="med"/>
          </a:ln>
        </p:spPr>
      </p:cxnSp>
      <p:cxnSp>
        <p:nvCxnSpPr>
          <p:cNvPr id="98" name="Google Shape;98;p18"/>
          <p:cNvCxnSpPr>
            <a:stCxn id="92" idx="3"/>
            <a:endCxn id="90" idx="1"/>
          </p:cNvCxnSpPr>
          <p:nvPr/>
        </p:nvCxnSpPr>
        <p:spPr>
          <a:xfrm>
            <a:off x="5261250" y="3418400"/>
            <a:ext cx="3993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4" name="Google Shape;104;p19"/>
          <p:cNvSpPr txBox="1">
            <a:spLocks noGrp="1"/>
          </p:cNvSpPr>
          <p:nvPr>
            <p:ph type="body" idx="1"/>
          </p:nvPr>
        </p:nvSpPr>
        <p:spPr>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Flower images are normally captured on complicated background with the presence of different objects.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Even, sparse SVM &amp; CNN can be applied directly on these images, in order to evaluate the effect of background for flower identification;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 deploy some preprocessing techniques on flower images.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results extract only flower regions from a natural image.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Support vector machines (SVMs) have been an efficient tool for classification and pattern recognition with many applications in different fields.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SVM is a constrained margin maximization problem based on the risk minimization principle.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It is formulated into a convex quadratic programming and can be solved efficiently.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CNN is the one of the most famous deep learning approaches where multiple layers are training. </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 CNN typically comprises multiple convolutional and sub-sampling layers, optionally followed by the fully-connected layers like a standard multi-layer neural network.</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GoogLeNet</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0" name="Google Shape;110;p20"/>
          <p:cNvSpPr txBox="1">
            <a:spLocks noGrp="1"/>
          </p:cNvSpPr>
          <p:nvPr>
            <p:ph type="body" idx="1"/>
          </p:nvPr>
        </p:nvSpPr>
        <p:spPr>
          <a:prstGeom prst="rect">
            <a:avLst/>
          </a:prstGeom>
        </p:spPr>
        <p:txBody>
          <a:bodyPr spcFirstLastPara="1" wrap="square" lIns="91425" tIns="91425" rIns="91425" bIns="91425" anchor="t" anchorCtr="0">
            <a:normAutofit fontScale="55000" lnSpcReduction="20000"/>
          </a:bodyPr>
          <a:lstStyle/>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input layer of the GoogLeNet architecture takes in an image of the dimension 224 x 224.</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Type: This refers to the name of the current layer of the component within the architecture</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Patch Size: Refers to the size of the sweeping window utilised across conv and pooling layers. Sweeping windows have equal height and width.</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Stride: Defines the amount of shift the filter/sliding window takes over the input image.</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Output Size: The resulting output dimensions(height, width, number of feature maps) of the current architecture component after the input is passed through the layer.</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Depth: Refer to the number of levels/layers within an architecture component.</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#1x1 #3x3 #5x5: Refers to the various convolutions filters used within the inception module.</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#3X3 reduce #5x5 reduce: Refers to the numbers of 1x1 filters used before the convolutions.</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Pool Proj: This is the number of 1x1 filters used after pooling within an inception module.</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Params: Refers to the number of weights within the current architecture component.</a:t>
            </a:r>
            <a:endParaRPr>
              <a:latin typeface="Times New Roman"/>
              <a:ea typeface="Times New Roman"/>
              <a:cs typeface="Times New Roman"/>
              <a:sym typeface="Times New Roman"/>
            </a:endParaRPr>
          </a:p>
          <a:p>
            <a:pPr marL="457200" lvl="0" indent="-308610"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Ops: Refers to the number of mathematical operations carried out within the component.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GoogLeNet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116" name="Google Shape;116;p21"/>
          <p:cNvPicPr preferRelativeResize="0"/>
          <p:nvPr/>
        </p:nvPicPr>
        <p:blipFill>
          <a:blip r:embed="rId3">
            <a:alphaModFix/>
          </a:blip>
          <a:stretch>
            <a:fillRect/>
          </a:stretch>
        </p:blipFill>
        <p:spPr>
          <a:xfrm>
            <a:off x="0" y="1481325"/>
            <a:ext cx="9144003" cy="3312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1227</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Flower Classification Using GoogleNet &amp; Sparse SVM  Team: Bala Chethan Chowdary Mallavarapu Abhigna Reddy Mareddy  Yaswanth Paruchuri Tej Deep Parvatha Reddy</vt:lpstr>
      <vt:lpstr>Problem summary  </vt:lpstr>
      <vt:lpstr>Problem summary  </vt:lpstr>
      <vt:lpstr>Dataset Summary  </vt:lpstr>
      <vt:lpstr>Dataset Summary  </vt:lpstr>
      <vt:lpstr>Progress Summary</vt:lpstr>
      <vt:lpstr>Work summary  </vt:lpstr>
      <vt:lpstr>GoogLeNet    </vt:lpstr>
      <vt:lpstr>GoogLeNet  </vt:lpstr>
      <vt:lpstr>Sparse SVM  </vt:lpstr>
      <vt:lpstr>Validation method</vt:lpstr>
      <vt:lpstr>Sparse SVM Results   </vt:lpstr>
      <vt:lpstr>GoogLeNet Results </vt:lpstr>
      <vt:lpstr>Project – User Interface</vt:lpstr>
      <vt:lpstr>Predicted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Classification Using GoogleNet &amp; Sparse SVM  Team: Bala Chethan Chowdary Mallavarapu Abhigna Reddy Mareddy  Yaswanth Paruchuri Tej Deep Parvatha Reddy</dc:title>
  <cp:lastModifiedBy>tejdeep parvathareddy</cp:lastModifiedBy>
  <cp:revision>2</cp:revision>
  <dcterms:modified xsi:type="dcterms:W3CDTF">2022-04-12T02:40:00Z</dcterms:modified>
</cp:coreProperties>
</file>