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31"/>
  </p:notesMasterIdLst>
  <p:sldIdLst>
    <p:sldId id="257" r:id="rId2"/>
    <p:sldId id="272" r:id="rId3"/>
    <p:sldId id="273" r:id="rId4"/>
    <p:sldId id="271" r:id="rId5"/>
    <p:sldId id="270" r:id="rId6"/>
    <p:sldId id="269" r:id="rId7"/>
    <p:sldId id="268" r:id="rId8"/>
    <p:sldId id="267" r:id="rId9"/>
    <p:sldId id="266" r:id="rId10"/>
    <p:sldId id="265" r:id="rId11"/>
    <p:sldId id="264" r:id="rId12"/>
    <p:sldId id="263" r:id="rId13"/>
    <p:sldId id="262" r:id="rId14"/>
    <p:sldId id="261" r:id="rId15"/>
    <p:sldId id="260" r:id="rId16"/>
    <p:sldId id="259" r:id="rId17"/>
    <p:sldId id="274" r:id="rId18"/>
    <p:sldId id="275" r:id="rId19"/>
    <p:sldId id="276" r:id="rId20"/>
    <p:sldId id="277" r:id="rId21"/>
    <p:sldId id="285" r:id="rId22"/>
    <p:sldId id="278" r:id="rId23"/>
    <p:sldId id="280" r:id="rId24"/>
    <p:sldId id="281" r:id="rId25"/>
    <p:sldId id="282" r:id="rId26"/>
    <p:sldId id="283" r:id="rId27"/>
    <p:sldId id="284" r:id="rId28"/>
    <p:sldId id="298"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8616799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9215254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3025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5738401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98828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42490274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7792807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2278133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25761279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4141480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21678997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4912925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9196501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2039381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3076314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7950081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5/11/2020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18960-8005-486C-9A75-10CB2AAC16F9}" type="slidenum">
              <a:rPr lang="en-US" smtClean="0"/>
              <a:t>‹#›</a:t>
            </a:fld>
            <a:endParaRPr lang="en-US" dirty="0"/>
          </a:p>
        </p:txBody>
      </p:sp>
    </p:spTree>
    <p:extLst>
      <p:ext uri="{BB962C8B-B14F-4D97-AF65-F5344CB8AC3E}">
        <p14:creationId xmlns:p14="http://schemas.microsoft.com/office/powerpoint/2010/main" val="138670663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a:xfrm>
            <a:off x="2820687" y="1524000"/>
            <a:ext cx="6815669" cy="2133600"/>
          </a:xfrm>
        </p:spPr>
        <p:txBody>
          <a:bodyPr>
            <a:normAutofit fontScale="90000"/>
          </a:bodyPr>
          <a:lstStyle/>
          <a:p>
            <a:r>
              <a:rPr lang="en-IN" altLang="en-US" sz="4800" b="1" dirty="0">
                <a:solidFill>
                  <a:schemeClr val="tx1"/>
                </a:solidFill>
                <a:latin typeface="Times New Roman" panose="02020603050405020304" charset="0"/>
                <a:cs typeface="Times New Roman" panose="02020603050405020304" charset="0"/>
              </a:rPr>
              <a:t>DRIVERS DROWSINESS DETECTION</a:t>
            </a:r>
          </a:p>
        </p:txBody>
      </p:sp>
      <p:sp>
        <p:nvSpPr>
          <p:cNvPr id="5" name="Subtitle 4"/>
          <p:cNvSpPr>
            <a:spLocks noGrp="1" noChangeArrowheads="1"/>
          </p:cNvSpPr>
          <p:nvPr>
            <p:ph type="subTitle" idx="1"/>
          </p:nvPr>
        </p:nvSpPr>
        <p:spPr>
          <a:xfrm>
            <a:off x="1242695" y="3127514"/>
            <a:ext cx="10949305" cy="3888740"/>
          </a:xfrm>
        </p:spPr>
        <p:txBody>
          <a:bodyPr>
            <a:normAutofit/>
          </a:bodyPr>
          <a:lstStyle/>
          <a:p>
            <a:pPr algn="l"/>
            <a:endParaRPr lang="en-IN" altLang="en-US" sz="2400" b="1" u="sng" dirty="0">
              <a:solidFill>
                <a:schemeClr val="tx1"/>
              </a:solidFill>
              <a:latin typeface="Times New Roman" panose="02020603050405020304" charset="0"/>
              <a:cs typeface="Times New Roman" panose="02020603050405020304" charset="0"/>
            </a:endParaRPr>
          </a:p>
          <a:p>
            <a:pPr algn="l"/>
            <a:endParaRPr lang="en-IN" altLang="en-US" sz="2400" b="1" u="sng" dirty="0">
              <a:solidFill>
                <a:schemeClr val="tx1"/>
              </a:solidFill>
              <a:latin typeface="Times New Roman" panose="02020603050405020304" charset="0"/>
              <a:cs typeface="Times New Roman" panose="02020603050405020304" charset="0"/>
            </a:endParaRPr>
          </a:p>
          <a:p>
            <a:pPr algn="l"/>
            <a:endParaRPr lang="en-IN" altLang="en-US" dirty="0"/>
          </a:p>
          <a:p>
            <a:pPr marL="0" lvl="0" indent="0" algn="r">
              <a:buNone/>
            </a:pPr>
            <a:r>
              <a:rPr lang="en-IN" altLang="en-US" sz="2000" b="1" u="sng" dirty="0">
                <a:solidFill>
                  <a:schemeClr val="tx1"/>
                </a:solidFill>
                <a:latin typeface="Times New Roman" panose="02020603050405020304" charset="0"/>
                <a:cs typeface="Times New Roman" panose="02020603050405020304" charset="0"/>
                <a:sym typeface="+mn-ea"/>
              </a:rPr>
              <a:t>PRESENTED BY:</a:t>
            </a:r>
            <a:endParaRPr lang="en-IN" altLang="en-US" sz="2000" b="1" dirty="0">
              <a:solidFill>
                <a:schemeClr val="tx1"/>
              </a:solidFill>
              <a:latin typeface="Times New Roman" panose="02020603050405020304" charset="0"/>
              <a:cs typeface="Times New Roman" panose="02020603050405020304" charset="0"/>
            </a:endParaRPr>
          </a:p>
          <a:p>
            <a:pPr marL="0" lvl="0" indent="0" algn="r">
              <a:buNone/>
            </a:pPr>
            <a:r>
              <a:rPr lang="en-IN" altLang="en-US" sz="2000" b="1" dirty="0">
                <a:solidFill>
                  <a:schemeClr val="tx1"/>
                </a:solidFill>
                <a:latin typeface="Times New Roman" panose="02020603050405020304" charset="0"/>
                <a:cs typeface="Times New Roman" panose="02020603050405020304" charset="0"/>
                <a:sym typeface="+mn-ea"/>
              </a:rPr>
              <a:t>M.ABHIGNA REDDY(16681A0572)</a:t>
            </a:r>
            <a:endParaRPr lang="en-IN" altLang="en-US" sz="2000" b="1" dirty="0">
              <a:solidFill>
                <a:schemeClr val="tx1"/>
              </a:solidFill>
              <a:latin typeface="Times New Roman" panose="02020603050405020304" charset="0"/>
              <a:cs typeface="Times New Roman" panose="02020603050405020304" charset="0"/>
            </a:endParaRPr>
          </a:p>
          <a:p>
            <a:pPr marL="0" lvl="0" indent="0" algn="l">
              <a:buNone/>
            </a:pPr>
            <a:r>
              <a:rPr lang="en-IN" altLang="en-US" sz="2000" b="1" u="sng" dirty="0">
                <a:solidFill>
                  <a:schemeClr val="tx1"/>
                </a:solidFill>
                <a:latin typeface="Times New Roman" panose="02020603050405020304" charset="0"/>
                <a:cs typeface="Times New Roman" panose="02020603050405020304" charset="0"/>
                <a:sym typeface="+mn-ea"/>
              </a:rPr>
              <a:t>UNDER THE GUIDANCE OF :</a:t>
            </a:r>
            <a:r>
              <a:rPr lang="en-IN" altLang="en-US" sz="2000" b="1" dirty="0">
                <a:solidFill>
                  <a:schemeClr val="tx1"/>
                </a:solidFill>
                <a:latin typeface="Times New Roman" panose="02020603050405020304" charset="0"/>
                <a:cs typeface="Times New Roman" panose="02020603050405020304" charset="0"/>
                <a:sym typeface="+mn-ea"/>
              </a:rPr>
              <a:t>                            M.BALA CHETHAN CHOWDARY(16681A0571)</a:t>
            </a:r>
            <a:endParaRPr lang="en-IN" altLang="en-US" sz="2000" b="1" dirty="0">
              <a:solidFill>
                <a:schemeClr val="tx1"/>
              </a:solidFill>
              <a:latin typeface="Times New Roman" panose="02020603050405020304" charset="0"/>
              <a:cs typeface="Times New Roman" panose="02020603050405020304" charset="0"/>
            </a:endParaRPr>
          </a:p>
          <a:p>
            <a:pPr algn="l"/>
            <a:r>
              <a:rPr lang="en-IN" altLang="en-US" sz="2000" b="1" dirty="0">
                <a:latin typeface="Times New Roman" panose="02020603050405020304" charset="0"/>
                <a:cs typeface="Times New Roman" panose="02020603050405020304" charset="0"/>
              </a:rPr>
              <a:t>S. VIJAYALAXMI.                                                                         </a:t>
            </a:r>
            <a:r>
              <a:rPr lang="en-IN" altLang="en-US" sz="2000" b="1" dirty="0">
                <a:latin typeface="Times New Roman" panose="02020603050405020304" charset="0"/>
                <a:cs typeface="Times New Roman" panose="02020603050405020304" charset="0"/>
                <a:sym typeface="+mn-ea"/>
              </a:rPr>
              <a:t>M.PRAVEEN REDDY(16681A0579)</a:t>
            </a:r>
            <a:endParaRPr lang="en-IN" altLang="en-US" sz="2000" b="1" dirty="0">
              <a:latin typeface="Times New Roman" panose="02020603050405020304" charset="0"/>
              <a:cs typeface="Times New Roman" panose="02020603050405020304" charset="0"/>
            </a:endParaRPr>
          </a:p>
          <a:p>
            <a:endParaRPr lang="en-IN" altLang="en-US" dirty="0"/>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30" y="1046480"/>
            <a:ext cx="10972800" cy="582613"/>
          </a:xfrm>
        </p:spPr>
        <p:txBody>
          <a:bodyPr>
            <a:normAutofit fontScale="90000"/>
          </a:bodyPr>
          <a:lstStyle/>
          <a:p>
            <a:pPr algn="ctr"/>
            <a:r>
              <a:rPr lang="en-IN" altLang="en-US" sz="4000" b="1" u="sng" dirty="0">
                <a:latin typeface="Times New Roman" panose="02020603050405020304" charset="0"/>
                <a:cs typeface="Times New Roman" panose="02020603050405020304" charset="0"/>
              </a:rPr>
              <a:t>ALGORITHM STAGES</a:t>
            </a:r>
          </a:p>
        </p:txBody>
      </p:sp>
      <p:sp>
        <p:nvSpPr>
          <p:cNvPr id="3" name="Content Placeholder 2"/>
          <p:cNvSpPr>
            <a:spLocks noGrp="1"/>
          </p:cNvSpPr>
          <p:nvPr>
            <p:ph sz="half" idx="1"/>
          </p:nvPr>
        </p:nvSpPr>
        <p:spPr>
          <a:xfrm>
            <a:off x="711200" y="2080149"/>
            <a:ext cx="5384800" cy="4953000"/>
          </a:xfrm>
        </p:spPr>
        <p:txBody>
          <a:bodyPr/>
          <a:lstStyle/>
          <a:p>
            <a:r>
              <a:rPr lang="en-IN" altLang="en-US" sz="2800" dirty="0">
                <a:latin typeface="Times New Roman" panose="02020603050405020304" charset="0"/>
                <a:cs typeface="Times New Roman" panose="02020603050405020304" charset="0"/>
              </a:rPr>
              <a:t>Image capture</a:t>
            </a:r>
          </a:p>
          <a:p>
            <a:r>
              <a:rPr lang="en-IN" altLang="en-US" sz="2800" dirty="0">
                <a:latin typeface="Times New Roman" panose="02020603050405020304" charset="0"/>
                <a:cs typeface="Times New Roman" panose="02020603050405020304" charset="0"/>
              </a:rPr>
              <a:t>Dividing into frames </a:t>
            </a:r>
          </a:p>
          <a:p>
            <a:r>
              <a:rPr lang="en-IN" altLang="en-US" sz="2800" dirty="0">
                <a:latin typeface="Times New Roman" panose="02020603050405020304" charset="0"/>
                <a:cs typeface="Times New Roman" panose="02020603050405020304" charset="0"/>
              </a:rPr>
              <a:t>Face detection</a:t>
            </a:r>
          </a:p>
          <a:p>
            <a:r>
              <a:rPr lang="en-IN" altLang="en-US" sz="2800" dirty="0">
                <a:latin typeface="Times New Roman" panose="02020603050405020304" charset="0"/>
                <a:cs typeface="Times New Roman" panose="02020603050405020304" charset="0"/>
              </a:rPr>
              <a:t>Eye detection</a:t>
            </a:r>
          </a:p>
        </p:txBody>
      </p:sp>
      <p:pic>
        <p:nvPicPr>
          <p:cNvPr id="44" name="image6.png"/>
          <p:cNvPicPr>
            <a:picLocks noGrp="1" noChangeAspect="1"/>
          </p:cNvPicPr>
          <p:nvPr>
            <p:ph sz="half" idx="2"/>
          </p:nvPr>
        </p:nvPicPr>
        <p:blipFill>
          <a:blip r:embed="rId2"/>
          <a:stretch>
            <a:fillRect/>
          </a:stretch>
        </p:blipFill>
        <p:spPr>
          <a:xfrm>
            <a:off x="6469380" y="1770463"/>
            <a:ext cx="4972050" cy="441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4045"/>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REQUIREMENTS</a:t>
            </a:r>
          </a:p>
        </p:txBody>
      </p:sp>
      <p:sp>
        <p:nvSpPr>
          <p:cNvPr id="3" name="Content Placeholder 2"/>
          <p:cNvSpPr>
            <a:spLocks noGrp="1"/>
          </p:cNvSpPr>
          <p:nvPr>
            <p:ph idx="1"/>
          </p:nvPr>
        </p:nvSpPr>
        <p:spPr>
          <a:xfrm>
            <a:off x="609600" y="1653540"/>
            <a:ext cx="10972800" cy="4590415"/>
          </a:xfrm>
        </p:spPr>
        <p:txBody>
          <a:bodyPr>
            <a:normAutofit lnSpcReduction="10000"/>
          </a:bodyPr>
          <a:lstStyle/>
          <a:p>
            <a:pPr>
              <a:buFont typeface="Arial" panose="020B0604020202020204" pitchFamily="34" charset="0"/>
              <a:buChar char="•"/>
            </a:pPr>
            <a:r>
              <a:rPr lang="en-IN" altLang="en-US" sz="2000" dirty="0">
                <a:latin typeface="Times New Roman" panose="02020603050405020304" charset="0"/>
                <a:cs typeface="Times New Roman" panose="02020603050405020304" charset="0"/>
              </a:rPr>
              <a:t>HARDWARE REQUIREMENTS: </a:t>
            </a:r>
          </a:p>
          <a:p>
            <a:pPr marL="0" indent="0">
              <a:buNone/>
            </a:pPr>
            <a:r>
              <a:rPr lang="en-IN" altLang="en-US" sz="2000" dirty="0">
                <a:latin typeface="Times New Roman" panose="02020603050405020304" charset="0"/>
                <a:cs typeface="Times New Roman" panose="02020603050405020304" charset="0"/>
              </a:rPr>
              <a:t>	System : Pentium Dual Core.</a:t>
            </a:r>
          </a:p>
          <a:p>
            <a:pPr marL="0" indent="0">
              <a:buNone/>
            </a:pPr>
            <a:r>
              <a:rPr lang="en-IN" altLang="en-US" sz="2000" dirty="0">
                <a:latin typeface="Times New Roman" panose="02020603050405020304" charset="0"/>
                <a:cs typeface="Times New Roman" panose="02020603050405020304" charset="0"/>
              </a:rPr>
              <a:t>	Hard Disk : 120 GB.</a:t>
            </a:r>
          </a:p>
          <a:p>
            <a:pPr marL="0" indent="0">
              <a:buNone/>
            </a:pPr>
            <a:r>
              <a:rPr lang="en-IN" altLang="en-US" sz="2000" dirty="0">
                <a:latin typeface="Times New Roman" panose="02020603050405020304" charset="0"/>
                <a:cs typeface="Times New Roman" panose="02020603050405020304" charset="0"/>
              </a:rPr>
              <a:t>	Monitor : 15’’ LED</a:t>
            </a:r>
          </a:p>
          <a:p>
            <a:pPr marL="0" indent="0">
              <a:buNone/>
            </a:pPr>
            <a:r>
              <a:rPr lang="en-IN" altLang="en-US" sz="2000" dirty="0">
                <a:latin typeface="Times New Roman" panose="02020603050405020304" charset="0"/>
                <a:cs typeface="Times New Roman" panose="02020603050405020304" charset="0"/>
              </a:rPr>
              <a:t>	Input Devices : Keyboard, Mouse</a:t>
            </a:r>
          </a:p>
          <a:p>
            <a:pPr marL="0" indent="0">
              <a:buNone/>
            </a:pPr>
            <a:r>
              <a:rPr lang="en-IN" altLang="en-US" sz="2000" dirty="0">
                <a:latin typeface="Times New Roman" panose="02020603050405020304" charset="0"/>
                <a:cs typeface="Times New Roman" panose="02020603050405020304" charset="0"/>
              </a:rPr>
              <a:t>	Ram : 1 GB</a:t>
            </a:r>
          </a:p>
          <a:p>
            <a:pPr marL="0" indent="0">
              <a:buNone/>
            </a:pPr>
            <a:endParaRPr lang="en-IN" altLang="en-US" sz="2000" dirty="0">
              <a:latin typeface="Times New Roman" panose="02020603050405020304" charset="0"/>
              <a:cs typeface="Times New Roman" panose="02020603050405020304" charset="0"/>
            </a:endParaRPr>
          </a:p>
          <a:p>
            <a:pPr>
              <a:buFont typeface="Arial" panose="020B0604020202020204" pitchFamily="34" charset="0"/>
              <a:buChar char="•"/>
            </a:pPr>
            <a:r>
              <a:rPr lang="en-IN" altLang="en-US" sz="2000" dirty="0">
                <a:latin typeface="Times New Roman" panose="02020603050405020304" charset="0"/>
                <a:cs typeface="Times New Roman" panose="02020603050405020304" charset="0"/>
              </a:rPr>
              <a:t>SOFTWARE REQUIREMENTS: </a:t>
            </a:r>
          </a:p>
          <a:p>
            <a:pPr marL="0" indent="0">
              <a:buNone/>
            </a:pPr>
            <a:r>
              <a:rPr lang="en-IN" altLang="en-US" sz="2000" dirty="0">
                <a:latin typeface="Times New Roman" panose="02020603050405020304" charset="0"/>
                <a:cs typeface="Times New Roman" panose="02020603050405020304" charset="0"/>
              </a:rPr>
              <a:t>	Operating system : Windows 7.</a:t>
            </a:r>
          </a:p>
          <a:p>
            <a:pPr marL="0" indent="0">
              <a:buNone/>
            </a:pPr>
            <a:r>
              <a:rPr lang="en-IN" altLang="en-US" sz="2000" dirty="0">
                <a:latin typeface="Times New Roman" panose="02020603050405020304" charset="0"/>
                <a:cs typeface="Times New Roman" panose="02020603050405020304" charset="0"/>
              </a:rPr>
              <a:t>	Coding Language : Python</a:t>
            </a:r>
          </a:p>
          <a:p>
            <a:pPr marL="0" indent="0">
              <a:buNone/>
            </a:pPr>
            <a:r>
              <a:rPr lang="en-IN" altLang="en-US" sz="2000" dirty="0">
                <a:latin typeface="Times New Roman" panose="02020603050405020304" charset="0"/>
                <a:cs typeface="Times New Roman" panose="02020603050405020304" charset="0"/>
              </a:rPr>
              <a:t>	Tool : PyCharm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5825"/>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DETECTION OF OBJECT USING OPENCV</a:t>
            </a:r>
          </a:p>
        </p:txBody>
      </p:sp>
      <p:sp>
        <p:nvSpPr>
          <p:cNvPr id="3" name="Content Placeholder 2"/>
          <p:cNvSpPr>
            <a:spLocks noGrp="1"/>
          </p:cNvSpPr>
          <p:nvPr>
            <p:ph idx="1"/>
          </p:nvPr>
        </p:nvSpPr>
        <p:spPr>
          <a:xfrm>
            <a:off x="1060174" y="2186415"/>
            <a:ext cx="10972800" cy="4126865"/>
          </a:xfrm>
        </p:spPr>
        <p:txBody>
          <a:bodyPr/>
          <a:lstStyle/>
          <a:p>
            <a:r>
              <a:rPr lang="en-IN" altLang="en-US" sz="2800" dirty="0">
                <a:effectLst>
                  <a:outerShdw blurRad="38100" dist="38100" dir="2700000" algn="tl">
                    <a:srgbClr val="000000">
                      <a:alpha val="43137"/>
                    </a:srgbClr>
                  </a:outerShdw>
                </a:effectLst>
                <a:latin typeface="Times New Roman" panose="02020603050405020304" charset="0"/>
                <a:cs typeface="Times New Roman" panose="02020603050405020304" charset="0"/>
              </a:rPr>
              <a:t>Object detection</a:t>
            </a:r>
          </a:p>
          <a:p>
            <a:r>
              <a:rPr lang="en-IN" altLang="en-US" sz="2800" dirty="0">
                <a:effectLst>
                  <a:outerShdw blurRad="38100" dist="38100" dir="2700000" algn="tl">
                    <a:srgbClr val="000000">
                      <a:alpha val="43137"/>
                    </a:srgbClr>
                  </a:outerShdw>
                </a:effectLst>
                <a:latin typeface="Times New Roman" panose="02020603050405020304" charset="0"/>
                <a:cs typeface="Times New Roman" panose="02020603050405020304" charset="0"/>
              </a:rPr>
              <a:t>Face detection</a:t>
            </a:r>
          </a:p>
          <a:p>
            <a:r>
              <a:rPr lang="en-IN" altLang="en-US" sz="2800" dirty="0">
                <a:effectLst>
                  <a:outerShdw blurRad="38100" dist="38100" dir="2700000" algn="tl">
                    <a:srgbClr val="000000">
                      <a:alpha val="43137"/>
                    </a:srgbClr>
                  </a:outerShdw>
                </a:effectLst>
                <a:latin typeface="Times New Roman" panose="02020603050405020304" charset="0"/>
                <a:cs typeface="Times New Roman" panose="02020603050405020304" charset="0"/>
              </a:rPr>
              <a:t>Eye detection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13536"/>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IMPLEMENTATION OF HARDWARE</a:t>
            </a:r>
          </a:p>
        </p:txBody>
      </p:sp>
      <p:sp>
        <p:nvSpPr>
          <p:cNvPr id="3" name="Content Placeholder 2"/>
          <p:cNvSpPr>
            <a:spLocks noGrp="1"/>
          </p:cNvSpPr>
          <p:nvPr>
            <p:ph idx="1"/>
          </p:nvPr>
        </p:nvSpPr>
        <p:spPr>
          <a:xfrm>
            <a:off x="609600" y="2252345"/>
            <a:ext cx="10972800" cy="3875405"/>
          </a:xfrm>
        </p:spPr>
        <p:txBody>
          <a:bodyPr/>
          <a:lstStyle/>
          <a:p>
            <a:r>
              <a:rPr lang="en-IN" altLang="en-US" sz="2800" dirty="0">
                <a:latin typeface="Times New Roman" panose="02020603050405020304" charset="0"/>
                <a:cs typeface="Times New Roman" panose="02020603050405020304" charset="0"/>
              </a:rPr>
              <a:t>About raspberry pi</a:t>
            </a:r>
          </a:p>
          <a:p>
            <a:r>
              <a:rPr lang="en-IN" altLang="en-US" sz="2800" dirty="0">
                <a:latin typeface="Times New Roman" panose="02020603050405020304" charset="0"/>
                <a:cs typeface="Times New Roman" panose="02020603050405020304" charset="0"/>
              </a:rPr>
              <a:t>Viola-Jones algorithm</a:t>
            </a:r>
          </a:p>
          <a:p>
            <a:pPr marL="0" indent="0">
              <a:buNone/>
            </a:pPr>
            <a:r>
              <a:rPr lang="en-IN" altLang="en-US" sz="2800" dirty="0">
                <a:latin typeface="Times New Roman" panose="02020603050405020304" charset="0"/>
                <a:cs typeface="Times New Roman" panose="02020603050405020304" charset="0"/>
              </a:rPr>
              <a:t>	1.Haar features</a:t>
            </a:r>
          </a:p>
          <a:p>
            <a:pPr marL="0" indent="0">
              <a:buNone/>
            </a:pPr>
            <a:r>
              <a:rPr lang="en-IN" altLang="en-US" sz="2800" dirty="0">
                <a:latin typeface="Times New Roman" panose="02020603050405020304" charset="0"/>
                <a:cs typeface="Times New Roman" panose="02020603050405020304" charset="0"/>
              </a:rPr>
              <a:t>	2.Internal image</a:t>
            </a:r>
          </a:p>
          <a:p>
            <a:pPr marL="0" indent="0">
              <a:buNone/>
            </a:pPr>
            <a:r>
              <a:rPr lang="en-IN" altLang="en-US" sz="2800" dirty="0">
                <a:latin typeface="Times New Roman" panose="02020603050405020304" charset="0"/>
                <a:cs typeface="Times New Roman" panose="02020603050405020304" charset="0"/>
              </a:rPr>
              <a:t>	3.Ada boost</a:t>
            </a:r>
          </a:p>
          <a:p>
            <a:pPr marL="0" indent="0">
              <a:buNone/>
            </a:pPr>
            <a:r>
              <a:rPr lang="en-IN" altLang="en-US" sz="2800" dirty="0">
                <a:latin typeface="Times New Roman" panose="02020603050405020304" charset="0"/>
                <a:cs typeface="Times New Roman" panose="02020603050405020304" charset="0"/>
              </a:rPr>
              <a:t>	4.Cascade classifiers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32812"/>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About Raspberry-pi:</a:t>
            </a:r>
          </a:p>
        </p:txBody>
      </p:sp>
      <p:sp>
        <p:nvSpPr>
          <p:cNvPr id="3" name="Content Placeholder 2"/>
          <p:cNvSpPr>
            <a:spLocks noGrp="1"/>
          </p:cNvSpPr>
          <p:nvPr>
            <p:ph idx="1"/>
          </p:nvPr>
        </p:nvSpPr>
        <p:spPr>
          <a:xfrm>
            <a:off x="609600" y="2018941"/>
            <a:ext cx="10972800" cy="4267835"/>
          </a:xfrm>
        </p:spPr>
        <p:txBody>
          <a:bodyPr/>
          <a:lstStyle/>
          <a:p>
            <a:r>
              <a:rPr lang="en-US" sz="2400" dirty="0">
                <a:latin typeface="Times New Roman" panose="02020603050405020304" charset="0"/>
                <a:cs typeface="Times New Roman" panose="02020603050405020304" charset="0"/>
              </a:rPr>
              <a:t>It is a low cost, credit-card sized computer which is used for implementing small projects. A monitor or TV has to be connected with it externally to visualize its operating system and operate it. We can use a key board and a mouse to provide input to it. An external memory has to be used to load its operating system. We can program it with several languages like C++, Python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dirty="0">
                <a:latin typeface="Times New Roman" panose="02020603050405020304" charset="0"/>
                <a:cs typeface="Times New Roman" panose="02020603050405020304" charset="0"/>
              </a:rPr>
              <a:t>components of raspberry-pi:</a:t>
            </a:r>
          </a:p>
        </p:txBody>
      </p:sp>
      <p:sp>
        <p:nvSpPr>
          <p:cNvPr id="3" name="Content Placeholder 2"/>
          <p:cNvSpPr>
            <a:spLocks noGrp="1"/>
          </p:cNvSpPr>
          <p:nvPr>
            <p:ph sz="half" idx="1"/>
          </p:nvPr>
        </p:nvSpPr>
        <p:spPr>
          <a:xfrm>
            <a:off x="892934" y="2125977"/>
            <a:ext cx="4313864" cy="3777622"/>
          </a:xfrm>
        </p:spPr>
        <p:txBody>
          <a:bodyPr>
            <a:normAutofit fontScale="85000" lnSpcReduction="20000"/>
          </a:bodyPr>
          <a:lstStyle/>
          <a:p>
            <a:r>
              <a:rPr lang="en-US" sz="2400" dirty="0"/>
              <a:t>Its components includes the following:</a:t>
            </a:r>
            <a:endParaRPr lang="en-US" sz="2000" dirty="0"/>
          </a:p>
          <a:p>
            <a:pPr marL="0" indent="0">
              <a:buNone/>
            </a:pPr>
            <a:r>
              <a:rPr lang="en-US" sz="2000" dirty="0"/>
              <a:t>(1)700 MHz processor.</a:t>
            </a:r>
          </a:p>
          <a:p>
            <a:pPr marL="0" indent="0">
              <a:buNone/>
            </a:pPr>
            <a:r>
              <a:rPr lang="en-US" sz="2000" dirty="0"/>
              <a:t>(2)512 MB RAM.</a:t>
            </a:r>
          </a:p>
          <a:p>
            <a:pPr marL="0" indent="0">
              <a:buNone/>
            </a:pPr>
            <a:r>
              <a:rPr lang="en-US" sz="2000" dirty="0"/>
              <a:t>(3)USB ports for external devices.</a:t>
            </a:r>
          </a:p>
          <a:p>
            <a:pPr marL="0" indent="0">
              <a:buNone/>
            </a:pPr>
            <a:r>
              <a:rPr lang="en-US" sz="2000" dirty="0"/>
              <a:t>(4)Micro SD card slots.</a:t>
            </a:r>
          </a:p>
          <a:p>
            <a:pPr marL="0" indent="0">
              <a:buNone/>
            </a:pPr>
            <a:r>
              <a:rPr lang="en-US" sz="2000" dirty="0"/>
              <a:t>(5)Ethernet port.</a:t>
            </a:r>
          </a:p>
          <a:p>
            <a:pPr marL="0" indent="0">
              <a:buNone/>
            </a:pPr>
            <a:r>
              <a:rPr lang="en-US" sz="2000" dirty="0"/>
              <a:t>(6)HDMI port.</a:t>
            </a:r>
          </a:p>
          <a:p>
            <a:pPr marL="0" indent="0">
              <a:buNone/>
            </a:pPr>
            <a:r>
              <a:rPr lang="en-US" sz="2000" dirty="0"/>
              <a:t>(7)40 GPIO pins.</a:t>
            </a:r>
          </a:p>
          <a:p>
            <a:pPr marL="0" indent="0">
              <a:buNone/>
            </a:pPr>
            <a:r>
              <a:rPr lang="en-US" sz="2000" dirty="0"/>
              <a:t>(8)Camera interface.</a:t>
            </a:r>
          </a:p>
          <a:p>
            <a:pPr marL="0" indent="0">
              <a:buNone/>
            </a:pPr>
            <a:r>
              <a:rPr lang="en-US" sz="2000" dirty="0"/>
              <a:t>(9)Display interface.</a:t>
            </a:r>
          </a:p>
        </p:txBody>
      </p:sp>
      <p:pic>
        <p:nvPicPr>
          <p:cNvPr id="159" name="Picture 17" descr="IMG_256"/>
          <p:cNvPicPr>
            <a:picLocks noGrp="1" noChangeAspect="1"/>
          </p:cNvPicPr>
          <p:nvPr>
            <p:ph sz="half" idx="2"/>
          </p:nvPr>
        </p:nvPicPr>
        <p:blipFill>
          <a:blip r:embed="rId2"/>
          <a:stretch>
            <a:fillRect/>
          </a:stretch>
        </p:blipFill>
        <p:spPr>
          <a:xfrm>
            <a:off x="6985204" y="2565810"/>
            <a:ext cx="4313238" cy="2897956"/>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96215"/>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Viola-Jones Algorithm:</a:t>
            </a:r>
          </a:p>
        </p:txBody>
      </p:sp>
      <p:sp>
        <p:nvSpPr>
          <p:cNvPr id="3" name="Content Placeholder 2"/>
          <p:cNvSpPr>
            <a:spLocks noGrp="1"/>
          </p:cNvSpPr>
          <p:nvPr>
            <p:ph idx="1"/>
          </p:nvPr>
        </p:nvSpPr>
        <p:spPr>
          <a:xfrm>
            <a:off x="609600" y="2081475"/>
            <a:ext cx="10972800" cy="4258310"/>
          </a:xfrm>
        </p:spPr>
        <p:txBody>
          <a:bodyPr/>
          <a:lstStyle/>
          <a:p>
            <a:r>
              <a:rPr lang="en-US" sz="2400" dirty="0">
                <a:latin typeface="Times New Roman" panose="02020603050405020304" charset="0"/>
                <a:cs typeface="Times New Roman" panose="02020603050405020304" charset="0"/>
              </a:rPr>
              <a:t>Viola-Jones met</a:t>
            </a:r>
            <a:r>
              <a:rPr lang="en-IN" altLang="en-US" sz="2400" dirty="0">
                <a:latin typeface="Times New Roman" panose="02020603050405020304" charset="0"/>
                <a:cs typeface="Times New Roman" panose="02020603050405020304" charset="0"/>
              </a:rPr>
              <a:t>hod </a:t>
            </a:r>
            <a:r>
              <a:rPr lang="en-US" sz="2400" dirty="0">
                <a:latin typeface="Times New Roman" panose="02020603050405020304" charset="0"/>
                <a:cs typeface="Times New Roman" panose="02020603050405020304" charset="0"/>
              </a:rPr>
              <a:t>can be used for several objects but most specifically here it is used for face and eye detection in real time.</a:t>
            </a:r>
          </a:p>
          <a:p>
            <a:r>
              <a:rPr lang="en-US" sz="2400" dirty="0">
                <a:latin typeface="Times New Roman" panose="02020603050405020304" charset="0"/>
                <a:cs typeface="Times New Roman" panose="02020603050405020304" charset="0"/>
              </a:rPr>
              <a:t>Viola-Jones algorithm has four stages:</a:t>
            </a:r>
          </a:p>
          <a:p>
            <a:pPr marL="0" indent="0">
              <a:buNone/>
            </a:pPr>
            <a:r>
              <a:rPr lang="en-US" sz="2400" dirty="0">
                <a:latin typeface="Times New Roman" panose="02020603050405020304" charset="0"/>
                <a:cs typeface="Times New Roman" panose="02020603050405020304" charset="0"/>
              </a:rPr>
              <a:t>1.Haar Feature Selection</a:t>
            </a:r>
          </a:p>
          <a:p>
            <a:pPr marL="0" indent="0">
              <a:buNone/>
            </a:pPr>
            <a:r>
              <a:rPr lang="en-US" sz="2400" dirty="0">
                <a:latin typeface="Times New Roman" panose="02020603050405020304" charset="0"/>
                <a:cs typeface="Times New Roman" panose="02020603050405020304" charset="0"/>
              </a:rPr>
              <a:t>2.Creating an Integral Image</a:t>
            </a:r>
          </a:p>
          <a:p>
            <a:pPr marL="0" indent="0">
              <a:buNone/>
            </a:pPr>
            <a:r>
              <a:rPr lang="en-US" sz="2400" dirty="0">
                <a:latin typeface="Times New Roman" panose="02020603050405020304" charset="0"/>
                <a:cs typeface="Times New Roman" panose="02020603050405020304" charset="0"/>
              </a:rPr>
              <a:t>3.Adaboost Training</a:t>
            </a:r>
          </a:p>
          <a:p>
            <a:pPr marL="0" indent="0">
              <a:buNone/>
            </a:pPr>
            <a:r>
              <a:rPr lang="en-US" sz="2400" dirty="0">
                <a:latin typeface="Times New Roman" panose="02020603050405020304" charset="0"/>
                <a:cs typeface="Times New Roman" panose="02020603050405020304" charset="0"/>
              </a:rPr>
              <a:t>4.Cascading Classifiers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11303"/>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Haar feature selection:</a:t>
            </a:r>
          </a:p>
        </p:txBody>
      </p:sp>
      <p:sp>
        <p:nvSpPr>
          <p:cNvPr id="3" name="Content Placeholder 2"/>
          <p:cNvSpPr>
            <a:spLocks noGrp="1"/>
          </p:cNvSpPr>
          <p:nvPr>
            <p:ph sz="half" idx="1"/>
          </p:nvPr>
        </p:nvSpPr>
        <p:spPr>
          <a:xfrm>
            <a:off x="609600" y="2138970"/>
            <a:ext cx="5384800" cy="4086860"/>
          </a:xfrm>
        </p:spPr>
        <p:txBody>
          <a:bodyPr/>
          <a:lstStyle/>
          <a:p>
            <a:r>
              <a:rPr lang="en-US" sz="2400" dirty="0">
                <a:latin typeface="Times New Roman" panose="02020603050405020304" charset="0"/>
                <a:cs typeface="Times New Roman" panose="02020603050405020304" charset="0"/>
              </a:rPr>
              <a:t>Haar-like features are digital image features used in object detection. Or we can say that these are rectangle shaped dark and light areas having similar kind of features like our face. So basically we move those features throughout our face to find the output of each feature.</a:t>
            </a:r>
          </a:p>
        </p:txBody>
      </p:sp>
      <p:pic>
        <p:nvPicPr>
          <p:cNvPr id="4" name="Content Placeholder 3"/>
          <p:cNvPicPr>
            <a:picLocks noGrp="1" noChangeAspect="1"/>
          </p:cNvPicPr>
          <p:nvPr>
            <p:ph sz="half" idx="2"/>
          </p:nvPr>
        </p:nvPicPr>
        <p:blipFill>
          <a:blip r:embed="rId2"/>
          <a:stretch>
            <a:fillRect/>
          </a:stretch>
        </p:blipFill>
        <p:spPr>
          <a:xfrm>
            <a:off x="8103507" y="1893916"/>
            <a:ext cx="3231095" cy="3778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34" y="1390284"/>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Internal Image:</a:t>
            </a:r>
          </a:p>
        </p:txBody>
      </p:sp>
      <p:sp>
        <p:nvSpPr>
          <p:cNvPr id="3" name="Content Placeholder 2"/>
          <p:cNvSpPr>
            <a:spLocks noGrp="1"/>
          </p:cNvSpPr>
          <p:nvPr>
            <p:ph idx="1"/>
          </p:nvPr>
        </p:nvSpPr>
        <p:spPr>
          <a:xfrm>
            <a:off x="1083434" y="2146435"/>
            <a:ext cx="6589575" cy="3777622"/>
          </a:xfrm>
        </p:spPr>
        <p:txBody>
          <a:bodyPr>
            <a:normAutofit/>
          </a:bodyPr>
          <a:lstStyle/>
          <a:p>
            <a:r>
              <a:rPr lang="en-IN" altLang="en-US" sz="2400" dirty="0">
                <a:latin typeface="Times New Roman" panose="02020603050405020304" pitchFamily="18" charset="0"/>
                <a:cs typeface="Times New Roman" panose="02020603050405020304" pitchFamily="18" charset="0"/>
              </a:rPr>
              <a:t>Basically Internal image is a matrix same as size of the window. The integral image at location (x, y) is the sum of the pixels above and to the left of (x, y).</a:t>
            </a:r>
          </a:p>
          <a:p>
            <a:r>
              <a:rPr lang="en-US" sz="2400" dirty="0">
                <a:latin typeface="Times New Roman" panose="02020603050405020304" pitchFamily="18" charset="0"/>
                <a:cs typeface="Times New Roman" panose="02020603050405020304" pitchFamily="18" charset="0"/>
              </a:rPr>
              <a:t>The integral image allows integrals for the Haar extractors to be calculated by adding only four numbers. For example, the image integral of area ABCD (Fig.1) is calculated as </a:t>
            </a:r>
            <a:r>
              <a:rPr lang="en-US" sz="2400" i="1" dirty="0">
                <a:latin typeface="Times New Roman" panose="02020603050405020304" pitchFamily="18" charset="0"/>
                <a:cs typeface="Times New Roman" panose="02020603050405020304" pitchFamily="18" charset="0"/>
              </a:rPr>
              <a:t>II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II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II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II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endParaRPr lang="en-IN" altLang="en-US" sz="2000" dirty="0">
              <a:latin typeface="Times New Roman" panose="02020603050405020304" charset="0"/>
              <a:cs typeface="Times New Roman" panose="02020603050405020304" charset="0"/>
            </a:endParaRPr>
          </a:p>
          <a:p>
            <a:endParaRPr lang="en-IN" altLang="en-US" sz="2000" dirty="0"/>
          </a:p>
        </p:txBody>
      </p:sp>
      <p:pic>
        <p:nvPicPr>
          <p:cNvPr id="4" name="Picture 3">
            <a:extLst>
              <a:ext uri="{FF2B5EF4-FFF2-40B4-BE49-F238E27FC236}">
                <a16:creationId xmlns:a16="http://schemas.microsoft.com/office/drawing/2014/main" id="{B4E05D13-5E0F-41FC-8BA7-005AEC0BC481}"/>
              </a:ext>
            </a:extLst>
          </p:cNvPr>
          <p:cNvPicPr>
            <a:picLocks noChangeAspect="1"/>
          </p:cNvPicPr>
          <p:nvPr/>
        </p:nvPicPr>
        <p:blipFill>
          <a:blip r:embed="rId2"/>
          <a:stretch>
            <a:fillRect/>
          </a:stretch>
        </p:blipFill>
        <p:spPr>
          <a:xfrm>
            <a:off x="8517541" y="2933635"/>
            <a:ext cx="2591025" cy="15546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58631" y="716875"/>
            <a:ext cx="8911687" cy="1280890"/>
          </a:xfrm>
        </p:spPr>
        <p:txBody>
          <a:bodyPr/>
          <a:lstStyle/>
          <a:p>
            <a:r>
              <a:rPr lang="en-IN" altLang="en-US" b="1" u="sng" dirty="0">
                <a:latin typeface="Times New Roman" panose="02020603050405020304" charset="0"/>
                <a:cs typeface="Times New Roman" panose="02020603050405020304" charset="0"/>
              </a:rPr>
              <a:t>Adaboost:</a:t>
            </a:r>
          </a:p>
        </p:txBody>
      </p:sp>
      <p:sp>
        <p:nvSpPr>
          <p:cNvPr id="6" name="Content Placeholder 5"/>
          <p:cNvSpPr>
            <a:spLocks noGrp="1"/>
          </p:cNvSpPr>
          <p:nvPr>
            <p:ph sz="half" idx="1"/>
          </p:nvPr>
        </p:nvSpPr>
        <p:spPr>
          <a:xfrm>
            <a:off x="687389" y="1612072"/>
            <a:ext cx="10140315" cy="4953000"/>
          </a:xfrm>
        </p:spPr>
        <p:txBody>
          <a:bodyPr/>
          <a:lstStyle/>
          <a:p>
            <a:r>
              <a:rPr lang="en-US" sz="2400" dirty="0">
                <a:latin typeface="Times New Roman" panose="02020603050405020304" charset="0"/>
                <a:cs typeface="Times New Roman" panose="02020603050405020304" charset="0"/>
              </a:rPr>
              <a:t>Adaboost stands for “Adaptive” boost. Here we construct a strong classifier as linear combination of weak classifier as there are so many features which are absolutely invalid in finding the facial features.</a:t>
            </a:r>
          </a:p>
          <a:p>
            <a:endParaRPr lang="en-US" sz="2400" dirty="0">
              <a:latin typeface="Times New Roman" panose="02020603050405020304" charset="0"/>
              <a:cs typeface="Times New Roman" panose="02020603050405020304" charset="0"/>
            </a:endParaRPr>
          </a:p>
        </p:txBody>
      </p:sp>
      <p:pic>
        <p:nvPicPr>
          <p:cNvPr id="3" name="Content Placeholder 2"/>
          <p:cNvPicPr>
            <a:picLocks noGrp="1" noChangeAspect="1"/>
          </p:cNvPicPr>
          <p:nvPr>
            <p:ph sz="half" idx="2"/>
          </p:nvPr>
        </p:nvPicPr>
        <p:blipFill>
          <a:blip r:embed="rId2"/>
          <a:stretch>
            <a:fillRect/>
          </a:stretch>
        </p:blipFill>
        <p:spPr>
          <a:xfrm>
            <a:off x="3479035" y="3209124"/>
            <a:ext cx="7270880" cy="34692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25830"/>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CONTENTS</a:t>
            </a:r>
          </a:p>
        </p:txBody>
      </p:sp>
      <p:sp>
        <p:nvSpPr>
          <p:cNvPr id="3" name="Content Placeholder 2"/>
          <p:cNvSpPr>
            <a:spLocks noGrp="1"/>
          </p:cNvSpPr>
          <p:nvPr>
            <p:ph idx="1"/>
          </p:nvPr>
        </p:nvSpPr>
        <p:spPr>
          <a:xfrm>
            <a:off x="822463" y="1690480"/>
            <a:ext cx="10972800" cy="4953000"/>
          </a:xfrm>
        </p:spPr>
        <p:txBody>
          <a:bodyPr/>
          <a:lstStyle/>
          <a:p>
            <a:pPr>
              <a:buFont typeface="Wingdings" panose="05000000000000000000" charset="0"/>
              <a:buChar char="o"/>
            </a:pPr>
            <a:r>
              <a:rPr lang="en-IN" altLang="en-US" sz="1800" dirty="0">
                <a:latin typeface="Times New Roman" panose="02020603050405020304" charset="0"/>
                <a:cs typeface="Times New Roman" panose="02020603050405020304" charset="0"/>
              </a:rPr>
              <a:t>OBJECTIVE</a:t>
            </a:r>
          </a:p>
          <a:p>
            <a:pPr>
              <a:buFont typeface="Wingdings" panose="05000000000000000000" charset="0"/>
              <a:buChar char="o"/>
            </a:pPr>
            <a:r>
              <a:rPr lang="en-IN" altLang="en-US" sz="1800" dirty="0">
                <a:latin typeface="Times New Roman" panose="02020603050405020304" charset="0"/>
                <a:cs typeface="Times New Roman" panose="02020603050405020304" charset="0"/>
              </a:rPr>
              <a:t>INTRODUCTION</a:t>
            </a:r>
          </a:p>
          <a:p>
            <a:pPr>
              <a:buFont typeface="Wingdings" panose="05000000000000000000" charset="0"/>
              <a:buChar char="o"/>
            </a:pPr>
            <a:r>
              <a:rPr lang="en-IN" altLang="en-US" sz="1800" dirty="0">
                <a:latin typeface="Times New Roman" panose="02020603050405020304" charset="0"/>
                <a:cs typeface="Times New Roman" panose="02020603050405020304" charset="0"/>
              </a:rPr>
              <a:t>MEASURES TO DETECT</a:t>
            </a:r>
          </a:p>
          <a:p>
            <a:pPr>
              <a:buFont typeface="Wingdings" panose="05000000000000000000" charset="0"/>
              <a:buChar char="o"/>
            </a:pPr>
            <a:r>
              <a:rPr lang="en-IN" altLang="en-US" sz="1800" dirty="0">
                <a:latin typeface="Times New Roman" panose="02020603050405020304" charset="0"/>
                <a:cs typeface="Times New Roman" panose="02020603050405020304" charset="0"/>
              </a:rPr>
              <a:t>PROPOSED SYSTEM</a:t>
            </a:r>
          </a:p>
          <a:p>
            <a:pPr>
              <a:buFont typeface="Wingdings" panose="05000000000000000000" charset="0"/>
              <a:buChar char="o"/>
            </a:pPr>
            <a:r>
              <a:rPr lang="en-IN" altLang="en-US" sz="1800" dirty="0">
                <a:latin typeface="Times New Roman" panose="02020603050405020304" charset="0"/>
                <a:cs typeface="Times New Roman" panose="02020603050405020304" charset="0"/>
              </a:rPr>
              <a:t>ALGORITHM STAGES</a:t>
            </a:r>
          </a:p>
          <a:p>
            <a:pPr>
              <a:buFont typeface="Wingdings" panose="05000000000000000000" charset="0"/>
              <a:buChar char="o"/>
            </a:pPr>
            <a:r>
              <a:rPr lang="en-IN" altLang="en-US" sz="1800" dirty="0">
                <a:latin typeface="Times New Roman" panose="02020603050405020304" charset="0"/>
                <a:cs typeface="Times New Roman" panose="02020603050405020304" charset="0"/>
              </a:rPr>
              <a:t>REQUIREMENTS</a:t>
            </a:r>
          </a:p>
          <a:p>
            <a:pPr>
              <a:buFont typeface="Wingdings" panose="05000000000000000000" charset="0"/>
              <a:buChar char="o"/>
            </a:pPr>
            <a:r>
              <a:rPr lang="en-IN" altLang="en-US" sz="1800" dirty="0">
                <a:latin typeface="Times New Roman" panose="02020603050405020304" charset="0"/>
                <a:cs typeface="Times New Roman" panose="02020603050405020304" charset="0"/>
              </a:rPr>
              <a:t>DETECTION OF OBJECT USING OpenCV</a:t>
            </a:r>
          </a:p>
          <a:p>
            <a:pPr>
              <a:buFont typeface="Wingdings" panose="05000000000000000000" charset="0"/>
              <a:buChar char="o"/>
            </a:pPr>
            <a:r>
              <a:rPr lang="en-IN" altLang="en-US" sz="1800" dirty="0">
                <a:latin typeface="Times New Roman" panose="02020603050405020304" charset="0"/>
                <a:cs typeface="Times New Roman" panose="02020603050405020304" charset="0"/>
              </a:rPr>
              <a:t>IMPLEMENTATION OF HARDWARE</a:t>
            </a:r>
          </a:p>
          <a:p>
            <a:pPr>
              <a:buFont typeface="Wingdings" panose="05000000000000000000" charset="0"/>
              <a:buChar char="o"/>
            </a:pPr>
            <a:r>
              <a:rPr lang="en-IN" altLang="en-US" sz="1800" dirty="0">
                <a:latin typeface="Times New Roman" panose="02020603050405020304" charset="0"/>
                <a:cs typeface="Times New Roman" panose="02020603050405020304" charset="0"/>
              </a:rPr>
              <a:t>INPUT IMAGES AND OUTPUT</a:t>
            </a:r>
          </a:p>
          <a:p>
            <a:pPr>
              <a:buFont typeface="Wingdings" panose="05000000000000000000" charset="0"/>
              <a:buChar char="o"/>
            </a:pPr>
            <a:r>
              <a:rPr lang="en-IN" altLang="en-US" sz="1800" dirty="0">
                <a:latin typeface="Times New Roman" panose="02020603050405020304" charset="0"/>
                <a:cs typeface="Times New Roman" panose="02020603050405020304" charset="0"/>
              </a:rPr>
              <a:t>CONCLUSION</a:t>
            </a:r>
          </a:p>
          <a:p>
            <a:pPr>
              <a:buFont typeface="Wingdings" panose="05000000000000000000" charset="0"/>
              <a:buChar char="o"/>
            </a:pPr>
            <a:r>
              <a:rPr lang="en-IN" altLang="en-US" sz="1800" dirty="0">
                <a:latin typeface="Times New Roman" panose="02020603050405020304" charset="0"/>
                <a:cs typeface="Times New Roman" panose="02020603050405020304" charset="0"/>
              </a:rPr>
              <a:t>FUTURE ENHANCEMENT</a:t>
            </a:r>
            <a:endParaRPr lang="en-IN" altLang="en-US" dirty="0"/>
          </a:p>
          <a:p>
            <a:pPr>
              <a:buFont typeface="Wingdings" panose="05000000000000000000" charset="0"/>
              <a:buChar char="o"/>
            </a:pPr>
            <a:endParaRPr lang="en-IN" altLang="en-US" dirty="0"/>
          </a:p>
          <a:p>
            <a:pPr>
              <a:buFont typeface="Wingdings" panose="05000000000000000000" charset="0"/>
              <a:buChar char="o"/>
            </a:pPr>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50135"/>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Cascade classifiers:</a:t>
            </a:r>
          </a:p>
        </p:txBody>
      </p:sp>
      <p:sp>
        <p:nvSpPr>
          <p:cNvPr id="3" name="Content Placeholder 2"/>
          <p:cNvSpPr>
            <a:spLocks noGrp="1"/>
          </p:cNvSpPr>
          <p:nvPr>
            <p:ph idx="1"/>
          </p:nvPr>
        </p:nvSpPr>
        <p:spPr>
          <a:xfrm>
            <a:off x="609600" y="2036114"/>
            <a:ext cx="10972800" cy="4449445"/>
          </a:xfrm>
        </p:spPr>
        <p:txBody>
          <a:bodyPr/>
          <a:lstStyle/>
          <a:p>
            <a:r>
              <a:rPr lang="en-US" sz="2400" dirty="0">
                <a:latin typeface="Times New Roman" panose="02020603050405020304" charset="0"/>
                <a:cs typeface="Times New Roman" panose="02020603050405020304" charset="0"/>
              </a:rPr>
              <a:t>Cascading classifiers are trained with several hundred "positive" sample views of a particular object and arbitrary "negative" images of the same size. After the classifier is trained it can be applied to a region of an image and detect the object in question. </a:t>
            </a:r>
          </a:p>
          <a:p>
            <a:r>
              <a:rPr lang="en-IN" altLang="en-US" sz="2400" dirty="0">
                <a:latin typeface="Times New Roman" panose="02020603050405020304" charset="0"/>
                <a:cs typeface="Times New Roman" panose="02020603050405020304" charset="0"/>
              </a:rPr>
              <a:t>Positive images defines images with faces.</a:t>
            </a:r>
          </a:p>
          <a:p>
            <a:r>
              <a:rPr lang="en-IN" altLang="en-US" sz="2400" dirty="0">
                <a:latin typeface="Times New Roman" panose="02020603050405020304" charset="0"/>
                <a:cs typeface="Times New Roman" panose="02020603050405020304" charset="0"/>
              </a:rPr>
              <a:t>Negative images defines images without faces. </a:t>
            </a:r>
          </a:p>
        </p:txBody>
      </p:sp>
      <p:pic>
        <p:nvPicPr>
          <p:cNvPr id="4" name="Picture 3">
            <a:extLst>
              <a:ext uri="{FF2B5EF4-FFF2-40B4-BE49-F238E27FC236}">
                <a16:creationId xmlns:a16="http://schemas.microsoft.com/office/drawing/2014/main" id="{B4C9A0E5-0A1C-4081-A9BD-88720DC82B59}"/>
              </a:ext>
            </a:extLst>
          </p:cNvPr>
          <p:cNvPicPr>
            <a:picLocks noChangeAspect="1"/>
          </p:cNvPicPr>
          <p:nvPr/>
        </p:nvPicPr>
        <p:blipFill>
          <a:blip r:embed="rId2"/>
          <a:stretch>
            <a:fillRect/>
          </a:stretch>
        </p:blipFill>
        <p:spPr>
          <a:xfrm>
            <a:off x="2097984" y="4970255"/>
            <a:ext cx="7191789" cy="11574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70" y="724535"/>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INPUT IMAGES AND OUTPUT</a:t>
            </a:r>
          </a:p>
        </p:txBody>
      </p:sp>
      <p:pic>
        <p:nvPicPr>
          <p:cNvPr id="118" name="Picture 4" descr="IMG_256"/>
          <p:cNvPicPr>
            <a:picLocks noGrp="1" noChangeAspect="1"/>
          </p:cNvPicPr>
          <p:nvPr>
            <p:ph idx="1"/>
          </p:nvPr>
        </p:nvPicPr>
        <p:blipFill>
          <a:blip r:embed="rId2"/>
          <a:stretch>
            <a:fillRect/>
          </a:stretch>
        </p:blipFill>
        <p:spPr>
          <a:xfrm>
            <a:off x="3918585" y="1609725"/>
            <a:ext cx="3589020" cy="4953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13.jpeg" descr="F:\Untitled.png"/>
          <p:cNvPicPr>
            <a:picLocks noGrp="1" noChangeAspect="1"/>
          </p:cNvPicPr>
          <p:nvPr>
            <p:ph idx="1"/>
          </p:nvPr>
        </p:nvPicPr>
        <p:blipFill>
          <a:blip r:embed="rId2"/>
          <a:stretch>
            <a:fillRect/>
          </a:stretch>
        </p:blipFill>
        <p:spPr>
          <a:xfrm>
            <a:off x="1990090" y="1736035"/>
            <a:ext cx="8121319" cy="3853180"/>
          </a:xfrm>
          <a:prstGeom prst="rect">
            <a:avLst/>
          </a:prstGeom>
        </p:spPr>
      </p:pic>
      <p:sp>
        <p:nvSpPr>
          <p:cNvPr id="4" name="Text Box 3"/>
          <p:cNvSpPr txBox="1"/>
          <p:nvPr/>
        </p:nvSpPr>
        <p:spPr>
          <a:xfrm>
            <a:off x="1990090" y="5589215"/>
            <a:ext cx="9349740" cy="798830"/>
          </a:xfrm>
          <a:prstGeom prst="rect">
            <a:avLst/>
          </a:prstGeom>
          <a:noFill/>
        </p:spPr>
        <p:txBody>
          <a:bodyPr wrap="square" rtlCol="0">
            <a:spAutoFit/>
          </a:bodyPr>
          <a:lstStyle/>
          <a:p>
            <a:pPr algn="l"/>
            <a:r>
              <a:rPr lang="en-IN" altLang="en-US" sz="2800" b="1" dirty="0"/>
              <a:t>Output</a:t>
            </a:r>
            <a:r>
              <a:rPr lang="en-IN" altLang="en-US" b="1" dirty="0"/>
              <a:t>:</a:t>
            </a:r>
            <a:endParaRPr lang="en-US" b="1" dirty="0"/>
          </a:p>
          <a:p>
            <a:pPr algn="l"/>
            <a:r>
              <a:rPr lang="en-IN" altLang="en-US" dirty="0"/>
              <a:t>	</a:t>
            </a:r>
            <a:r>
              <a:rPr lang="en-US" dirty="0"/>
              <a:t>Eye in open state with head position= straight. Circle around the eye.</a:t>
            </a:r>
          </a:p>
        </p:txBody>
      </p:sp>
      <p:sp>
        <p:nvSpPr>
          <p:cNvPr id="2" name="Text Box 1"/>
          <p:cNvSpPr txBox="1"/>
          <p:nvPr/>
        </p:nvSpPr>
        <p:spPr>
          <a:xfrm>
            <a:off x="1990090" y="1004846"/>
            <a:ext cx="1268095" cy="521970"/>
          </a:xfrm>
          <a:prstGeom prst="rect">
            <a:avLst/>
          </a:prstGeom>
          <a:noFill/>
        </p:spPr>
        <p:txBody>
          <a:bodyPr wrap="square" rtlCol="0">
            <a:spAutoFit/>
          </a:bodyPr>
          <a:lstStyle/>
          <a:p>
            <a:r>
              <a:rPr lang="en-IN" altLang="en-US" sz="2800" b="1" dirty="0">
                <a:latin typeface="Times New Roman" panose="02020603050405020304" charset="0"/>
                <a:cs typeface="Times New Roman" panose="02020603050405020304" charset="0"/>
              </a:rPr>
              <a:t>Input</a:t>
            </a:r>
            <a:r>
              <a:rPr lang="en-IN" altLang="en-US" sz="2800" dirty="0">
                <a:latin typeface="Times New Roman" panose="02020603050405020304" charset="0"/>
                <a:cs typeface="Times New Roman" panose="0202060305040502030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image14.jpeg" descr="F:\Untitled1.png"/>
          <p:cNvPicPr>
            <a:picLocks noGrp="1" noChangeAspect="1"/>
          </p:cNvPicPr>
          <p:nvPr>
            <p:ph idx="1"/>
          </p:nvPr>
        </p:nvPicPr>
        <p:blipFill>
          <a:blip r:embed="rId2"/>
          <a:stretch>
            <a:fillRect/>
          </a:stretch>
        </p:blipFill>
        <p:spPr>
          <a:xfrm>
            <a:off x="1796470" y="1775791"/>
            <a:ext cx="8362950" cy="3950004"/>
          </a:xfrm>
          <a:prstGeom prst="rect">
            <a:avLst/>
          </a:prstGeom>
        </p:spPr>
      </p:pic>
      <p:sp>
        <p:nvSpPr>
          <p:cNvPr id="4" name="Text Box 3"/>
          <p:cNvSpPr txBox="1"/>
          <p:nvPr/>
        </p:nvSpPr>
        <p:spPr>
          <a:xfrm>
            <a:off x="1796470" y="5725795"/>
            <a:ext cx="7080015" cy="1077218"/>
          </a:xfrm>
          <a:prstGeom prst="rect">
            <a:avLst/>
          </a:prstGeom>
          <a:noFill/>
        </p:spPr>
        <p:txBody>
          <a:bodyPr wrap="none" rtlCol="0">
            <a:spAutoFit/>
          </a:bodyPr>
          <a:lstStyle/>
          <a:p>
            <a:pPr algn="l"/>
            <a:r>
              <a:rPr lang="en-IN" altLang="en-US" sz="2800" b="1" dirty="0">
                <a:latin typeface="Times New Roman" panose="02020603050405020304" charset="0"/>
                <a:cs typeface="Times New Roman" panose="02020603050405020304" charset="0"/>
              </a:rPr>
              <a:t>Output</a:t>
            </a:r>
            <a:r>
              <a:rPr lang="en-IN" altLang="en-US" b="1" dirty="0"/>
              <a:t>:</a:t>
            </a:r>
            <a:endParaRPr lang="en-IN" altLang="en-US" dirty="0"/>
          </a:p>
          <a:p>
            <a:pPr algn="l"/>
            <a:r>
              <a:rPr lang="en-IN" altLang="en-US" dirty="0"/>
              <a:t>	Eye in closed state with head position= straight. No circles around eyes.</a:t>
            </a:r>
          </a:p>
          <a:p>
            <a:pPr algn="l"/>
            <a:r>
              <a:rPr lang="en-IN" altLang="en-US" dirty="0"/>
              <a:t>	so, it generates the alarm. </a:t>
            </a:r>
          </a:p>
        </p:txBody>
      </p:sp>
      <p:sp>
        <p:nvSpPr>
          <p:cNvPr id="2" name="Text Box 1"/>
          <p:cNvSpPr txBox="1"/>
          <p:nvPr/>
        </p:nvSpPr>
        <p:spPr>
          <a:xfrm>
            <a:off x="1796470" y="1020969"/>
            <a:ext cx="1762125" cy="521970"/>
          </a:xfrm>
          <a:prstGeom prst="rect">
            <a:avLst/>
          </a:prstGeom>
          <a:noFill/>
        </p:spPr>
        <p:txBody>
          <a:bodyPr wrap="square" rtlCol="0">
            <a:spAutoFit/>
          </a:bodyPr>
          <a:lstStyle/>
          <a:p>
            <a:r>
              <a:rPr lang="en-IN" altLang="en-US" sz="2800" b="1" dirty="0">
                <a:latin typeface="Times New Roman" panose="02020603050405020304" charset="0"/>
                <a:cs typeface="Times New Roman" panose="02020603050405020304" charset="0"/>
              </a:rPr>
              <a:t>Input</a:t>
            </a:r>
            <a:r>
              <a:rPr lang="en-IN" alt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image15.jpeg" descr="F:\Untitled4.png"/>
          <p:cNvPicPr>
            <a:picLocks noGrp="1" noChangeAspect="1"/>
          </p:cNvPicPr>
          <p:nvPr>
            <p:ph idx="1"/>
          </p:nvPr>
        </p:nvPicPr>
        <p:blipFill>
          <a:blip r:embed="rId2"/>
          <a:stretch>
            <a:fillRect/>
          </a:stretch>
        </p:blipFill>
        <p:spPr>
          <a:xfrm>
            <a:off x="1916816" y="1736035"/>
            <a:ext cx="8141584" cy="4007222"/>
          </a:xfrm>
          <a:prstGeom prst="rect">
            <a:avLst/>
          </a:prstGeom>
        </p:spPr>
      </p:pic>
      <p:sp>
        <p:nvSpPr>
          <p:cNvPr id="4" name="Text Box 3"/>
          <p:cNvSpPr txBox="1"/>
          <p:nvPr/>
        </p:nvSpPr>
        <p:spPr>
          <a:xfrm>
            <a:off x="1916816" y="5743257"/>
            <a:ext cx="6445885" cy="798830"/>
          </a:xfrm>
          <a:prstGeom prst="rect">
            <a:avLst/>
          </a:prstGeom>
          <a:noFill/>
        </p:spPr>
        <p:txBody>
          <a:bodyPr wrap="square" rtlCol="0">
            <a:spAutoFit/>
          </a:bodyPr>
          <a:lstStyle/>
          <a:p>
            <a:pPr algn="l"/>
            <a:r>
              <a:rPr lang="en-IN" altLang="en-US" sz="2800" b="1" dirty="0">
                <a:solidFill>
                  <a:schemeClr val="tx1">
                    <a:lumMod val="85000"/>
                    <a:lumOff val="15000"/>
                  </a:schemeClr>
                </a:solidFill>
                <a:latin typeface="Times New Roman" panose="02020603050405020304" charset="0"/>
                <a:cs typeface="Times New Roman" panose="02020603050405020304" charset="0"/>
              </a:rPr>
              <a:t>Output</a:t>
            </a:r>
            <a:r>
              <a:rPr lang="en-IN" altLang="en-US" b="1" dirty="0"/>
              <a:t>:</a:t>
            </a:r>
          </a:p>
          <a:p>
            <a:pPr algn="l"/>
            <a:r>
              <a:rPr lang="en-IN" altLang="en-US" dirty="0"/>
              <a:t>	`Eye in open state with head position= Tilted (left).</a:t>
            </a:r>
          </a:p>
        </p:txBody>
      </p:sp>
      <p:sp>
        <p:nvSpPr>
          <p:cNvPr id="2" name="Text Box 1"/>
          <p:cNvSpPr txBox="1"/>
          <p:nvPr/>
        </p:nvSpPr>
        <p:spPr>
          <a:xfrm>
            <a:off x="1916816" y="1101436"/>
            <a:ext cx="2235200" cy="521970"/>
          </a:xfrm>
          <a:prstGeom prst="rect">
            <a:avLst/>
          </a:prstGeom>
          <a:noFill/>
        </p:spPr>
        <p:txBody>
          <a:bodyPr wrap="square" rtlCol="0">
            <a:spAutoFit/>
          </a:bodyPr>
          <a:lstStyle/>
          <a:p>
            <a:r>
              <a:rPr lang="en-IN" altLang="en-US" sz="2800" b="1" dirty="0">
                <a:solidFill>
                  <a:schemeClr val="tx1">
                    <a:lumMod val="85000"/>
                    <a:lumOff val="15000"/>
                  </a:schemeClr>
                </a:solidFill>
                <a:latin typeface="Times New Roman" panose="02020603050405020304" charset="0"/>
                <a:cs typeface="Times New Roman" panose="02020603050405020304" charset="0"/>
              </a:rPr>
              <a:t>Input: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8.jpeg" descr="F:\Untitled3.png"/>
          <p:cNvPicPr>
            <a:picLocks noGrp="1" noChangeAspect="1"/>
          </p:cNvPicPr>
          <p:nvPr>
            <p:ph idx="1"/>
          </p:nvPr>
        </p:nvPicPr>
        <p:blipFill>
          <a:blip r:embed="rId2"/>
          <a:stretch>
            <a:fillRect/>
          </a:stretch>
        </p:blipFill>
        <p:spPr>
          <a:xfrm>
            <a:off x="1816155" y="1809032"/>
            <a:ext cx="7914640" cy="3905333"/>
          </a:xfrm>
          <a:prstGeom prst="rect">
            <a:avLst/>
          </a:prstGeom>
        </p:spPr>
      </p:pic>
      <p:sp>
        <p:nvSpPr>
          <p:cNvPr id="4" name="Text Box 3"/>
          <p:cNvSpPr txBox="1"/>
          <p:nvPr/>
        </p:nvSpPr>
        <p:spPr>
          <a:xfrm>
            <a:off x="1816155" y="5852795"/>
            <a:ext cx="6462395" cy="798830"/>
          </a:xfrm>
          <a:prstGeom prst="rect">
            <a:avLst/>
          </a:prstGeom>
          <a:noFill/>
        </p:spPr>
        <p:txBody>
          <a:bodyPr wrap="none" rtlCol="0">
            <a:spAutoFit/>
          </a:bodyPr>
          <a:lstStyle/>
          <a:p>
            <a:pPr algn="l"/>
            <a:r>
              <a:rPr lang="en-IN" altLang="en-US" sz="2800" b="1" dirty="0">
                <a:latin typeface="Times New Roman" panose="02020603050405020304" charset="0"/>
                <a:cs typeface="Times New Roman" panose="02020603050405020304" charset="0"/>
              </a:rPr>
              <a:t>Output:</a:t>
            </a:r>
            <a:endParaRPr lang="en-IN" altLang="en-US" sz="2800" dirty="0">
              <a:latin typeface="Times New Roman" panose="02020603050405020304" charset="0"/>
              <a:cs typeface="Times New Roman" panose="02020603050405020304" charset="0"/>
            </a:endParaRPr>
          </a:p>
          <a:p>
            <a:pPr algn="l"/>
            <a:r>
              <a:rPr lang="en-IN" altLang="en-US" dirty="0"/>
              <a:t>	Eye in closed state with head position= Tilted (Right).</a:t>
            </a:r>
          </a:p>
        </p:txBody>
      </p:sp>
      <p:sp>
        <p:nvSpPr>
          <p:cNvPr id="2" name="Text Box 1"/>
          <p:cNvSpPr txBox="1"/>
          <p:nvPr/>
        </p:nvSpPr>
        <p:spPr>
          <a:xfrm>
            <a:off x="1816155" y="1143635"/>
            <a:ext cx="1382395" cy="521970"/>
          </a:xfrm>
          <a:prstGeom prst="rect">
            <a:avLst/>
          </a:prstGeom>
          <a:noFill/>
        </p:spPr>
        <p:txBody>
          <a:bodyPr wrap="square" rtlCol="0">
            <a:spAutoFit/>
          </a:bodyPr>
          <a:lstStyle/>
          <a:p>
            <a:r>
              <a:rPr lang="en-IN" altLang="en-US" sz="2800" b="1" dirty="0">
                <a:latin typeface="Times New Roman" panose="02020603050405020304" charset="0"/>
                <a:cs typeface="Times New Roman" panose="02020603050405020304" charset="0"/>
              </a:rPr>
              <a:t>Input: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5340"/>
            <a:ext cx="10972800" cy="582613"/>
          </a:xfrm>
        </p:spPr>
        <p:txBody>
          <a:bodyPr>
            <a:normAutofit fontScale="90000"/>
          </a:bodyPr>
          <a:lstStyle/>
          <a:p>
            <a:pPr algn="ctr"/>
            <a:r>
              <a:rPr lang="en-IN" altLang="en-US" b="1" u="sng" dirty="0">
                <a:solidFill>
                  <a:schemeClr val="tx1"/>
                </a:solidFill>
                <a:latin typeface="Times New Roman" panose="02020603050405020304" charset="0"/>
                <a:cs typeface="Times New Roman" panose="02020603050405020304" charset="0"/>
              </a:rPr>
              <a:t>CONCLUSION</a:t>
            </a:r>
            <a:endParaRPr lang="en-IN" altLang="en-US" u="sng" dirty="0"/>
          </a:p>
        </p:txBody>
      </p:sp>
      <p:sp>
        <p:nvSpPr>
          <p:cNvPr id="3" name="Content Placeholder 2"/>
          <p:cNvSpPr>
            <a:spLocks noGrp="1"/>
          </p:cNvSpPr>
          <p:nvPr>
            <p:ph idx="1"/>
          </p:nvPr>
        </p:nvSpPr>
        <p:spPr>
          <a:xfrm>
            <a:off x="609600" y="2191523"/>
            <a:ext cx="10972800" cy="4459605"/>
          </a:xfrm>
        </p:spPr>
        <p:txBody>
          <a:bodyPr/>
          <a:lstStyle/>
          <a:p>
            <a:r>
              <a:rPr lang="en-US" sz="2400" dirty="0">
                <a:effectLst/>
                <a:latin typeface="Times New Roman" panose="02020603050405020304" charset="0"/>
                <a:cs typeface="Times New Roman" panose="02020603050405020304" charset="0"/>
              </a:rPr>
              <a:t>Captured video </a:t>
            </a:r>
            <a:r>
              <a:rPr lang="en-IN" altLang="en-US" sz="2400" dirty="0">
                <a:effectLst/>
                <a:latin typeface="Times New Roman" panose="02020603050405020304" charset="0"/>
                <a:cs typeface="Times New Roman" panose="02020603050405020304" charset="0"/>
              </a:rPr>
              <a:t>using Raspberry-pi</a:t>
            </a:r>
            <a:r>
              <a:rPr lang="en-US" sz="2400" dirty="0">
                <a:effectLst/>
                <a:latin typeface="Times New Roman" panose="02020603050405020304" charset="0"/>
                <a:cs typeface="Times New Roman" panose="02020603050405020304" charset="0"/>
              </a:rPr>
              <a:t> was divided into frames and each frames were analyzed. Successful detection of face followed by detection of eye. If closure of eye for successive frames were detected then it is classified as drowsy condition else it is regarded as normal blink</a:t>
            </a:r>
            <a:r>
              <a:rPr lang="en-IN" altLang="en-US" sz="2400" dirty="0">
                <a:effectLst/>
                <a:latin typeface="Times New Roman" panose="02020603050405020304" charset="0"/>
                <a:cs typeface="Times New Roman" panose="02020603050405020304" charset="0"/>
              </a:rPr>
              <a:t>.,capturing is continued in a loop.</a:t>
            </a:r>
            <a:endParaRPr lang="en-US" sz="2400" dirty="0">
              <a:effectLst/>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0250"/>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FUTUTRE ENHANCEMENT</a:t>
            </a:r>
          </a:p>
        </p:txBody>
      </p:sp>
      <p:sp>
        <p:nvSpPr>
          <p:cNvPr id="3" name="Content Placeholder 2"/>
          <p:cNvSpPr>
            <a:spLocks noGrp="1"/>
          </p:cNvSpPr>
          <p:nvPr>
            <p:ph idx="1"/>
          </p:nvPr>
        </p:nvSpPr>
        <p:spPr>
          <a:xfrm>
            <a:off x="609600" y="1677504"/>
            <a:ext cx="10972800" cy="4540250"/>
          </a:xfrm>
        </p:spPr>
        <p:txBody>
          <a:bodyPr/>
          <a:lstStyle/>
          <a:p>
            <a:r>
              <a:rPr lang="en-US" sz="2400" dirty="0">
                <a:latin typeface="Times New Roman" panose="02020603050405020304" charset="0"/>
                <a:cs typeface="Times New Roman" panose="02020603050405020304" charset="0"/>
              </a:rPr>
              <a:t>Our model is designed for detection of drowsy state of eye and give and alert signal or warning may be in the form of audio or any other means. But the response of driver after being warned may not be sufficient enough to stop causing the accident</a:t>
            </a:r>
            <a:r>
              <a:rPr lang="en-IN" alt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 Hence to avoid this we can design and fit a motor driven system and synchronize it with the warning signal so that the vehicle will slow down after getting the warning signal automatically. </a:t>
            </a:r>
          </a:p>
          <a:p>
            <a:pPr marL="0" indent="0">
              <a:buNone/>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noChangeArrowheads="1"/>
          </p:cNvSpPr>
          <p:nvPr>
            <p:ph type="subTitle" idx="1"/>
          </p:nvPr>
        </p:nvSpPr>
        <p:spPr>
          <a:xfrm>
            <a:off x="1638300" y="5029171"/>
            <a:ext cx="8915399" cy="1126283"/>
          </a:xfrm>
        </p:spPr>
        <p:txBody>
          <a:bodyPr>
            <a:normAutofit fontScale="92500" lnSpcReduction="20000"/>
          </a:bodyPr>
          <a:lstStyle/>
          <a:p>
            <a:r>
              <a:rPr lang="en-IN" altLang="en-US" sz="8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 YOU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noChangeArrowheads="1"/>
          </p:cNvSpPr>
          <p:nvPr>
            <p:ph type="subTitle" idx="1"/>
          </p:nvPr>
        </p:nvSpPr>
        <p:spPr>
          <a:xfrm>
            <a:off x="1638300" y="5360474"/>
            <a:ext cx="8915399" cy="1126283"/>
          </a:xfrm>
        </p:spPr>
        <p:txBody>
          <a:bodyPr>
            <a:normAutofit/>
          </a:bodyPr>
          <a:lstStyle/>
          <a:p>
            <a:r>
              <a:rPr lang="en-IN" altLang="en-US" sz="6000" b="1" dirty="0">
                <a:solidFill>
                  <a:schemeClr val="tx1">
                    <a:lumMod val="85000"/>
                    <a:lumOff val="15000"/>
                  </a:schemeClr>
                </a:solidFill>
                <a:latin typeface="Times New Roman" panose="02020603050405020304" charset="0"/>
                <a:cs typeface="Times New Roman" panose="02020603050405020304" charset="0"/>
              </a:rPr>
              <a:t>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85899"/>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OBJECTIVE</a:t>
            </a:r>
          </a:p>
        </p:txBody>
      </p:sp>
      <p:sp>
        <p:nvSpPr>
          <p:cNvPr id="3" name="Content Placeholder 2"/>
          <p:cNvSpPr>
            <a:spLocks noGrp="1"/>
          </p:cNvSpPr>
          <p:nvPr>
            <p:ph idx="1"/>
          </p:nvPr>
        </p:nvSpPr>
        <p:spPr>
          <a:xfrm>
            <a:off x="609600" y="2404552"/>
            <a:ext cx="10972800" cy="3855720"/>
          </a:xfrm>
        </p:spPr>
        <p:txBody>
          <a:bodyPr/>
          <a:lstStyle/>
          <a:p>
            <a:r>
              <a:rPr lang="en-IN" altLang="en-US" sz="2800" dirty="0">
                <a:latin typeface="Times New Roman" panose="02020603050405020304" charset="0"/>
                <a:cs typeface="Times New Roman" panose="02020603050405020304" charset="0"/>
              </a:rPr>
              <a:t>Nowadays the driver safety in the car is one of the most wanted system to avoid accidents.. Our objective of the project is to ensure the safety system. For enhancing the safety, we are detecting the eye blinks of the driver and estimating the driver status and control the car accordingly.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7790"/>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INTRODUCTION</a:t>
            </a:r>
            <a:endParaRPr lang="en-IN" altLang="en-US" dirty="0"/>
          </a:p>
        </p:txBody>
      </p:sp>
      <p:sp>
        <p:nvSpPr>
          <p:cNvPr id="3" name="Content Placeholder 2"/>
          <p:cNvSpPr>
            <a:spLocks noGrp="1"/>
          </p:cNvSpPr>
          <p:nvPr>
            <p:ph idx="1"/>
          </p:nvPr>
        </p:nvSpPr>
        <p:spPr>
          <a:xfrm>
            <a:off x="609600" y="2534285"/>
            <a:ext cx="10972800" cy="4057015"/>
          </a:xfrm>
        </p:spPr>
        <p:txBody>
          <a:bodyPr/>
          <a:lstStyle/>
          <a:p>
            <a:r>
              <a:rPr lang="en-US" sz="2000" dirty="0">
                <a:latin typeface="Times New Roman" panose="02020603050405020304" charset="0"/>
                <a:cs typeface="Times New Roman" panose="02020603050405020304" charset="0"/>
                <a:sym typeface="+mn-ea"/>
              </a:rPr>
              <a:t>Driver drowsiness detection is a car safety technology which helps prevent accidents caused by the driver getting drowsy. </a:t>
            </a:r>
            <a:r>
              <a:rPr lang="en-IN" altLang="en-US" sz="2000" dirty="0">
                <a:latin typeface="Times New Roman" panose="02020603050405020304" charset="0"/>
                <a:cs typeface="Times New Roman" panose="02020603050405020304" charset="0"/>
                <a:sym typeface="+mn-ea"/>
              </a:rPr>
              <a:t>In this we present </a:t>
            </a:r>
            <a:r>
              <a:rPr lang="en-US" sz="2000" dirty="0">
                <a:latin typeface="Times New Roman" panose="02020603050405020304" charset="0"/>
                <a:cs typeface="Times New Roman" panose="02020603050405020304" charset="0"/>
              </a:rPr>
              <a:t>a module for Advanced Driver Assistance System (ADAS)  to reduce the number of accidents due to drivers fatigue and hence increase the transportation safety</a:t>
            </a:r>
            <a:r>
              <a:rPr lang="en-IN" alt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We </a:t>
            </a:r>
            <a:r>
              <a:rPr lang="en-IN" altLang="en-US" sz="2000" dirty="0">
                <a:latin typeface="Times New Roman" panose="02020603050405020304" charset="0"/>
                <a:cs typeface="Times New Roman" panose="02020603050405020304" charset="0"/>
              </a:rPr>
              <a:t>try</a:t>
            </a:r>
            <a:r>
              <a:rPr lang="en-US" sz="2000" dirty="0">
                <a:latin typeface="Times New Roman" panose="02020603050405020304" charset="0"/>
                <a:cs typeface="Times New Roman" panose="02020603050405020304" charset="0"/>
              </a:rPr>
              <a:t> locate, track, and analyze both the drivers face and eyes to measure PERCLOS</a:t>
            </a:r>
            <a:r>
              <a:rPr lang="en-IN" altLang="en-US" sz="2000" dirty="0">
                <a:latin typeface="Times New Roman" panose="02020603050405020304" charset="0"/>
                <a:cs typeface="Times New Roman" panose="02020603050405020304" charset="0"/>
              </a:rPr>
              <a:t>(persistent eye closure).</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7930"/>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MEASURES TO DETECT</a:t>
            </a:r>
          </a:p>
        </p:txBody>
      </p:sp>
      <p:sp>
        <p:nvSpPr>
          <p:cNvPr id="3" name="Content Placeholder 2"/>
          <p:cNvSpPr>
            <a:spLocks noGrp="1"/>
          </p:cNvSpPr>
          <p:nvPr>
            <p:ph idx="1"/>
          </p:nvPr>
        </p:nvSpPr>
        <p:spPr>
          <a:xfrm>
            <a:off x="609600" y="2273300"/>
            <a:ext cx="10972800" cy="3854450"/>
          </a:xfrm>
        </p:spPr>
        <p:txBody>
          <a:bodyPr/>
          <a:lstStyle/>
          <a:p>
            <a:r>
              <a:rPr lang="en-IN" altLang="en-US" dirty="0">
                <a:latin typeface="Times New Roman" panose="02020603050405020304" charset="0"/>
                <a:cs typeface="Times New Roman" panose="02020603050405020304" charset="0"/>
              </a:rPr>
              <a:t>Vehicle based measures</a:t>
            </a:r>
          </a:p>
          <a:p>
            <a:r>
              <a:rPr lang="en-IN" altLang="en-US" dirty="0">
                <a:latin typeface="Times New Roman" panose="02020603050405020304" charset="0"/>
                <a:cs typeface="Times New Roman" panose="02020603050405020304" charset="0"/>
              </a:rPr>
              <a:t>Physiological measures</a:t>
            </a:r>
          </a:p>
          <a:p>
            <a:r>
              <a:rPr lang="en-IN" altLang="en-US" dirty="0">
                <a:latin typeface="Times New Roman" panose="02020603050405020304" charset="0"/>
                <a:cs typeface="Times New Roman" panose="02020603050405020304" charset="0"/>
              </a:rPr>
              <a:t>Behavioural measures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26597"/>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Vehicle bases measures:</a:t>
            </a:r>
          </a:p>
        </p:txBody>
      </p:sp>
      <p:sp>
        <p:nvSpPr>
          <p:cNvPr id="3" name="Content Placeholder 2"/>
          <p:cNvSpPr>
            <a:spLocks noGrp="1"/>
          </p:cNvSpPr>
          <p:nvPr>
            <p:ph idx="1"/>
          </p:nvPr>
        </p:nvSpPr>
        <p:spPr>
          <a:xfrm>
            <a:off x="609600" y="2106599"/>
            <a:ext cx="10972800" cy="4378960"/>
          </a:xfrm>
        </p:spPr>
        <p:txBody>
          <a:bodyPr/>
          <a:lstStyle/>
          <a:p>
            <a:r>
              <a:rPr lang="en-US" sz="2400" dirty="0">
                <a:latin typeface="Times New Roman" panose="02020603050405020304" charset="0"/>
                <a:cs typeface="Times New Roman" panose="02020603050405020304" charset="0"/>
              </a:rPr>
              <a:t>Vehicle-based measures survey path position, which monitors the vehicle's position as it identifies with path markings, to determine driver weakness, and accumulate steering wheel movement information to characterize the fatigue from low level to high level.</a:t>
            </a:r>
            <a:r>
              <a:rPr lang="en-US" dirty="0"/>
              <a:t> </a:t>
            </a:r>
          </a:p>
          <a:p>
            <a:r>
              <a:rPr lang="en-US" sz="2400" dirty="0">
                <a:latin typeface="Times New Roman" panose="02020603050405020304" charset="0"/>
                <a:cs typeface="Times New Roman" panose="02020603050405020304" charset="0"/>
              </a:rPr>
              <a:t>This is done by:</a:t>
            </a:r>
          </a:p>
          <a:p>
            <a:pPr marL="0" indent="0">
              <a:buNone/>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1. Sudden deviation of vehicle from lane position.</a:t>
            </a:r>
          </a:p>
          <a:p>
            <a:pPr marL="0" indent="0">
              <a:buNone/>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2.Sudden movement of steering wheels.</a:t>
            </a:r>
          </a:p>
          <a:p>
            <a:pPr marL="0" indent="0">
              <a:buNone/>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3.Pressure on acceleration paddles.</a:t>
            </a:r>
          </a:p>
          <a:p>
            <a:pPr marL="0" indent="0">
              <a:buFont typeface="Arial" panose="020B0604020202020204" pitchFamily="34" charset="0"/>
              <a:buNone/>
            </a:pPr>
            <a:endParaRPr lang="en-IN" altLang="en-US" sz="24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26876"/>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Physiological measures:-</a:t>
            </a:r>
          </a:p>
        </p:txBody>
      </p:sp>
      <p:sp>
        <p:nvSpPr>
          <p:cNvPr id="3" name="Content Placeholder 2"/>
          <p:cNvSpPr>
            <a:spLocks noGrp="1"/>
          </p:cNvSpPr>
          <p:nvPr>
            <p:ph idx="1"/>
          </p:nvPr>
        </p:nvSpPr>
        <p:spPr>
          <a:xfrm>
            <a:off x="609600" y="2192655"/>
            <a:ext cx="10972800" cy="3935095"/>
          </a:xfrm>
        </p:spPr>
        <p:txBody>
          <a:bodyPr/>
          <a:lstStyle/>
          <a:p>
            <a:r>
              <a:rPr lang="en-US" sz="2400" dirty="0">
                <a:latin typeface="Times New Roman" panose="02020603050405020304" charset="0"/>
                <a:cs typeface="Times New Roman" panose="02020603050405020304" charset="0"/>
              </a:rPr>
              <a:t>Physiological measures are the objective measures of the physical changes that occur in our body because of fatigue. </a:t>
            </a:r>
          </a:p>
          <a:p>
            <a:pPr lvl="0" algn="l">
              <a:buFont typeface="Wingdings" panose="05000000000000000000" charset="0"/>
              <a:buChar char="v"/>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Monitoring Heart Rate</a:t>
            </a:r>
          </a:p>
          <a:p>
            <a:pPr lvl="0" algn="l">
              <a:buFont typeface="Wingdings" panose="05000000000000000000" charset="0"/>
              <a:buChar char="v"/>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Monitoring Brain Waves</a:t>
            </a:r>
          </a:p>
          <a:p>
            <a:pPr lvl="0" algn="l">
              <a:buFont typeface="Wingdings" panose="05000000000000000000" charset="0"/>
              <a:buChar char="v"/>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Monitoring muscle fatigue</a:t>
            </a:r>
          </a:p>
          <a:p>
            <a:pPr lvl="0" algn="l">
              <a:buFont typeface="Wingdings" panose="05000000000000000000" charset="0"/>
              <a:buChar char="v"/>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Monitoring eye movement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1332"/>
            <a:ext cx="10972800" cy="582613"/>
          </a:xfrm>
        </p:spPr>
        <p:txBody>
          <a:bodyPr>
            <a:normAutofit fontScale="90000"/>
          </a:bodyPr>
          <a:lstStyle/>
          <a:p>
            <a:r>
              <a:rPr lang="en-IN" altLang="en-US" b="1" u="sng" dirty="0">
                <a:latin typeface="Times New Roman" panose="02020603050405020304" charset="0"/>
                <a:cs typeface="Times New Roman" panose="02020603050405020304" charset="0"/>
              </a:rPr>
              <a:t>Behavioural measures:-</a:t>
            </a:r>
          </a:p>
        </p:txBody>
      </p:sp>
      <p:sp>
        <p:nvSpPr>
          <p:cNvPr id="3" name="Content Placeholder 2"/>
          <p:cNvSpPr>
            <a:spLocks noGrp="1"/>
          </p:cNvSpPr>
          <p:nvPr>
            <p:ph idx="1"/>
          </p:nvPr>
        </p:nvSpPr>
        <p:spPr>
          <a:xfrm>
            <a:off x="609600" y="1920240"/>
            <a:ext cx="10972800" cy="4207510"/>
          </a:xfrm>
        </p:spPr>
        <p:txBody>
          <a:bodyPr/>
          <a:lstStyle/>
          <a:p>
            <a:r>
              <a:rPr lang="en-US" sz="2800" dirty="0">
                <a:latin typeface="Times New Roman" panose="02020603050405020304" charset="0"/>
                <a:cs typeface="Times New Roman" panose="02020603050405020304" charset="0"/>
              </a:rPr>
              <a:t>Certain behavioral changes take place during drowsing like</a:t>
            </a:r>
          </a:p>
          <a:p>
            <a:pPr marL="0" indent="0">
              <a:buNone/>
            </a:pPr>
            <a:r>
              <a:rPr lang="en-US" sz="2800" dirty="0">
                <a:latin typeface="Times New Roman" panose="02020603050405020304" charset="0"/>
                <a:cs typeface="Times New Roman" panose="02020603050405020304" charset="0"/>
              </a:rPr>
              <a:t>1.Yawning</a:t>
            </a:r>
          </a:p>
          <a:p>
            <a:pPr marL="0" indent="0">
              <a:buNone/>
            </a:pPr>
            <a:r>
              <a:rPr lang="en-US" sz="2800" dirty="0">
                <a:latin typeface="Times New Roman" panose="02020603050405020304" charset="0"/>
                <a:cs typeface="Times New Roman" panose="02020603050405020304" charset="0"/>
              </a:rPr>
              <a:t>2.Amount of eye closure</a:t>
            </a:r>
          </a:p>
          <a:p>
            <a:pPr marL="0" indent="0">
              <a:buNone/>
            </a:pPr>
            <a:r>
              <a:rPr lang="en-US" sz="2800" dirty="0">
                <a:latin typeface="Times New Roman" panose="02020603050405020304" charset="0"/>
                <a:cs typeface="Times New Roman" panose="02020603050405020304" charset="0"/>
              </a:rPr>
              <a:t>3.Eye blinking</a:t>
            </a:r>
          </a:p>
          <a:p>
            <a:pPr marL="0" indent="0">
              <a:buNone/>
            </a:pPr>
            <a:r>
              <a:rPr lang="en-IN" altLang="en-US" sz="2800" dirty="0">
                <a:latin typeface="Times New Roman" panose="02020603050405020304" charset="0"/>
                <a:cs typeface="Times New Roman" panose="02020603050405020304" charset="0"/>
              </a:rPr>
              <a:t>4.</a:t>
            </a:r>
            <a:r>
              <a:rPr lang="en-US" sz="2800" dirty="0">
                <a:latin typeface="Times New Roman" panose="02020603050405020304" charset="0"/>
                <a:cs typeface="Times New Roman" panose="02020603050405020304" charset="0"/>
              </a:rPr>
              <a:t>Head position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585" y="1057910"/>
            <a:ext cx="10972800" cy="582613"/>
          </a:xfrm>
        </p:spPr>
        <p:txBody>
          <a:bodyPr>
            <a:normAutofit fontScale="90000"/>
          </a:bodyPr>
          <a:lstStyle/>
          <a:p>
            <a:pPr algn="ctr"/>
            <a:r>
              <a:rPr lang="en-IN" altLang="en-US" b="1" u="sng" dirty="0">
                <a:latin typeface="Times New Roman" panose="02020603050405020304" charset="0"/>
                <a:cs typeface="Times New Roman" panose="02020603050405020304" charset="0"/>
              </a:rPr>
              <a:t>PROPOSED SYSTEM</a:t>
            </a:r>
          </a:p>
        </p:txBody>
      </p:sp>
      <p:sp>
        <p:nvSpPr>
          <p:cNvPr id="5" name="Text Box 4"/>
          <p:cNvSpPr txBox="1"/>
          <p:nvPr/>
        </p:nvSpPr>
        <p:spPr>
          <a:xfrm>
            <a:off x="489585" y="2221865"/>
            <a:ext cx="10908030" cy="203009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t>This project involves controlling vehicle accident  &amp; saving driver's life by alerting him, the car is fitted with a camera inside at the driver's side so that the driver's face is clearly seen.</a:t>
            </a:r>
          </a:p>
          <a:p>
            <a:pPr marL="285750" indent="-285750">
              <a:buFont typeface="Arial" panose="020B0604020202020204" pitchFamily="34" charset="0"/>
              <a:buChar char="•"/>
            </a:pPr>
            <a:r>
              <a:rPr lang="en-IN" altLang="en-US" dirty="0"/>
              <a:t>This camera is further connected to the ARM microcontroller device i.e., Raspberry pi which is remotely connected to the webserver or the android app in the real time</a:t>
            </a:r>
          </a:p>
          <a:p>
            <a:pPr marL="285750" indent="-285750">
              <a:buFont typeface="Arial" panose="020B0604020202020204" pitchFamily="34" charset="0"/>
              <a:buChar char="•"/>
            </a:pPr>
            <a:r>
              <a:rPr lang="en-IN" altLang="en-US" dirty="0"/>
              <a:t>when ever the driver blinks his eye it counts the number of blinks. If the </a:t>
            </a:r>
            <a:r>
              <a:rPr lang="en-IN" altLang="en-US" dirty="0">
                <a:sym typeface="+mn-ea"/>
              </a:rPr>
              <a:t>blinking period is more than  second, we consider the driver as drowsy</a:t>
            </a:r>
            <a:endParaRPr lang="en-IN" altLang="en-US" dirty="0"/>
          </a:p>
          <a:p>
            <a:pPr marL="285750" indent="-285750">
              <a:buFont typeface="Arial" panose="020B0604020202020204" pitchFamily="34" charset="0"/>
              <a:buChar char="•"/>
            </a:pPr>
            <a:r>
              <a:rPr lang="en-IN" altLang="en-US" dirty="0"/>
              <a:t>Immediate action will be taken &amp; buzzer will immediately blown up and alerts the driver to wake up.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TotalTime>
  <Words>1262</Words>
  <Application>Microsoft Office PowerPoint</Application>
  <PresentationFormat>Widescreen</PresentationFormat>
  <Paragraphs>133</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Times New Roman</vt:lpstr>
      <vt:lpstr>Wingdings</vt:lpstr>
      <vt:lpstr>Wingdings 3</vt:lpstr>
      <vt:lpstr>Wisp</vt:lpstr>
      <vt:lpstr>DRIVERS DROWSINESS DETECTION</vt:lpstr>
      <vt:lpstr>CONTENTS</vt:lpstr>
      <vt:lpstr>OBJECTIVE</vt:lpstr>
      <vt:lpstr>INTRODUCTION</vt:lpstr>
      <vt:lpstr>MEASURES TO DETECT</vt:lpstr>
      <vt:lpstr>Vehicle bases measures:</vt:lpstr>
      <vt:lpstr>Physiological measures:-</vt:lpstr>
      <vt:lpstr>Behavioural measures:-</vt:lpstr>
      <vt:lpstr>PROPOSED SYSTEM</vt:lpstr>
      <vt:lpstr>ALGORITHM STAGES</vt:lpstr>
      <vt:lpstr>REQUIREMENTS</vt:lpstr>
      <vt:lpstr>DETECTION OF OBJECT USING OPENCV</vt:lpstr>
      <vt:lpstr>IMPLEMENTATION OF HARDWARE</vt:lpstr>
      <vt:lpstr>About Raspberry-pi:</vt:lpstr>
      <vt:lpstr>components of raspberry-pi:</vt:lpstr>
      <vt:lpstr>Viola-Jones Algorithm:</vt:lpstr>
      <vt:lpstr>Haar feature selection:</vt:lpstr>
      <vt:lpstr>Internal Image:</vt:lpstr>
      <vt:lpstr>Adaboost:</vt:lpstr>
      <vt:lpstr>Cascade classifiers:</vt:lpstr>
      <vt:lpstr>INPUT IMAGES AND OUTPUT</vt:lpstr>
      <vt:lpstr>PowerPoint Presentation</vt:lpstr>
      <vt:lpstr>PowerPoint Presentation</vt:lpstr>
      <vt:lpstr>PowerPoint Presentation</vt:lpstr>
      <vt:lpstr>PowerPoint Presentation</vt:lpstr>
      <vt:lpstr>CONCLUSION</vt:lpstr>
      <vt:lpstr>FUTUTRE ENHANCEMENT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DROWSINESS DETECTION</dc:title>
  <dc:creator/>
  <cp:lastModifiedBy>bala chethan mallavarapu</cp:lastModifiedBy>
  <cp:revision>12</cp:revision>
  <dcterms:created xsi:type="dcterms:W3CDTF">2020-05-10T18:27:00Z</dcterms:created>
  <dcterms:modified xsi:type="dcterms:W3CDTF">2020-05-11T07:05:59Z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