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37"/>
  </p:normalViewPr>
  <p:slideViewPr>
    <p:cSldViewPr snapToGrid="0" snapToObjects="1">
      <p:cViewPr>
        <p:scale>
          <a:sx n="79" d="100"/>
          <a:sy n="79" d="100"/>
        </p:scale>
        <p:origin x="656" y="8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4/17/20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521549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58934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06688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11908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4/17/20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662886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05017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4/17/20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01652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4/17/20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13573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4/17/20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73345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4/17/20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183120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4/17/20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47810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4/17/20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64420571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9" r:id="rId6"/>
    <p:sldLayoutId id="2147483664" r:id="rId7"/>
    <p:sldLayoutId id="2147483665" r:id="rId8"/>
    <p:sldLayoutId id="2147483666" r:id="rId9"/>
    <p:sldLayoutId id="2147483667" r:id="rId10"/>
    <p:sldLayoutId id="2147483668" r:id="rId11"/>
  </p:sldLayoutIdLst>
  <p:hf sldNum="0" hdr="0" ftr="0" dt="0"/>
  <p:txStyles>
    <p:titleStyle>
      <a:lvl1pPr algn="l" defTabSz="914400" rtl="0" eaLnBrk="1" latinLnBrk="0" hangingPunct="1">
        <a:lnSpc>
          <a:spcPct val="90000"/>
        </a:lnSpc>
        <a:spcBef>
          <a:spcPct val="0"/>
        </a:spcBef>
        <a:buNone/>
        <a:defRPr lang="en-US" sz="6600" b="1"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AA4524-E843-409B-ACCC-15147607CDA6}"/>
              </a:ext>
            </a:extLst>
          </p:cNvPr>
          <p:cNvPicPr>
            <a:picLocks noChangeAspect="1"/>
          </p:cNvPicPr>
          <p:nvPr/>
        </p:nvPicPr>
        <p:blipFill rotWithShape="1">
          <a:blip r:embed="rId2"/>
          <a:srcRect t="353" b="15378"/>
          <a:stretch/>
        </p:blipFill>
        <p:spPr>
          <a:xfrm>
            <a:off x="21" y="296893"/>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alpha val="30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5B5C4EBC-A0C7-4DD6-9847-81D18D5E5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6" y="1808532"/>
            <a:ext cx="5452527" cy="3240936"/>
          </a:xfrm>
          <a:prstGeom prst="rect">
            <a:avLst/>
          </a:prstGeom>
          <a:solidFill>
            <a:srgbClr val="B99C7D">
              <a:alpha val="40000"/>
            </a:srgbClr>
          </a:solidFill>
          <a:ln w="6350" cap="sq" cmpd="sng" algn="ctr">
            <a:noFill/>
            <a:prstDash val="solid"/>
            <a:miter lim="800000"/>
          </a:ln>
          <a:effectLst/>
        </p:spPr>
      </p:sp>
      <p:sp>
        <p:nvSpPr>
          <p:cNvPr id="13" name="Rectangle 12">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8E91C914-5935-2747-998C-5D1D26889C3C}"/>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bg1"/>
                </a:solidFill>
                <a:latin typeface="Arial" panose="020B0604020202020204" pitchFamily="34" charset="0"/>
                <a:cs typeface="Arial" panose="020B0604020202020204" pitchFamily="34" charset="0"/>
              </a:rPr>
              <a:t>HOW DO YOU CHOOSE  A PLACE FOR A NEW CAFÉ</a:t>
            </a:r>
          </a:p>
        </p:txBody>
      </p:sp>
      <p:sp>
        <p:nvSpPr>
          <p:cNvPr id="3" name="Subtitle 2">
            <a:extLst>
              <a:ext uri="{FF2B5EF4-FFF2-40B4-BE49-F238E27FC236}">
                <a16:creationId xmlns:a16="http://schemas.microsoft.com/office/drawing/2014/main" id="{D0CD33DE-6C58-9D4A-A698-E9FD2A87CB9D}"/>
              </a:ext>
            </a:extLst>
          </p:cNvPr>
          <p:cNvSpPr>
            <a:spLocks noGrp="1"/>
          </p:cNvSpPr>
          <p:nvPr>
            <p:ph type="subTitle" idx="1"/>
          </p:nvPr>
        </p:nvSpPr>
        <p:spPr>
          <a:xfrm>
            <a:off x="6033793" y="3995988"/>
            <a:ext cx="4775075" cy="559656"/>
          </a:xfrm>
        </p:spPr>
        <p:txBody>
          <a:bodyPr>
            <a:normAutofit fontScale="55000" lnSpcReduction="20000"/>
          </a:bodyPr>
          <a:lstStyle/>
          <a:p>
            <a:r>
              <a:rPr lang="en-US" dirty="0">
                <a:solidFill>
                  <a:schemeClr val="tx1"/>
                </a:solidFill>
              </a:rPr>
              <a:t>(City of Toronto)</a:t>
            </a:r>
          </a:p>
          <a:p>
            <a:endParaRPr lang="en-US" dirty="0">
              <a:solidFill>
                <a:schemeClr val="tx1"/>
              </a:solidFill>
            </a:endParaRPr>
          </a:p>
          <a:p>
            <a:r>
              <a:rPr lang="en-US" dirty="0">
                <a:solidFill>
                  <a:schemeClr val="tx1"/>
                </a:solidFill>
              </a:rPr>
              <a:t>                                                                  </a:t>
            </a:r>
            <a:r>
              <a:rPr lang="en-US" sz="2200" dirty="0">
                <a:solidFill>
                  <a:schemeClr val="bg1"/>
                </a:solidFill>
              </a:rPr>
              <a:t>Bala Deekshith</a:t>
            </a:r>
          </a:p>
        </p:txBody>
      </p:sp>
      <p:sp>
        <p:nvSpPr>
          <p:cNvPr id="15" name="Oval 14">
            <a:extLst>
              <a:ext uri="{FF2B5EF4-FFF2-40B4-BE49-F238E27FC236}">
                <a16:creationId xmlns:a16="http://schemas.microsoft.com/office/drawing/2014/main" id="{CCC98BAD-EFC4-45D2-BC90-B9764934A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410" y="5852160"/>
            <a:ext cx="548640" cy="548640"/>
          </a:xfrm>
          <a:prstGeom prst="ellipse">
            <a:avLst/>
          </a:prstGeom>
          <a:solidFill>
            <a:srgbClr val="B99C7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464220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41189-C6CD-3A45-9CA1-116BD3AB1A76}"/>
              </a:ext>
            </a:extLst>
          </p:cNvPr>
          <p:cNvSpPr>
            <a:spLocks noGrp="1"/>
          </p:cNvSpPr>
          <p:nvPr>
            <p:ph type="title"/>
          </p:nvPr>
        </p:nvSpPr>
        <p:spPr/>
        <p:txBody>
          <a:bodyPr/>
          <a:lstStyle/>
          <a:p>
            <a:r>
              <a:rPr lang="en-US" dirty="0"/>
              <a:t>Some major Factors</a:t>
            </a:r>
          </a:p>
        </p:txBody>
      </p:sp>
      <p:sp>
        <p:nvSpPr>
          <p:cNvPr id="3" name="Content Placeholder 2">
            <a:extLst>
              <a:ext uri="{FF2B5EF4-FFF2-40B4-BE49-F238E27FC236}">
                <a16:creationId xmlns:a16="http://schemas.microsoft.com/office/drawing/2014/main" id="{C837223F-80AD-E544-BF66-E30A49ABBEED}"/>
              </a:ext>
            </a:extLst>
          </p:cNvPr>
          <p:cNvSpPr>
            <a:spLocks noGrp="1"/>
          </p:cNvSpPr>
          <p:nvPr>
            <p:ph idx="1"/>
          </p:nvPr>
        </p:nvSpPr>
        <p:spPr/>
        <p:txBody>
          <a:bodyPr/>
          <a:lstStyle/>
          <a:p>
            <a:pPr>
              <a:buFont typeface="Wingdings" pitchFamily="2" charset="2"/>
              <a:buChar char="Ø"/>
            </a:pPr>
            <a:r>
              <a:rPr lang="en-US" sz="3200" dirty="0"/>
              <a:t> Neighborhood Information</a:t>
            </a:r>
          </a:p>
          <a:p>
            <a:pPr>
              <a:buFont typeface="Wingdings" pitchFamily="2" charset="2"/>
              <a:buChar char="Ø"/>
            </a:pPr>
            <a:r>
              <a:rPr lang="en-US" sz="3200" dirty="0"/>
              <a:t> Population</a:t>
            </a:r>
          </a:p>
          <a:p>
            <a:pPr>
              <a:buFont typeface="Wingdings" pitchFamily="2" charset="2"/>
              <a:buChar char="Ø"/>
            </a:pPr>
            <a:r>
              <a:rPr lang="en-US" sz="3200" dirty="0"/>
              <a:t> Income</a:t>
            </a:r>
          </a:p>
          <a:p>
            <a:pPr>
              <a:buFont typeface="Wingdings" pitchFamily="2" charset="2"/>
              <a:buChar char="Ø"/>
            </a:pPr>
            <a:r>
              <a:rPr lang="en-US" sz="3200" dirty="0"/>
              <a:t> Population and dwellings</a:t>
            </a:r>
          </a:p>
          <a:p>
            <a:pPr>
              <a:buFont typeface="Wingdings" pitchFamily="2" charset="2"/>
              <a:buChar char="Ø"/>
            </a:pPr>
            <a:r>
              <a:rPr lang="en-US" sz="3200" dirty="0"/>
              <a:t> Population Change(change in years) </a:t>
            </a:r>
          </a:p>
          <a:p>
            <a:pPr marL="0" indent="0">
              <a:buNone/>
            </a:pPr>
            <a:endParaRPr lang="en-US" sz="3200" dirty="0"/>
          </a:p>
        </p:txBody>
      </p:sp>
    </p:spTree>
    <p:extLst>
      <p:ext uri="{BB962C8B-B14F-4D97-AF65-F5344CB8AC3E}">
        <p14:creationId xmlns:p14="http://schemas.microsoft.com/office/powerpoint/2010/main" val="2423210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ED65C-B1F1-C540-97C5-93A8C5031935}"/>
              </a:ext>
            </a:extLst>
          </p:cNvPr>
          <p:cNvSpPr>
            <a:spLocks noGrp="1"/>
          </p:cNvSpPr>
          <p:nvPr>
            <p:ph type="title"/>
          </p:nvPr>
        </p:nvSpPr>
        <p:spPr/>
        <p:txBody>
          <a:bodyPr/>
          <a:lstStyle/>
          <a:p>
            <a:r>
              <a:rPr lang="en-US" dirty="0"/>
              <a:t>City of Toronto Neighborhood Profiles</a:t>
            </a:r>
          </a:p>
        </p:txBody>
      </p:sp>
      <p:pic>
        <p:nvPicPr>
          <p:cNvPr id="5" name="Content Placeholder 4" descr="A screenshot of a social media post&#10;&#10;Description automatically generated">
            <a:extLst>
              <a:ext uri="{FF2B5EF4-FFF2-40B4-BE49-F238E27FC236}">
                <a16:creationId xmlns:a16="http://schemas.microsoft.com/office/drawing/2014/main" id="{1C4EE4CE-6837-E541-8F0A-88B575117070}"/>
              </a:ext>
            </a:extLst>
          </p:cNvPr>
          <p:cNvPicPr>
            <a:picLocks noGrp="1" noChangeAspect="1"/>
          </p:cNvPicPr>
          <p:nvPr>
            <p:ph idx="1"/>
          </p:nvPr>
        </p:nvPicPr>
        <p:blipFill>
          <a:blip r:embed="rId2"/>
          <a:stretch>
            <a:fillRect/>
          </a:stretch>
        </p:blipFill>
        <p:spPr>
          <a:xfrm>
            <a:off x="2449603" y="2014194"/>
            <a:ext cx="7292793" cy="3897610"/>
          </a:xfrm>
        </p:spPr>
      </p:pic>
    </p:spTree>
    <p:extLst>
      <p:ext uri="{BB962C8B-B14F-4D97-AF65-F5344CB8AC3E}">
        <p14:creationId xmlns:p14="http://schemas.microsoft.com/office/powerpoint/2010/main" val="2554873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0442F-2A05-0844-A137-1CE5C382C332}"/>
              </a:ext>
            </a:extLst>
          </p:cNvPr>
          <p:cNvSpPr>
            <a:spLocks noGrp="1"/>
          </p:cNvSpPr>
          <p:nvPr>
            <p:ph type="title"/>
          </p:nvPr>
        </p:nvSpPr>
        <p:spPr/>
        <p:txBody>
          <a:bodyPr/>
          <a:lstStyle/>
          <a:p>
            <a:r>
              <a:rPr lang="en-US" dirty="0"/>
              <a:t>City of Toronto Neighborhood Shapes</a:t>
            </a:r>
          </a:p>
        </p:txBody>
      </p:sp>
      <p:pic>
        <p:nvPicPr>
          <p:cNvPr id="5" name="Content Placeholder 4" descr="A close up of a map&#10;&#10;Description automatically generated">
            <a:extLst>
              <a:ext uri="{FF2B5EF4-FFF2-40B4-BE49-F238E27FC236}">
                <a16:creationId xmlns:a16="http://schemas.microsoft.com/office/drawing/2014/main" id="{C900BFA7-C6BB-5C42-9F4A-D103B3C58815}"/>
              </a:ext>
            </a:extLst>
          </p:cNvPr>
          <p:cNvPicPr>
            <a:picLocks noGrp="1" noChangeAspect="1"/>
          </p:cNvPicPr>
          <p:nvPr>
            <p:ph idx="1"/>
          </p:nvPr>
        </p:nvPicPr>
        <p:blipFill>
          <a:blip r:embed="rId2"/>
          <a:stretch>
            <a:fillRect/>
          </a:stretch>
        </p:blipFill>
        <p:spPr>
          <a:xfrm>
            <a:off x="3146157" y="2014194"/>
            <a:ext cx="5899685" cy="3702994"/>
          </a:xfrm>
        </p:spPr>
      </p:pic>
    </p:spTree>
    <p:extLst>
      <p:ext uri="{BB962C8B-B14F-4D97-AF65-F5344CB8AC3E}">
        <p14:creationId xmlns:p14="http://schemas.microsoft.com/office/powerpoint/2010/main" val="2670120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FC194-CB44-EE49-B2F5-B4B250F7FFA8}"/>
              </a:ext>
            </a:extLst>
          </p:cNvPr>
          <p:cNvSpPr>
            <a:spLocks noGrp="1"/>
          </p:cNvSpPr>
          <p:nvPr>
            <p:ph type="title"/>
          </p:nvPr>
        </p:nvSpPr>
        <p:spPr/>
        <p:txBody>
          <a:bodyPr/>
          <a:lstStyle/>
          <a:p>
            <a:r>
              <a:rPr lang="en-US" dirty="0"/>
              <a:t>Data	Group 1</a:t>
            </a:r>
          </a:p>
        </p:txBody>
      </p:sp>
      <p:sp>
        <p:nvSpPr>
          <p:cNvPr id="3" name="Content Placeholder 2">
            <a:extLst>
              <a:ext uri="{FF2B5EF4-FFF2-40B4-BE49-F238E27FC236}">
                <a16:creationId xmlns:a16="http://schemas.microsoft.com/office/drawing/2014/main" id="{1097009B-B584-DC43-B470-4188D0EB454B}"/>
              </a:ext>
            </a:extLst>
          </p:cNvPr>
          <p:cNvSpPr>
            <a:spLocks noGrp="1"/>
          </p:cNvSpPr>
          <p:nvPr>
            <p:ph idx="1"/>
          </p:nvPr>
        </p:nvSpPr>
        <p:spPr/>
        <p:txBody>
          <a:bodyPr/>
          <a:lstStyle/>
          <a:p>
            <a:pPr marL="0" indent="0">
              <a:buNone/>
            </a:pPr>
            <a:br>
              <a:rPr lang="en-US" b="1" dirty="0"/>
            </a:br>
            <a:r>
              <a:rPr lang="en-US" sz="2400" i="1" dirty="0"/>
              <a:t>Stage A — Census Data</a:t>
            </a:r>
            <a:br>
              <a:rPr lang="en-US" sz="2400" dirty="0"/>
            </a:br>
            <a:r>
              <a:rPr lang="en-US" sz="2400" dirty="0"/>
              <a:t>1. Data was pulled into from the City of Toronto Neighborhoods Profile Census CSV File to create a data frame.</a:t>
            </a:r>
            <a:br>
              <a:rPr lang="en-US" sz="2400" dirty="0"/>
            </a:br>
            <a:r>
              <a:rPr lang="en-US" sz="2400" dirty="0"/>
              <a:t>2. This data frame contains all the census data (2016) of the neighborhoods of Toronto that will be filtered.</a:t>
            </a:r>
            <a:br>
              <a:rPr lang="en-US" sz="2400" dirty="0"/>
            </a:br>
            <a:r>
              <a:rPr lang="en-US" sz="2400" dirty="0"/>
              <a:t>3. Data is filtered into columns based on neighborhood population and after-tax income.</a:t>
            </a:r>
          </a:p>
        </p:txBody>
      </p:sp>
    </p:spTree>
    <p:extLst>
      <p:ext uri="{BB962C8B-B14F-4D97-AF65-F5344CB8AC3E}">
        <p14:creationId xmlns:p14="http://schemas.microsoft.com/office/powerpoint/2010/main" val="3764513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3B30-B387-8747-AEA0-7143C92ADE2B}"/>
              </a:ext>
            </a:extLst>
          </p:cNvPr>
          <p:cNvSpPr>
            <a:spLocks noGrp="1"/>
          </p:cNvSpPr>
          <p:nvPr>
            <p:ph type="title"/>
          </p:nvPr>
        </p:nvSpPr>
        <p:spPr/>
        <p:txBody>
          <a:bodyPr/>
          <a:lstStyle/>
          <a:p>
            <a:r>
              <a:rPr lang="en-US" dirty="0"/>
              <a:t>Stage b</a:t>
            </a:r>
          </a:p>
        </p:txBody>
      </p:sp>
      <p:sp>
        <p:nvSpPr>
          <p:cNvPr id="3" name="Content Placeholder 2">
            <a:extLst>
              <a:ext uri="{FF2B5EF4-FFF2-40B4-BE49-F238E27FC236}">
                <a16:creationId xmlns:a16="http://schemas.microsoft.com/office/drawing/2014/main" id="{831BD523-4102-3640-B8CD-64EE4C4F12F2}"/>
              </a:ext>
            </a:extLst>
          </p:cNvPr>
          <p:cNvSpPr>
            <a:spLocks noGrp="1"/>
          </p:cNvSpPr>
          <p:nvPr>
            <p:ph idx="1"/>
          </p:nvPr>
        </p:nvSpPr>
        <p:spPr/>
        <p:txBody>
          <a:bodyPr>
            <a:normAutofit/>
          </a:bodyPr>
          <a:lstStyle/>
          <a:p>
            <a:pPr marL="0" indent="0">
              <a:buNone/>
            </a:pPr>
            <a:r>
              <a:rPr lang="en-US" sz="2400" i="1" dirty="0"/>
              <a:t>Web scraping to align neighborhoods with boroughs</a:t>
            </a:r>
            <a:br>
              <a:rPr lang="en-US" sz="2400" dirty="0"/>
            </a:br>
            <a:r>
              <a:rPr lang="en-US" sz="2400" dirty="0"/>
              <a:t>1. Toronto Neighborhood Borough Designations is scraped using Beautiful Soup.</a:t>
            </a:r>
            <a:br>
              <a:rPr lang="en-US" sz="2400" dirty="0"/>
            </a:br>
            <a:r>
              <a:rPr lang="en-US" sz="2400" dirty="0"/>
              <a:t>2. Scraped data is transformed to data frame.</a:t>
            </a:r>
            <a:br>
              <a:rPr lang="en-US" sz="2400" dirty="0"/>
            </a:br>
            <a:r>
              <a:rPr lang="en-US" sz="2400" dirty="0"/>
              <a:t>3. Merge this data frame with Census Data data frame.</a:t>
            </a:r>
          </a:p>
        </p:txBody>
      </p:sp>
    </p:spTree>
    <p:extLst>
      <p:ext uri="{BB962C8B-B14F-4D97-AF65-F5344CB8AC3E}">
        <p14:creationId xmlns:p14="http://schemas.microsoft.com/office/powerpoint/2010/main" val="1874908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CBC3E5-89BE-3945-8AF1-85BA94ABAD40}"/>
              </a:ext>
            </a:extLst>
          </p:cNvPr>
          <p:cNvSpPr>
            <a:spLocks noGrp="1"/>
          </p:cNvSpPr>
          <p:nvPr>
            <p:ph idx="1"/>
          </p:nvPr>
        </p:nvSpPr>
        <p:spPr>
          <a:xfrm>
            <a:off x="1066800" y="829491"/>
            <a:ext cx="10058400" cy="5244738"/>
          </a:xfrm>
        </p:spPr>
        <p:txBody>
          <a:bodyPr>
            <a:normAutofit/>
          </a:bodyPr>
          <a:lstStyle/>
          <a:p>
            <a:r>
              <a:rPr lang="en-US" sz="2400" dirty="0"/>
              <a:t>Calculate medians of the demographic columns across the 140 neighborhoods.</a:t>
            </a:r>
          </a:p>
          <a:p>
            <a:r>
              <a:rPr lang="en-US" sz="2400" dirty="0"/>
              <a:t>From here, utilizing a choropleth folium map, a clearer picture of the neighborhoods of Toronto becomes apparent.</a:t>
            </a:r>
          </a:p>
        </p:txBody>
      </p:sp>
      <p:pic>
        <p:nvPicPr>
          <p:cNvPr id="5" name="Picture 4" descr="A close up of a map&#10;&#10;Description automatically generated">
            <a:extLst>
              <a:ext uri="{FF2B5EF4-FFF2-40B4-BE49-F238E27FC236}">
                <a16:creationId xmlns:a16="http://schemas.microsoft.com/office/drawing/2014/main" id="{B56A9899-AAD1-8145-9347-C0EFCBC5156C}"/>
              </a:ext>
            </a:extLst>
          </p:cNvPr>
          <p:cNvPicPr>
            <a:picLocks noChangeAspect="1"/>
          </p:cNvPicPr>
          <p:nvPr/>
        </p:nvPicPr>
        <p:blipFill>
          <a:blip r:embed="rId2"/>
          <a:stretch>
            <a:fillRect/>
          </a:stretch>
        </p:blipFill>
        <p:spPr>
          <a:xfrm>
            <a:off x="2768065" y="2351315"/>
            <a:ext cx="6655870" cy="3504474"/>
          </a:xfrm>
          <a:prstGeom prst="rect">
            <a:avLst/>
          </a:prstGeom>
        </p:spPr>
      </p:pic>
    </p:spTree>
    <p:extLst>
      <p:ext uri="{BB962C8B-B14F-4D97-AF65-F5344CB8AC3E}">
        <p14:creationId xmlns:p14="http://schemas.microsoft.com/office/powerpoint/2010/main" val="2688504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530A7-75ED-DF42-9380-47DD5712844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B114BCC-CE57-5A42-BF38-B21C38D90096}"/>
              </a:ext>
            </a:extLst>
          </p:cNvPr>
          <p:cNvSpPr>
            <a:spLocks noGrp="1"/>
          </p:cNvSpPr>
          <p:nvPr>
            <p:ph idx="1"/>
          </p:nvPr>
        </p:nvSpPr>
        <p:spPr/>
        <p:txBody>
          <a:bodyPr/>
          <a:lstStyle/>
          <a:p>
            <a:pPr marL="0" indent="0">
              <a:buNone/>
            </a:pPr>
            <a:r>
              <a:rPr lang="en-US" sz="2400" dirty="0"/>
              <a:t>In conclusion, the scope of this of the analysis is somewhat limited. The food industry is ever changing, and the information afforded us may be dated due to relying on user information via Foursquare. Overall though, the model created can easily be replicated again and again with monitored data via the Foursquare API and the data from the forthcoming census in 2021. With the data analyzed and scoring system established by the investor group, we stand by the recommendations made.</a:t>
            </a:r>
            <a:br>
              <a:rPr lang="en-US" sz="2400" dirty="0"/>
            </a:br>
            <a:endParaRPr lang="en-US" sz="2400" dirty="0"/>
          </a:p>
          <a:p>
            <a:endParaRPr lang="en-US" dirty="0"/>
          </a:p>
        </p:txBody>
      </p:sp>
    </p:spTree>
    <p:extLst>
      <p:ext uri="{BB962C8B-B14F-4D97-AF65-F5344CB8AC3E}">
        <p14:creationId xmlns:p14="http://schemas.microsoft.com/office/powerpoint/2010/main" val="9814441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RightStep">
      <a:dk1>
        <a:srgbClr val="000000"/>
      </a:dk1>
      <a:lt1>
        <a:srgbClr val="FFFFFF"/>
      </a:lt1>
      <a:dk2>
        <a:srgbClr val="243041"/>
      </a:dk2>
      <a:lt2>
        <a:srgbClr val="E2E5E8"/>
      </a:lt2>
      <a:accent1>
        <a:srgbClr val="B99C7D"/>
      </a:accent1>
      <a:accent2>
        <a:srgbClr val="A6A372"/>
      </a:accent2>
      <a:accent3>
        <a:srgbClr val="98A67E"/>
      </a:accent3>
      <a:accent4>
        <a:srgbClr val="83AD76"/>
      </a:accent4>
      <a:accent5>
        <a:srgbClr val="82AB8A"/>
      </a:accent5>
      <a:accent6>
        <a:srgbClr val="76AD98"/>
      </a:accent6>
      <a:hlink>
        <a:srgbClr val="6184AA"/>
      </a:hlink>
      <a:folHlink>
        <a:srgbClr val="7F7F7F"/>
      </a:folHlink>
    </a:clrScheme>
    <a:fontScheme name="Savon">
      <a:majorFont>
        <a:latin typeface="Edwardian Script ITC"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emb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22</TotalTime>
  <Words>290</Words>
  <Application>Microsoft Macintosh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Bembo</vt:lpstr>
      <vt:lpstr>Edwardian Script ITC</vt:lpstr>
      <vt:lpstr>Garamond</vt:lpstr>
      <vt:lpstr>Wingdings</vt:lpstr>
      <vt:lpstr>SavonVTI</vt:lpstr>
      <vt:lpstr>HOW DO YOU CHOOSE  A PLACE FOR A NEW CAFÉ</vt:lpstr>
      <vt:lpstr>Some major Factors</vt:lpstr>
      <vt:lpstr>City of Toronto Neighborhood Profiles</vt:lpstr>
      <vt:lpstr>City of Toronto Neighborhood Shapes</vt:lpstr>
      <vt:lpstr>Data Group 1</vt:lpstr>
      <vt:lpstr>Stage b</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 YOU CHOOSE  A PLACE FOR A NEW CAFÉ</dc:title>
  <dc:creator>Deekshith Reddy</dc:creator>
  <cp:lastModifiedBy>Deekshith Reddy</cp:lastModifiedBy>
  <cp:revision>3</cp:revision>
  <dcterms:created xsi:type="dcterms:W3CDTF">2020-04-17T06:25:33Z</dcterms:created>
  <dcterms:modified xsi:type="dcterms:W3CDTF">2020-04-17T06:48:25Z</dcterms:modified>
</cp:coreProperties>
</file>