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3" autoAdjust="0"/>
  </p:normalViewPr>
  <p:slideViewPr>
    <p:cSldViewPr>
      <p:cViewPr>
        <p:scale>
          <a:sx n="89" d="100"/>
          <a:sy n="89" d="100"/>
        </p:scale>
        <p:origin x="-1258" y="-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1B77A7F-6FE8-4798-B1F6-719A1A44995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7A7F-6FE8-4798-B1F6-719A1A44995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1B77A7F-6FE8-4798-B1F6-719A1A44995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1B77A7F-6FE8-4798-B1F6-719A1A44995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A31808-B782-46A0-B2CC-DD3C0ACC13E5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2042" y="809836"/>
            <a:ext cx="6940958" cy="86409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 smtClean="0"/>
              <a:t>                        </a:t>
            </a:r>
            <a:r>
              <a:rPr lang="en-IN" sz="3200" b="1" dirty="0" smtClean="0"/>
              <a:t>Rajiv </a:t>
            </a:r>
            <a:r>
              <a:rPr lang="en-IN" sz="3200" b="1" dirty="0"/>
              <a:t>Gandhi College of Engineering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8077200" cy="403244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SMART PARKING SYSTEM USING </a:t>
            </a:r>
            <a:r>
              <a:rPr lang="en-IN" sz="3200" dirty="0" smtClean="0"/>
              <a:t>IOT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b="0" dirty="0"/>
              <a:t>   </a:t>
            </a:r>
            <a:r>
              <a:rPr lang="en-IN" sz="3100" b="0" dirty="0" smtClean="0">
                <a:solidFill>
                  <a:schemeClr val="tx1"/>
                </a:solidFill>
              </a:rPr>
              <a:t>NAME     </a:t>
            </a:r>
            <a:r>
              <a:rPr lang="en-IN" sz="2800" b="0" dirty="0" smtClean="0">
                <a:solidFill>
                  <a:schemeClr val="tx1"/>
                </a:solidFill>
              </a:rPr>
              <a:t>:</a:t>
            </a:r>
            <a:r>
              <a:rPr lang="en-IN" sz="3100" dirty="0" smtClean="0">
                <a:solidFill>
                  <a:schemeClr val="tx1"/>
                </a:solidFill>
              </a:rPr>
              <a:t> </a:t>
            </a:r>
            <a:r>
              <a:rPr lang="en-IN" sz="3100" b="0" dirty="0" smtClean="0">
                <a:solidFill>
                  <a:schemeClr val="tx1"/>
                </a:solidFill>
              </a:rPr>
              <a:t>J </a:t>
            </a:r>
            <a:r>
              <a:rPr lang="en-IN" sz="3100" b="0" dirty="0" err="1" smtClean="0">
                <a:solidFill>
                  <a:schemeClr val="tx1"/>
                </a:solidFill>
              </a:rPr>
              <a:t>Bala</a:t>
            </a:r>
            <a:r>
              <a:rPr lang="en-IN" sz="3100" b="0" dirty="0" smtClean="0">
                <a:solidFill>
                  <a:schemeClr val="tx1"/>
                </a:solidFill>
              </a:rPr>
              <a:t> Krishnan</a:t>
            </a:r>
            <a:r>
              <a:rPr lang="en-IN" sz="3100" dirty="0" smtClean="0">
                <a:solidFill>
                  <a:schemeClr val="tx1"/>
                </a:solidFill>
              </a:rPr>
              <a:t/>
            </a:r>
            <a:br>
              <a:rPr lang="en-IN" sz="3100" dirty="0" smtClean="0">
                <a:solidFill>
                  <a:schemeClr val="tx1"/>
                </a:solidFill>
              </a:rPr>
            </a:br>
            <a:r>
              <a:rPr lang="en-IN" sz="3100" dirty="0" smtClean="0">
                <a:solidFill>
                  <a:schemeClr val="tx1"/>
                </a:solidFill>
              </a:rPr>
              <a:t>    </a:t>
            </a:r>
            <a:r>
              <a:rPr lang="en-IN" sz="3100" b="0" dirty="0" smtClean="0">
                <a:solidFill>
                  <a:schemeClr val="tx1"/>
                </a:solidFill>
              </a:rPr>
              <a:t>REG </a:t>
            </a:r>
            <a:r>
              <a:rPr lang="en-IN" sz="3100" b="0" dirty="0">
                <a:solidFill>
                  <a:schemeClr val="tx1"/>
                </a:solidFill>
              </a:rPr>
              <a:t>NO </a:t>
            </a:r>
            <a:r>
              <a:rPr lang="en-IN" sz="2800" b="0" dirty="0" smtClean="0">
                <a:solidFill>
                  <a:schemeClr val="tx1"/>
                </a:solidFill>
              </a:rPr>
              <a:t>:</a:t>
            </a:r>
            <a:r>
              <a:rPr lang="en-IN" sz="3100" dirty="0" smtClean="0">
                <a:solidFill>
                  <a:schemeClr val="tx1"/>
                </a:solidFill>
              </a:rPr>
              <a:t> </a:t>
            </a:r>
            <a:r>
              <a:rPr lang="en-IN" sz="3100" b="0" dirty="0" smtClean="0">
                <a:solidFill>
                  <a:schemeClr val="tx1"/>
                </a:solidFill>
              </a:rPr>
              <a:t>211921106305</a:t>
            </a:r>
            <a:r>
              <a:rPr lang="en-IN" sz="3100" dirty="0" smtClean="0">
                <a:solidFill>
                  <a:schemeClr val="tx1"/>
                </a:solidFill>
              </a:rPr>
              <a:t/>
            </a:r>
            <a:br>
              <a:rPr lang="en-IN" sz="3100" dirty="0" smtClean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 </a:t>
            </a:r>
            <a:r>
              <a:rPr lang="en-IN" sz="2800" b="0" dirty="0" smtClean="0">
                <a:solidFill>
                  <a:schemeClr val="tx1"/>
                </a:solidFill>
              </a:rPr>
              <a:t>DEP </a:t>
            </a:r>
            <a:r>
              <a:rPr lang="en-IN" sz="2800" b="0" dirty="0" smtClean="0">
                <a:solidFill>
                  <a:schemeClr val="tx1"/>
                </a:solidFill>
              </a:rPr>
              <a:t>: </a:t>
            </a:r>
            <a:r>
              <a:rPr lang="en-IN" sz="2800" b="0" dirty="0">
                <a:solidFill>
                  <a:schemeClr val="tx1"/>
                </a:solidFill>
              </a:rPr>
              <a:t>ELECTRONICS AND </a:t>
            </a:r>
            <a:r>
              <a:rPr lang="en-IN" sz="2800" b="0" dirty="0" smtClean="0">
                <a:solidFill>
                  <a:schemeClr val="tx1"/>
                </a:solidFill>
              </a:rPr>
              <a:t>COMMUNICATION </a:t>
            </a:r>
            <a:endParaRPr lang="en-IN" sz="2800" b="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38" y="548680"/>
            <a:ext cx="936104" cy="124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36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AIMS AND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 </a:t>
            </a:r>
            <a:r>
              <a:rPr lang="en-US" dirty="0"/>
              <a:t>the security with Simplifying Parking</a:t>
            </a:r>
          </a:p>
          <a:p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Parking System that pars a number of vehicles</a:t>
            </a:r>
          </a:p>
          <a:p>
            <a:r>
              <a:rPr lang="en-US" dirty="0"/>
              <a:t>with east possible </a:t>
            </a:r>
            <a:r>
              <a:rPr lang="en-US" dirty="0" smtClean="0"/>
              <a:t>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METHADOLOGY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IR sensors should be placed in </a:t>
            </a:r>
            <a:r>
              <a:rPr lang="en-US" dirty="0" smtClean="0"/>
              <a:t>the appropriate </a:t>
            </a:r>
            <a:r>
              <a:rPr lang="en-US" dirty="0"/>
              <a:t>places to clearly cover </a:t>
            </a:r>
            <a:r>
              <a:rPr lang="en-US" dirty="0" smtClean="0"/>
              <a:t>all the </a:t>
            </a:r>
            <a:r>
              <a:rPr lang="en-US" dirty="0"/>
              <a:t>parking </a:t>
            </a:r>
            <a:r>
              <a:rPr lang="en-US" dirty="0" smtClean="0"/>
              <a:t>slots</a:t>
            </a:r>
            <a:endParaRPr lang="en-US" dirty="0"/>
          </a:p>
          <a:p>
            <a:pPr algn="just"/>
            <a:r>
              <a:rPr lang="en-US" dirty="0"/>
              <a:t>The parking slots should </a:t>
            </a:r>
            <a:r>
              <a:rPr lang="en-US" dirty="0" smtClean="0"/>
              <a:t>be appropriately </a:t>
            </a:r>
            <a:r>
              <a:rPr lang="en-US" dirty="0"/>
              <a:t>numbered to </a:t>
            </a:r>
            <a:r>
              <a:rPr lang="en-US" dirty="0" smtClean="0"/>
              <a:t>mark them </a:t>
            </a:r>
            <a:r>
              <a:rPr lang="en-US" dirty="0"/>
              <a:t>on the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/>
              <a:t>These marked points will act as the </a:t>
            </a:r>
            <a:r>
              <a:rPr lang="en-US" dirty="0" smtClean="0"/>
              <a:t>control points </a:t>
            </a:r>
            <a:r>
              <a:rPr lang="en-US" dirty="0"/>
              <a:t>and will be integrated as slots in </a:t>
            </a:r>
            <a:r>
              <a:rPr lang="en-US" dirty="0" smtClean="0"/>
              <a:t>the cloud</a:t>
            </a:r>
            <a:endParaRPr lang="en-US" dirty="0"/>
          </a:p>
          <a:p>
            <a:pPr algn="just"/>
            <a:r>
              <a:rPr lang="en-US" dirty="0"/>
              <a:t>Then the setting will be saved and </a:t>
            </a:r>
            <a:r>
              <a:rPr lang="en-US" dirty="0" smtClean="0"/>
              <a:t>the microcontroller </a:t>
            </a:r>
            <a:r>
              <a:rPr lang="en-US" dirty="0"/>
              <a:t>will be programmed </a:t>
            </a:r>
            <a:r>
              <a:rPr lang="en-US" dirty="0" smtClean="0"/>
              <a:t>to display </a:t>
            </a:r>
            <a:r>
              <a:rPr lang="en-US" dirty="0"/>
              <a:t>the data online </a:t>
            </a:r>
            <a:r>
              <a:rPr lang="en-US" dirty="0" smtClean="0"/>
              <a:t>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8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developed smart parking system </a:t>
            </a:r>
            <a:r>
              <a:rPr lang="en-US" dirty="0" smtClean="0"/>
              <a:t>provides a </a:t>
            </a:r>
            <a:r>
              <a:rPr lang="en-US" dirty="0"/>
              <a:t>cheap and efficient monitoring system </a:t>
            </a:r>
            <a:r>
              <a:rPr lang="en-US" dirty="0" smtClean="0"/>
              <a:t>while still </a:t>
            </a:r>
            <a:r>
              <a:rPr lang="en-US" dirty="0"/>
              <a:t>providing real-time information </a:t>
            </a:r>
            <a:r>
              <a:rPr lang="en-US" dirty="0" smtClean="0"/>
              <a:t>about parking </a:t>
            </a:r>
            <a:r>
              <a:rPr lang="en-US" dirty="0"/>
              <a:t>spot to commuters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We have Going to present a benefit </a:t>
            </a:r>
            <a:r>
              <a:rPr lang="en-US" dirty="0" smtClean="0"/>
              <a:t>analysis showing </a:t>
            </a:r>
            <a:r>
              <a:rPr lang="en-US" dirty="0"/>
              <a:t>that with the </a:t>
            </a:r>
            <a:r>
              <a:rPr lang="en-US" dirty="0" smtClean="0"/>
              <a:t>successful implementation </a:t>
            </a:r>
            <a:r>
              <a:rPr lang="en-US" dirty="0"/>
              <a:t>of smart </a:t>
            </a:r>
            <a:r>
              <a:rPr lang="en-US" dirty="0" smtClean="0"/>
              <a:t>parking.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8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CONTENTS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Introduction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Problem </a:t>
            </a:r>
            <a:r>
              <a:rPr lang="en-US" sz="8000" dirty="0" smtClean="0">
                <a:solidFill>
                  <a:schemeClr val="tx1"/>
                </a:solidFill>
              </a:rPr>
              <a:t>Statement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Requirements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Our </a:t>
            </a:r>
            <a:r>
              <a:rPr lang="en-US" sz="8000" dirty="0" smtClean="0">
                <a:solidFill>
                  <a:schemeClr val="tx1"/>
                </a:solidFill>
              </a:rPr>
              <a:t>Design</a:t>
            </a:r>
          </a:p>
          <a:p>
            <a:pPr algn="just"/>
            <a:r>
              <a:rPr lang="en-US" sz="8000" dirty="0" smtClean="0"/>
              <a:t>Program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>
                <a:solidFill>
                  <a:schemeClr val="tx1"/>
                </a:solidFill>
              </a:rPr>
              <a:t>Aims and </a:t>
            </a:r>
            <a:r>
              <a:rPr lang="en-US" sz="8000" dirty="0" smtClean="0">
                <a:solidFill>
                  <a:schemeClr val="tx1"/>
                </a:solidFill>
              </a:rPr>
              <a:t>Objectives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Methodology</a:t>
            </a:r>
            <a:endParaRPr lang="en-US" sz="8000" dirty="0">
              <a:solidFill>
                <a:schemeClr val="tx1"/>
              </a:solidFill>
            </a:endParaRPr>
          </a:p>
          <a:p>
            <a:pPr algn="just"/>
            <a:r>
              <a:rPr lang="en-US" sz="8000" dirty="0" smtClean="0">
                <a:solidFill>
                  <a:schemeClr val="tx1"/>
                </a:solidFill>
              </a:rPr>
              <a:t>Conclusion</a:t>
            </a:r>
            <a:endParaRPr lang="en-US" sz="8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Smart Parking system consists of an on-site deployment of </a:t>
            </a:r>
            <a:r>
              <a:rPr lang="en-US" dirty="0" smtClean="0"/>
              <a:t>an IOT </a:t>
            </a:r>
            <a:r>
              <a:rPr lang="en-US" dirty="0"/>
              <a:t>module that is used to monitor and signalize the state </a:t>
            </a:r>
            <a:r>
              <a:rPr lang="en-US" dirty="0" smtClean="0"/>
              <a:t>of availability </a:t>
            </a:r>
            <a:r>
              <a:rPr lang="en-US" dirty="0"/>
              <a:t>of each single parking space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Smart Parking is a parking system, usually a new one that </a:t>
            </a:r>
            <a:r>
              <a:rPr lang="en-US" dirty="0" smtClean="0"/>
              <a:t>is equipped </a:t>
            </a:r>
            <a:r>
              <a:rPr lang="en-US" dirty="0"/>
              <a:t>with special structured devices (things) to detect </a:t>
            </a:r>
            <a:r>
              <a:rPr lang="en-US" dirty="0" smtClean="0"/>
              <a:t>the available </a:t>
            </a:r>
            <a:r>
              <a:rPr lang="en-US" dirty="0"/>
              <a:t>parking slots at any parking </a:t>
            </a:r>
            <a:r>
              <a:rPr lang="en-US" dirty="0" smtClean="0"/>
              <a:t>area.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4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With the growth of population and economical </a:t>
            </a:r>
            <a:r>
              <a:rPr lang="en-US" dirty="0" smtClean="0"/>
              <a:t>development , the </a:t>
            </a:r>
            <a:r>
              <a:rPr lang="en-US" dirty="0"/>
              <a:t>number of vehicles on the road is increasing day by </a:t>
            </a:r>
            <a:r>
              <a:rPr lang="en-US" dirty="0" smtClean="0"/>
              <a:t>day . Parking </a:t>
            </a:r>
            <a:r>
              <a:rPr lang="en-US" dirty="0"/>
              <a:t>is becoming one of the major problems for cities, and </a:t>
            </a:r>
            <a:r>
              <a:rPr lang="en-US" dirty="0" smtClean="0"/>
              <a:t>is becoming </a:t>
            </a:r>
            <a:r>
              <a:rPr lang="en-US" dirty="0"/>
              <a:t>very costly .so to avoid Problems such as, </a:t>
            </a:r>
            <a:r>
              <a:rPr lang="en-US" dirty="0" smtClean="0"/>
              <a:t>traffic congestion</a:t>
            </a:r>
            <a:r>
              <a:rPr lang="en-US" dirty="0"/>
              <a:t>, limited car parking facilities and road safety </a:t>
            </a:r>
            <a:r>
              <a:rPr lang="en-US" dirty="0" smtClean="0"/>
              <a:t>there is</a:t>
            </a:r>
            <a:r>
              <a:rPr lang="en-US" dirty="0"/>
              <a:t> solution that is being addressed by Smart parking using </a:t>
            </a:r>
            <a:r>
              <a:rPr lang="en-US" dirty="0" smtClean="0"/>
              <a:t>   IOT which </a:t>
            </a:r>
            <a:r>
              <a:rPr lang="en-US" dirty="0"/>
              <a:t>is a solution to metropolitan cities to reduce congestion,</a:t>
            </a:r>
          </a:p>
          <a:p>
            <a:pPr algn="just"/>
            <a:r>
              <a:rPr lang="en-US" dirty="0"/>
              <a:t>cut vehicle emission totals and save persons’ time by helping</a:t>
            </a:r>
          </a:p>
          <a:p>
            <a:pPr algn="just"/>
            <a:r>
              <a:rPr lang="en-US" dirty="0"/>
              <a:t>them in finding a spot to park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1) </a:t>
            </a:r>
            <a:r>
              <a:rPr lang="en-US" b="1" dirty="0" err="1" smtClean="0"/>
              <a:t>Arduino</a:t>
            </a:r>
            <a:r>
              <a:rPr lang="en-US" b="1" dirty="0" smtClean="0"/>
              <a:t> </a:t>
            </a:r>
            <a:r>
              <a:rPr lang="en-US" b="1" dirty="0"/>
              <a:t>Uno:</a:t>
            </a:r>
            <a:endParaRPr lang="en-US" dirty="0"/>
          </a:p>
          <a:p>
            <a:pPr algn="just"/>
            <a:r>
              <a:rPr lang="en-US" dirty="0"/>
              <a:t>This will act as the microcontroller </a:t>
            </a:r>
            <a:r>
              <a:rPr lang="en-US" dirty="0" smtClean="0"/>
              <a:t>for the </a:t>
            </a:r>
            <a:r>
              <a:rPr lang="en-US" dirty="0"/>
              <a:t>project and all the other sensors will connected to it</a:t>
            </a:r>
          </a:p>
          <a:p>
            <a:pPr marL="0" indent="0" algn="just">
              <a:buNone/>
            </a:pPr>
            <a:r>
              <a:rPr lang="en-US" b="1" dirty="0"/>
              <a:t>2) IR sensors:</a:t>
            </a:r>
            <a:endParaRPr lang="en-US" dirty="0"/>
          </a:p>
          <a:p>
            <a:pPr algn="just"/>
            <a:r>
              <a:rPr lang="en-US" dirty="0"/>
              <a:t>It will be used to sense the presence </a:t>
            </a:r>
            <a:r>
              <a:rPr lang="en-US" dirty="0" smtClean="0"/>
              <a:t>of vehicle </a:t>
            </a:r>
            <a:r>
              <a:rPr lang="en-US" dirty="0"/>
              <a:t>in the parking slots by sending out IR radiations.</a:t>
            </a:r>
          </a:p>
          <a:p>
            <a:pPr marL="0" indent="0" algn="just">
              <a:buNone/>
            </a:pPr>
            <a:r>
              <a:rPr lang="en-US" b="1" dirty="0"/>
              <a:t>3</a:t>
            </a:r>
            <a:r>
              <a:rPr lang="en-US" b="1" dirty="0" smtClean="0"/>
              <a:t>) LED'S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dirty="0"/>
              <a:t>This will be giving the indication if </a:t>
            </a:r>
            <a:r>
              <a:rPr lang="en-US" dirty="0" smtClean="0"/>
              <a:t>the particular </a:t>
            </a:r>
            <a:r>
              <a:rPr lang="en-US" dirty="0"/>
              <a:t>slot is empty or full screen that is the status </a:t>
            </a:r>
            <a:r>
              <a:rPr lang="en-US" dirty="0" smtClean="0"/>
              <a:t>of the </a:t>
            </a:r>
            <a:r>
              <a:rPr lang="en-US" dirty="0"/>
              <a:t>parking slots and change </a:t>
            </a:r>
            <a:r>
              <a:rPr lang="en-US" dirty="0" smtClean="0"/>
              <a:t>real-time</a:t>
            </a:r>
            <a:endParaRPr lang="en-US" dirty="0"/>
          </a:p>
          <a:p>
            <a:pPr algn="just"/>
            <a:r>
              <a:rPr lang="en-US" dirty="0"/>
              <a:t>As we are implementing using </a:t>
            </a:r>
            <a:r>
              <a:rPr lang="en-US" dirty="0" err="1" smtClean="0"/>
              <a:t>Iot</a:t>
            </a:r>
            <a:r>
              <a:rPr lang="en-US" dirty="0"/>
              <a:t> </a:t>
            </a:r>
            <a:r>
              <a:rPr lang="en-US" dirty="0" smtClean="0"/>
              <a:t>we </a:t>
            </a:r>
            <a:r>
              <a:rPr lang="en-US" dirty="0"/>
              <a:t>as usually use jumper wires, bread board and USB cable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are using 4 IR sensors in the particular</a:t>
            </a:r>
          </a:p>
          <a:p>
            <a:pPr algn="just"/>
            <a:r>
              <a:rPr lang="en-US" dirty="0"/>
              <a:t>parking slot. When a car or any vehicle enters</a:t>
            </a:r>
          </a:p>
          <a:p>
            <a:pPr algn="just"/>
            <a:r>
              <a:rPr lang="en-US" dirty="0"/>
              <a:t>the IR sensor in the Parking slot sends signal </a:t>
            </a:r>
            <a:r>
              <a:rPr lang="en-US" dirty="0" smtClean="0"/>
              <a:t>to </a:t>
            </a:r>
            <a:r>
              <a:rPr lang="en-US" dirty="0" err="1" smtClean="0"/>
              <a:t>Arduino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/>
              <a:t>triggers the signal to </a:t>
            </a:r>
            <a:r>
              <a:rPr lang="en-US" dirty="0" smtClean="0"/>
              <a:t>LED which </a:t>
            </a:r>
            <a:r>
              <a:rPr lang="en-US" dirty="0"/>
              <a:t>goes ON or OFF accordingly that</a:t>
            </a:r>
          </a:p>
          <a:p>
            <a:pPr algn="just"/>
            <a:r>
              <a:rPr lang="en-US" dirty="0"/>
              <a:t>indicates whether a parking slot is vacant or</a:t>
            </a:r>
          </a:p>
          <a:p>
            <a:pPr algn="just"/>
            <a:r>
              <a:rPr lang="en-US" dirty="0"/>
              <a:t>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8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84784"/>
            <a:ext cx="8503920" cy="49685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SPI.h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Ethernet.h</a:t>
            </a:r>
            <a:r>
              <a:rPr lang="en-IN" dirty="0"/>
              <a:t>&gt; // For Ethernet shield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PubSubClient.h</a:t>
            </a:r>
            <a:r>
              <a:rPr lang="en-IN" dirty="0"/>
              <a:t>&gt; // MQTT library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Define your sensor pins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trigPin</a:t>
            </a:r>
            <a:r>
              <a:rPr lang="en-IN" dirty="0"/>
              <a:t> = 9;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echoPin</a:t>
            </a:r>
            <a:r>
              <a:rPr lang="en-IN" dirty="0"/>
              <a:t> = 10;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 Define your network and MQTT details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ssid</a:t>
            </a:r>
            <a:r>
              <a:rPr lang="en-IN" dirty="0"/>
              <a:t> = "</a:t>
            </a:r>
            <a:r>
              <a:rPr lang="en-IN" dirty="0" err="1"/>
              <a:t>YourSSID</a:t>
            </a:r>
            <a:r>
              <a:rPr lang="en-IN" dirty="0"/>
              <a:t>";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char* password = "</a:t>
            </a:r>
            <a:r>
              <a:rPr lang="en-IN" dirty="0" err="1"/>
              <a:t>YourPassword</a:t>
            </a:r>
            <a:r>
              <a:rPr lang="en-IN" dirty="0"/>
              <a:t>";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mqttServer</a:t>
            </a:r>
            <a:r>
              <a:rPr lang="en-IN" dirty="0"/>
              <a:t> = "</a:t>
            </a:r>
            <a:r>
              <a:rPr lang="en-IN" dirty="0" err="1"/>
              <a:t>MQTTBrokerIP</a:t>
            </a:r>
            <a:r>
              <a:rPr lang="en-IN" dirty="0"/>
              <a:t>";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mqttPort</a:t>
            </a:r>
            <a:r>
              <a:rPr lang="en-IN" dirty="0"/>
              <a:t> = 1883;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mqttUser</a:t>
            </a:r>
            <a:r>
              <a:rPr lang="en-IN" dirty="0"/>
              <a:t> = "</a:t>
            </a:r>
            <a:r>
              <a:rPr lang="en-IN" dirty="0" err="1"/>
              <a:t>YourMQTTUser</a:t>
            </a:r>
            <a:r>
              <a:rPr lang="en-IN" dirty="0"/>
              <a:t>";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mqttPassword</a:t>
            </a:r>
            <a:r>
              <a:rPr lang="en-IN" dirty="0"/>
              <a:t> = "</a:t>
            </a:r>
            <a:r>
              <a:rPr lang="en-IN" dirty="0" err="1"/>
              <a:t>YourMQTTPassword</a:t>
            </a:r>
            <a:r>
              <a:rPr lang="en-IN" dirty="0"/>
              <a:t>";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EthernetClient</a:t>
            </a:r>
            <a:r>
              <a:rPr lang="en-IN" dirty="0"/>
              <a:t> </a:t>
            </a:r>
            <a:r>
              <a:rPr lang="en-IN" dirty="0" err="1"/>
              <a:t>ethClient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PubSubClient</a:t>
            </a:r>
            <a:r>
              <a:rPr lang="en-IN" dirty="0"/>
              <a:t> client(</a:t>
            </a:r>
            <a:r>
              <a:rPr lang="en-IN" dirty="0" err="1"/>
              <a:t>ethClient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setup()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Serial.begin</a:t>
            </a:r>
            <a:r>
              <a:rPr lang="en-IN" dirty="0"/>
              <a:t>(9600);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Ethernet.begin</a:t>
            </a:r>
            <a:r>
              <a:rPr lang="en-IN" dirty="0"/>
              <a:t>(mac); // Replace 'mac' with your MAC address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client.setServer</a:t>
            </a:r>
            <a:r>
              <a:rPr lang="en-IN" dirty="0"/>
              <a:t>(</a:t>
            </a:r>
            <a:r>
              <a:rPr lang="en-IN" dirty="0" err="1"/>
              <a:t>mqttServer</a:t>
            </a:r>
            <a:r>
              <a:rPr lang="en-IN" dirty="0"/>
              <a:t>, </a:t>
            </a:r>
            <a:r>
              <a:rPr lang="en-IN" dirty="0" err="1"/>
              <a:t>mqttPort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5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8965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void loop() {</a:t>
            </a:r>
          </a:p>
          <a:p>
            <a:pPr marL="0" indent="0">
              <a:buNone/>
            </a:pPr>
            <a:r>
              <a:rPr lang="en-IN" dirty="0"/>
              <a:t>  long duration, distance;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trigPin</a:t>
            </a:r>
            <a:r>
              <a:rPr lang="en-IN" dirty="0"/>
              <a:t>, OUTPUT);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trigPin</a:t>
            </a:r>
            <a:r>
              <a:rPr lang="en-IN" dirty="0"/>
              <a:t>, LOW);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delayMicroseconds</a:t>
            </a:r>
            <a:r>
              <a:rPr lang="en-IN" dirty="0"/>
              <a:t>(2);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trigPin</a:t>
            </a:r>
            <a:r>
              <a:rPr lang="en-IN" dirty="0"/>
              <a:t>, HIGH);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delayMicroseconds</a:t>
            </a:r>
            <a:r>
              <a:rPr lang="en-IN" dirty="0"/>
              <a:t>(10);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trigPin</a:t>
            </a:r>
            <a:r>
              <a:rPr lang="en-IN" dirty="0"/>
              <a:t>, LOW);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echoPin</a:t>
            </a:r>
            <a:r>
              <a:rPr lang="en-IN" dirty="0"/>
              <a:t>, INPUT);</a:t>
            </a:r>
          </a:p>
          <a:p>
            <a:pPr marL="0" indent="0">
              <a:buNone/>
            </a:pPr>
            <a:r>
              <a:rPr lang="en-IN" dirty="0"/>
              <a:t>  duration = </a:t>
            </a:r>
            <a:r>
              <a:rPr lang="en-IN" dirty="0" err="1"/>
              <a:t>pulseIn</a:t>
            </a:r>
            <a:r>
              <a:rPr lang="en-IN" dirty="0"/>
              <a:t>(</a:t>
            </a:r>
            <a:r>
              <a:rPr lang="en-IN" dirty="0" err="1"/>
              <a:t>echoPin</a:t>
            </a:r>
            <a:r>
              <a:rPr lang="en-IN" dirty="0"/>
              <a:t>, HIGH);</a:t>
            </a:r>
          </a:p>
          <a:p>
            <a:pPr marL="0" indent="0">
              <a:buNone/>
            </a:pPr>
            <a:r>
              <a:rPr lang="en-IN" dirty="0"/>
              <a:t>  distance = (duration / 2) / 29.1; // Divide by 29.1 or 58.2 for different units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if (distance &lt; 10) { // Adjust this threshold according to your setup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client.connect</a:t>
            </a:r>
            <a:r>
              <a:rPr lang="en-IN" dirty="0"/>
              <a:t>("</a:t>
            </a:r>
            <a:r>
              <a:rPr lang="en-IN" dirty="0" err="1"/>
              <a:t>arduinoClient</a:t>
            </a:r>
            <a:r>
              <a:rPr lang="en-IN" dirty="0"/>
              <a:t>", </a:t>
            </a:r>
            <a:r>
              <a:rPr lang="en-IN" dirty="0" err="1"/>
              <a:t>mqttUser</a:t>
            </a:r>
            <a:r>
              <a:rPr lang="en-IN" dirty="0"/>
              <a:t>, </a:t>
            </a:r>
            <a:r>
              <a:rPr lang="en-IN" dirty="0" err="1"/>
              <a:t>mqttPassword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client.publish</a:t>
            </a:r>
            <a:r>
              <a:rPr lang="en-IN" dirty="0"/>
              <a:t>("parking/status", "Occupied");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client.disconnect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} else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client.connect</a:t>
            </a:r>
            <a:r>
              <a:rPr lang="en-IN" dirty="0"/>
              <a:t>("</a:t>
            </a:r>
            <a:r>
              <a:rPr lang="en-IN" dirty="0" err="1"/>
              <a:t>arduinoClient</a:t>
            </a:r>
            <a:r>
              <a:rPr lang="en-IN" dirty="0"/>
              <a:t>", </a:t>
            </a:r>
            <a:r>
              <a:rPr lang="en-IN" dirty="0" err="1"/>
              <a:t>mqttUser</a:t>
            </a:r>
            <a:r>
              <a:rPr lang="en-IN" dirty="0"/>
              <a:t>, </a:t>
            </a:r>
            <a:r>
              <a:rPr lang="en-IN" dirty="0" err="1"/>
              <a:t>mqttPassword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client.publish</a:t>
            </a:r>
            <a:r>
              <a:rPr lang="en-IN" dirty="0"/>
              <a:t>("parking/status", "Vacant");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client.disconnect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delay(5000); // Adjust the delay as needed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07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BLOCK </a:t>
            </a:r>
            <a:r>
              <a:rPr lang="en-IN" b="1" dirty="0" smtClean="0"/>
              <a:t>DIAGRAM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4489" y="1527175"/>
            <a:ext cx="611851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042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</TotalTime>
  <Words>518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SMART PARKING SYSTEM USING IOT    NAME     : J Bala Krishnan     REG NO : 211921106305  DEP : ELECTRONICS AND COMMUNICATION </vt:lpstr>
      <vt:lpstr>CONTENTS</vt:lpstr>
      <vt:lpstr>INTRODUCTION</vt:lpstr>
      <vt:lpstr>PROBLEM STATEMENT</vt:lpstr>
      <vt:lpstr>REQUIREMENTS</vt:lpstr>
      <vt:lpstr>OUR DESIGN</vt:lpstr>
      <vt:lpstr>PROGRAM</vt:lpstr>
      <vt:lpstr>PowerPoint Presentation</vt:lpstr>
      <vt:lpstr>BLOCK DIAGRAM</vt:lpstr>
      <vt:lpstr>AIMS AND OBJECTIVES</vt:lpstr>
      <vt:lpstr>METHADOLOGY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HP</dc:creator>
  <cp:lastModifiedBy>HP</cp:lastModifiedBy>
  <cp:revision>8</cp:revision>
  <dcterms:created xsi:type="dcterms:W3CDTF">2023-10-11T13:35:30Z</dcterms:created>
  <dcterms:modified xsi:type="dcterms:W3CDTF">2023-10-16T14:26:47Z</dcterms:modified>
</cp:coreProperties>
</file>