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6" r:id="rId8"/>
    <p:sldId id="267" r:id="rId9"/>
    <p:sldId id="268" r:id="rId10"/>
    <p:sldId id="269" r:id="rId11"/>
    <p:sldId id="261" r:id="rId12"/>
    <p:sldId id="270" r:id="rId13"/>
    <p:sldId id="271" r:id="rId14"/>
    <p:sldId id="262" r:id="rId15"/>
    <p:sldId id="263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3" autoAdjust="0"/>
  </p:normalViewPr>
  <p:slideViewPr>
    <p:cSldViewPr>
      <p:cViewPr>
        <p:scale>
          <a:sx n="89" d="100"/>
          <a:sy n="89" d="100"/>
        </p:scale>
        <p:origin x="-1258" y="-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21B77A7F-6FE8-4798-B1F6-719A1A449951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8077200" cy="4032448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SMART PARKING SYSTEM USING IOT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b="0" dirty="0"/>
              <a:t>   </a:t>
            </a:r>
            <a:r>
              <a:rPr lang="en-IN" sz="3100" b="0" dirty="0" smtClean="0">
                <a:solidFill>
                  <a:schemeClr val="tx1"/>
                </a:solidFill>
              </a:rPr>
              <a:t>NAME     </a:t>
            </a:r>
            <a:r>
              <a:rPr lang="en-IN" sz="2800" b="0" dirty="0" smtClean="0">
                <a:solidFill>
                  <a:schemeClr val="tx1"/>
                </a:solidFill>
              </a:rPr>
              <a:t>:</a:t>
            </a:r>
            <a:r>
              <a:rPr lang="en-IN" sz="3100" dirty="0" smtClean="0">
                <a:solidFill>
                  <a:schemeClr val="tx1"/>
                </a:solidFill>
              </a:rPr>
              <a:t> </a:t>
            </a:r>
            <a:r>
              <a:rPr lang="en-IN" sz="3100" b="0" dirty="0" smtClean="0">
                <a:solidFill>
                  <a:schemeClr val="tx1"/>
                </a:solidFill>
              </a:rPr>
              <a:t>J </a:t>
            </a:r>
            <a:r>
              <a:rPr lang="en-IN" sz="3100" b="0" dirty="0" err="1" smtClean="0">
                <a:solidFill>
                  <a:schemeClr val="tx1"/>
                </a:solidFill>
              </a:rPr>
              <a:t>Bala</a:t>
            </a:r>
            <a:r>
              <a:rPr lang="en-IN" sz="3100" b="0" dirty="0" smtClean="0">
                <a:solidFill>
                  <a:schemeClr val="tx1"/>
                </a:solidFill>
              </a:rPr>
              <a:t> Krishnan</a:t>
            </a:r>
            <a:r>
              <a:rPr lang="en-IN" sz="3100" dirty="0" smtClean="0">
                <a:solidFill>
                  <a:schemeClr val="tx1"/>
                </a:solidFill>
              </a:rPr>
              <a:t/>
            </a:r>
            <a:br>
              <a:rPr lang="en-IN" sz="3100" dirty="0" smtClean="0">
                <a:solidFill>
                  <a:schemeClr val="tx1"/>
                </a:solidFill>
              </a:rPr>
            </a:br>
            <a:r>
              <a:rPr lang="en-IN" sz="3100" dirty="0" smtClean="0">
                <a:solidFill>
                  <a:schemeClr val="tx1"/>
                </a:solidFill>
              </a:rPr>
              <a:t>    </a:t>
            </a:r>
            <a:r>
              <a:rPr lang="en-IN" sz="3100" b="0" dirty="0" smtClean="0">
                <a:solidFill>
                  <a:schemeClr val="tx1"/>
                </a:solidFill>
              </a:rPr>
              <a:t>REG </a:t>
            </a:r>
            <a:r>
              <a:rPr lang="en-IN" sz="3100" b="0" dirty="0">
                <a:solidFill>
                  <a:schemeClr val="tx1"/>
                </a:solidFill>
              </a:rPr>
              <a:t>NO </a:t>
            </a:r>
            <a:r>
              <a:rPr lang="en-IN" sz="2800" b="0" dirty="0" smtClean="0">
                <a:solidFill>
                  <a:schemeClr val="tx1"/>
                </a:solidFill>
              </a:rPr>
              <a:t>:</a:t>
            </a:r>
            <a:r>
              <a:rPr lang="en-IN" sz="3100" dirty="0" smtClean="0">
                <a:solidFill>
                  <a:schemeClr val="tx1"/>
                </a:solidFill>
              </a:rPr>
              <a:t> </a:t>
            </a:r>
            <a:r>
              <a:rPr lang="en-IN" sz="3100" b="0" dirty="0" smtClean="0">
                <a:solidFill>
                  <a:schemeClr val="tx1"/>
                </a:solidFill>
              </a:rPr>
              <a:t>211921106305</a:t>
            </a:r>
            <a:r>
              <a:rPr lang="en-IN" sz="3100" dirty="0" smtClean="0">
                <a:solidFill>
                  <a:schemeClr val="tx1"/>
                </a:solidFill>
              </a:rPr>
              <a:t/>
            </a:r>
            <a:br>
              <a:rPr lang="en-IN" sz="3100" dirty="0" smtClean="0">
                <a:solidFill>
                  <a:schemeClr val="tx1"/>
                </a:solidFill>
              </a:rPr>
            </a:br>
            <a:r>
              <a:rPr lang="en-IN" sz="3100" dirty="0">
                <a:solidFill>
                  <a:schemeClr val="tx1"/>
                </a:solidFill>
              </a:rPr>
              <a:t> </a:t>
            </a:r>
            <a:r>
              <a:rPr lang="en-IN" sz="2800" b="0" dirty="0" smtClean="0">
                <a:solidFill>
                  <a:schemeClr val="tx1"/>
                </a:solidFill>
              </a:rPr>
              <a:t>DEP : </a:t>
            </a:r>
            <a:r>
              <a:rPr lang="en-IN" sz="2800" b="0" dirty="0">
                <a:solidFill>
                  <a:schemeClr val="tx1"/>
                </a:solidFill>
              </a:rPr>
              <a:t>ELECTRONICS AND </a:t>
            </a:r>
            <a:r>
              <a:rPr lang="en-IN" sz="2800" b="0" dirty="0" smtClean="0">
                <a:solidFill>
                  <a:schemeClr val="tx1"/>
                </a:solidFill>
              </a:rPr>
              <a:t>COMMUNICATION </a:t>
            </a:r>
            <a:endParaRPr lang="en-IN" sz="2800" b="0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22042" y="809836"/>
            <a:ext cx="6940958" cy="864096"/>
          </a:xfrm>
        </p:spPr>
        <p:txBody>
          <a:bodyPr>
            <a:normAutofit fontScale="92500"/>
          </a:bodyPr>
          <a:lstStyle/>
          <a:p>
            <a:pPr algn="l"/>
            <a:r>
              <a:rPr lang="en-IN" sz="3200" b="1" dirty="0" smtClean="0"/>
              <a:t>Rajiv </a:t>
            </a:r>
            <a:r>
              <a:rPr lang="en-IN" sz="3200" b="1" dirty="0"/>
              <a:t>Gandhi College of Engineering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38" y="548680"/>
            <a:ext cx="936104" cy="1242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367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SCHEMATIC CAPTURE</a:t>
            </a:r>
            <a:endParaRPr lang="en-IN" b="1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5466" y="2770188"/>
            <a:ext cx="6673067" cy="353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96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BLOCK </a:t>
            </a:r>
            <a:r>
              <a:rPr lang="en-IN" b="1" dirty="0" smtClean="0"/>
              <a:t>DIAGRAM</a:t>
            </a:r>
            <a:endParaRPr lang="en-IN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4264" y="2770188"/>
            <a:ext cx="4735471" cy="353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04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HARDWARE SETUP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36" y="2770188"/>
            <a:ext cx="6221928" cy="3538537"/>
          </a:xfrm>
        </p:spPr>
      </p:pic>
    </p:spTree>
    <p:extLst>
      <p:ext uri="{BB962C8B-B14F-4D97-AF65-F5344CB8AC3E}">
        <p14:creationId xmlns:p14="http://schemas.microsoft.com/office/powerpoint/2010/main" val="415703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HARDWARE SETUP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63" y="2770188"/>
            <a:ext cx="6109874" cy="3538537"/>
          </a:xfrm>
        </p:spPr>
      </p:pic>
    </p:spTree>
    <p:extLst>
      <p:ext uri="{BB962C8B-B14F-4D97-AF65-F5344CB8AC3E}">
        <p14:creationId xmlns:p14="http://schemas.microsoft.com/office/powerpoint/2010/main" val="2303196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AIMS AND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Enhance </a:t>
            </a:r>
            <a:r>
              <a:rPr lang="en-US" dirty="0"/>
              <a:t>the security with Simplifying Parking</a:t>
            </a:r>
          </a:p>
          <a:p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Parking System that pars a number of vehicles</a:t>
            </a:r>
          </a:p>
          <a:p>
            <a:r>
              <a:rPr lang="en-US" dirty="0"/>
              <a:t>with east possible </a:t>
            </a:r>
            <a:r>
              <a:rPr lang="en-US" dirty="0" smtClean="0"/>
              <a:t>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METHADOLOGY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IR sensors should be placed in </a:t>
            </a:r>
            <a:r>
              <a:rPr lang="en-US" dirty="0" smtClean="0"/>
              <a:t>the appropriate </a:t>
            </a:r>
            <a:r>
              <a:rPr lang="en-US" dirty="0"/>
              <a:t>places to clearly cover </a:t>
            </a:r>
            <a:r>
              <a:rPr lang="en-US" dirty="0" smtClean="0"/>
              <a:t>all the </a:t>
            </a:r>
            <a:r>
              <a:rPr lang="en-US" dirty="0"/>
              <a:t>parking </a:t>
            </a:r>
            <a:r>
              <a:rPr lang="en-US" dirty="0" smtClean="0"/>
              <a:t>slots</a:t>
            </a:r>
            <a:endParaRPr lang="en-US" dirty="0"/>
          </a:p>
          <a:p>
            <a:pPr algn="just"/>
            <a:r>
              <a:rPr lang="en-US" dirty="0"/>
              <a:t>The parking slots should </a:t>
            </a:r>
            <a:r>
              <a:rPr lang="en-US" dirty="0" smtClean="0"/>
              <a:t>be appropriately </a:t>
            </a:r>
            <a:r>
              <a:rPr lang="en-US" dirty="0"/>
              <a:t>numbered to </a:t>
            </a:r>
            <a:r>
              <a:rPr lang="en-US" dirty="0" smtClean="0"/>
              <a:t>mark them </a:t>
            </a:r>
            <a:r>
              <a:rPr lang="en-US" dirty="0"/>
              <a:t>on the </a:t>
            </a:r>
            <a:r>
              <a:rPr lang="en-US" dirty="0" smtClean="0"/>
              <a:t>system</a:t>
            </a:r>
          </a:p>
          <a:p>
            <a:pPr algn="just"/>
            <a:r>
              <a:rPr lang="en-US" dirty="0"/>
              <a:t>These marked points will act as the </a:t>
            </a:r>
            <a:r>
              <a:rPr lang="en-US" dirty="0" smtClean="0"/>
              <a:t>control points </a:t>
            </a:r>
            <a:r>
              <a:rPr lang="en-US" dirty="0"/>
              <a:t>and will be integrated as slots in </a:t>
            </a:r>
            <a:r>
              <a:rPr lang="en-US" dirty="0" smtClean="0"/>
              <a:t>the cloud</a:t>
            </a:r>
            <a:endParaRPr lang="en-US" dirty="0"/>
          </a:p>
          <a:p>
            <a:pPr algn="just"/>
            <a:r>
              <a:rPr lang="en-US" dirty="0"/>
              <a:t>Then the setting will be saved and </a:t>
            </a:r>
            <a:r>
              <a:rPr lang="en-US" dirty="0" smtClean="0"/>
              <a:t>the microcontroller </a:t>
            </a:r>
            <a:r>
              <a:rPr lang="en-US" dirty="0"/>
              <a:t>will be programmed </a:t>
            </a:r>
            <a:r>
              <a:rPr lang="en-US" dirty="0" smtClean="0"/>
              <a:t>to display </a:t>
            </a:r>
            <a:r>
              <a:rPr lang="en-US" dirty="0"/>
              <a:t>the data online </a:t>
            </a:r>
            <a:r>
              <a:rPr lang="en-US" dirty="0" smtClean="0"/>
              <a:t>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80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Thus phase </a:t>
            </a:r>
            <a:r>
              <a:rPr lang="en-US" dirty="0" smtClean="0"/>
              <a:t>5 </a:t>
            </a:r>
            <a:r>
              <a:rPr lang="en-US" dirty="0" smtClean="0"/>
              <a:t>concludes The </a:t>
            </a:r>
            <a:r>
              <a:rPr lang="en-US" dirty="0"/>
              <a:t>developed smart parking system </a:t>
            </a:r>
            <a:r>
              <a:rPr lang="en-US" dirty="0" smtClean="0"/>
              <a:t>provides a </a:t>
            </a:r>
            <a:r>
              <a:rPr lang="en-US" dirty="0"/>
              <a:t>cheap and efficient monitoring system </a:t>
            </a:r>
            <a:r>
              <a:rPr lang="en-US" dirty="0" smtClean="0"/>
              <a:t>while still </a:t>
            </a:r>
            <a:r>
              <a:rPr lang="en-US" dirty="0"/>
              <a:t>providing real-time information </a:t>
            </a:r>
            <a:r>
              <a:rPr lang="en-US" dirty="0" smtClean="0"/>
              <a:t>about parking </a:t>
            </a:r>
            <a:r>
              <a:rPr lang="en-US" dirty="0"/>
              <a:t>spot to commuters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We have Going to present a benefit </a:t>
            </a:r>
            <a:r>
              <a:rPr lang="en-US" dirty="0" smtClean="0"/>
              <a:t>analysis showing </a:t>
            </a:r>
            <a:r>
              <a:rPr lang="en-US" dirty="0"/>
              <a:t>that with the </a:t>
            </a:r>
            <a:r>
              <a:rPr lang="en-US" dirty="0" smtClean="0"/>
              <a:t>successful implementation </a:t>
            </a:r>
            <a:r>
              <a:rPr lang="en-US" dirty="0"/>
              <a:t>of smart </a:t>
            </a:r>
            <a:r>
              <a:rPr lang="en-US" dirty="0" smtClean="0"/>
              <a:t>parking.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8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CONTENTS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just"/>
            <a:r>
              <a:rPr lang="en-US" sz="8000" dirty="0" smtClean="0">
                <a:solidFill>
                  <a:schemeClr val="tx1"/>
                </a:solidFill>
              </a:rPr>
              <a:t>Introduction</a:t>
            </a:r>
            <a:endParaRPr lang="en-US" sz="8000" dirty="0">
              <a:solidFill>
                <a:schemeClr val="tx1"/>
              </a:solidFill>
            </a:endParaRPr>
          </a:p>
          <a:p>
            <a:pPr algn="just"/>
            <a:r>
              <a:rPr lang="en-US" sz="8000" dirty="0">
                <a:solidFill>
                  <a:schemeClr val="tx1"/>
                </a:solidFill>
              </a:rPr>
              <a:t>Problem </a:t>
            </a:r>
            <a:r>
              <a:rPr lang="en-US" sz="8000" dirty="0" smtClean="0">
                <a:solidFill>
                  <a:schemeClr val="tx1"/>
                </a:solidFill>
              </a:rPr>
              <a:t>Statement</a:t>
            </a:r>
            <a:endParaRPr lang="en-US" sz="8000" dirty="0">
              <a:solidFill>
                <a:schemeClr val="tx1"/>
              </a:solidFill>
            </a:endParaRPr>
          </a:p>
          <a:p>
            <a:pPr algn="just"/>
            <a:r>
              <a:rPr lang="en-US" sz="8000" dirty="0" smtClean="0">
                <a:solidFill>
                  <a:schemeClr val="tx1"/>
                </a:solidFill>
              </a:rPr>
              <a:t>Requirements</a:t>
            </a:r>
            <a:endParaRPr lang="en-US" sz="8000" dirty="0">
              <a:solidFill>
                <a:schemeClr val="tx1"/>
              </a:solidFill>
            </a:endParaRPr>
          </a:p>
          <a:p>
            <a:pPr algn="just"/>
            <a:r>
              <a:rPr lang="en-US" sz="8000" dirty="0">
                <a:solidFill>
                  <a:schemeClr val="tx1"/>
                </a:solidFill>
              </a:rPr>
              <a:t>Our </a:t>
            </a:r>
            <a:r>
              <a:rPr lang="en-US" sz="8000" dirty="0" smtClean="0">
                <a:solidFill>
                  <a:schemeClr val="tx1"/>
                </a:solidFill>
              </a:rPr>
              <a:t>Design</a:t>
            </a:r>
          </a:p>
          <a:p>
            <a:pPr algn="just"/>
            <a:r>
              <a:rPr lang="en-US" sz="8000" dirty="0" smtClean="0"/>
              <a:t>Program</a:t>
            </a:r>
            <a:endParaRPr lang="en-US" sz="8000" dirty="0">
              <a:solidFill>
                <a:schemeClr val="tx1"/>
              </a:solidFill>
            </a:endParaRPr>
          </a:p>
          <a:p>
            <a:pPr algn="just"/>
            <a:r>
              <a:rPr lang="en-US" sz="8000" dirty="0">
                <a:solidFill>
                  <a:schemeClr val="tx1"/>
                </a:solidFill>
              </a:rPr>
              <a:t>Aims and </a:t>
            </a:r>
            <a:r>
              <a:rPr lang="en-US" sz="8000" dirty="0" smtClean="0">
                <a:solidFill>
                  <a:schemeClr val="tx1"/>
                </a:solidFill>
              </a:rPr>
              <a:t>Objectives</a:t>
            </a:r>
            <a:endParaRPr lang="en-US" sz="8000" dirty="0">
              <a:solidFill>
                <a:schemeClr val="tx1"/>
              </a:solidFill>
            </a:endParaRPr>
          </a:p>
          <a:p>
            <a:pPr algn="just"/>
            <a:r>
              <a:rPr lang="en-US" sz="8000" dirty="0" smtClean="0">
                <a:solidFill>
                  <a:schemeClr val="tx1"/>
                </a:solidFill>
              </a:rPr>
              <a:t>Methodology</a:t>
            </a:r>
            <a:endParaRPr lang="en-US" sz="8000" dirty="0">
              <a:solidFill>
                <a:schemeClr val="tx1"/>
              </a:solidFill>
            </a:endParaRPr>
          </a:p>
          <a:p>
            <a:pPr algn="just"/>
            <a:r>
              <a:rPr lang="en-US" sz="8000" dirty="0" smtClean="0">
                <a:solidFill>
                  <a:schemeClr val="tx1"/>
                </a:solidFill>
              </a:rPr>
              <a:t>Conclusion</a:t>
            </a:r>
            <a:endParaRPr lang="en-US" sz="8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8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Smart Parking system consists of an on-site deployment of </a:t>
            </a:r>
            <a:r>
              <a:rPr lang="en-US" dirty="0" smtClean="0"/>
              <a:t>an IOT </a:t>
            </a:r>
            <a:r>
              <a:rPr lang="en-US" dirty="0"/>
              <a:t>module that is used to monitor and signalize the state </a:t>
            </a:r>
            <a:r>
              <a:rPr lang="en-US" dirty="0" smtClean="0"/>
              <a:t>of availability </a:t>
            </a:r>
            <a:r>
              <a:rPr lang="en-US" dirty="0"/>
              <a:t>of each single parking space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Smart Parking is a parking system, usually a new one that </a:t>
            </a:r>
            <a:r>
              <a:rPr lang="en-US" dirty="0" smtClean="0"/>
              <a:t>is equipped </a:t>
            </a:r>
            <a:r>
              <a:rPr lang="en-US" dirty="0"/>
              <a:t>with special structured devices (things) to detect </a:t>
            </a:r>
            <a:r>
              <a:rPr lang="en-US" dirty="0" smtClean="0"/>
              <a:t>the available </a:t>
            </a:r>
            <a:r>
              <a:rPr lang="en-US" dirty="0"/>
              <a:t>parking slots at any parking </a:t>
            </a:r>
            <a:r>
              <a:rPr lang="en-US" dirty="0" smtClean="0"/>
              <a:t>area.</a:t>
            </a:r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48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With the growth of population and economical </a:t>
            </a:r>
            <a:r>
              <a:rPr lang="en-US" dirty="0" smtClean="0"/>
              <a:t>development , the </a:t>
            </a:r>
            <a:r>
              <a:rPr lang="en-US" dirty="0"/>
              <a:t>number of vehicles on the road is increasing day by </a:t>
            </a:r>
            <a:r>
              <a:rPr lang="en-US" dirty="0" smtClean="0"/>
              <a:t>day . Parking </a:t>
            </a:r>
            <a:r>
              <a:rPr lang="en-US" dirty="0"/>
              <a:t>is becoming one of the major problems for cities, and </a:t>
            </a:r>
            <a:r>
              <a:rPr lang="en-US" dirty="0" smtClean="0"/>
              <a:t>is becoming </a:t>
            </a:r>
            <a:r>
              <a:rPr lang="en-US" dirty="0"/>
              <a:t>very costly .so to avoid Problems such as, </a:t>
            </a:r>
            <a:r>
              <a:rPr lang="en-US" dirty="0" smtClean="0"/>
              <a:t>traffic congestion</a:t>
            </a:r>
            <a:r>
              <a:rPr lang="en-US" dirty="0"/>
              <a:t>, limited car parking facilities and road safety </a:t>
            </a:r>
            <a:r>
              <a:rPr lang="en-US" dirty="0" smtClean="0"/>
              <a:t>there is</a:t>
            </a:r>
            <a:r>
              <a:rPr lang="en-US" dirty="0"/>
              <a:t> solution that is being addressed by Smart parking using </a:t>
            </a:r>
            <a:r>
              <a:rPr lang="en-US" dirty="0" smtClean="0"/>
              <a:t>   IOT which </a:t>
            </a:r>
            <a:r>
              <a:rPr lang="en-US" dirty="0"/>
              <a:t>is a solution to metropolitan cities to reduce congestion,</a:t>
            </a:r>
          </a:p>
          <a:p>
            <a:pPr algn="just"/>
            <a:r>
              <a:rPr lang="en-US" dirty="0"/>
              <a:t>cut vehicle emission totals and save persons’ time by helping</a:t>
            </a:r>
          </a:p>
          <a:p>
            <a:pPr algn="just"/>
            <a:r>
              <a:rPr lang="en-US" dirty="0"/>
              <a:t>them in finding a spot to park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1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REQUIREMENTS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 smtClean="0"/>
              <a:t>1) </a:t>
            </a:r>
            <a:r>
              <a:rPr lang="en-US" b="1" dirty="0" err="1" smtClean="0"/>
              <a:t>Arduino</a:t>
            </a:r>
            <a:r>
              <a:rPr lang="en-US" b="1" dirty="0" smtClean="0"/>
              <a:t> </a:t>
            </a:r>
            <a:r>
              <a:rPr lang="en-US" b="1" dirty="0"/>
              <a:t>Uno:</a:t>
            </a:r>
            <a:endParaRPr lang="en-US" dirty="0"/>
          </a:p>
          <a:p>
            <a:pPr algn="just"/>
            <a:r>
              <a:rPr lang="en-US" dirty="0"/>
              <a:t>This will act as the microcontroller </a:t>
            </a:r>
            <a:r>
              <a:rPr lang="en-US" dirty="0" smtClean="0"/>
              <a:t>for the </a:t>
            </a:r>
            <a:r>
              <a:rPr lang="en-US" dirty="0"/>
              <a:t>project and all the other sensors will connected to it</a:t>
            </a:r>
          </a:p>
          <a:p>
            <a:pPr marL="0" indent="0" algn="just">
              <a:buNone/>
            </a:pPr>
            <a:r>
              <a:rPr lang="en-US" b="1" dirty="0"/>
              <a:t>2) IR sensors:</a:t>
            </a:r>
            <a:endParaRPr lang="en-US" dirty="0"/>
          </a:p>
          <a:p>
            <a:pPr algn="just"/>
            <a:r>
              <a:rPr lang="en-US" dirty="0"/>
              <a:t>It will be used to sense the presence </a:t>
            </a:r>
            <a:r>
              <a:rPr lang="en-US" dirty="0" smtClean="0"/>
              <a:t>of vehicle </a:t>
            </a:r>
            <a:r>
              <a:rPr lang="en-US" dirty="0"/>
              <a:t>in the parking slots by sending out IR radiations.</a:t>
            </a:r>
          </a:p>
          <a:p>
            <a:pPr marL="0" indent="0" algn="just">
              <a:buNone/>
            </a:pPr>
            <a:r>
              <a:rPr lang="en-US" b="1" dirty="0"/>
              <a:t>3</a:t>
            </a:r>
            <a:r>
              <a:rPr lang="en-US" b="1" dirty="0" smtClean="0"/>
              <a:t>) LED'S</a:t>
            </a:r>
            <a:r>
              <a:rPr lang="en-US" b="1" dirty="0"/>
              <a:t>:</a:t>
            </a:r>
            <a:endParaRPr lang="en-US" dirty="0"/>
          </a:p>
          <a:p>
            <a:pPr algn="just"/>
            <a:r>
              <a:rPr lang="en-US" dirty="0"/>
              <a:t>This will be giving the indication if </a:t>
            </a:r>
            <a:r>
              <a:rPr lang="en-US" dirty="0" smtClean="0"/>
              <a:t>the particular </a:t>
            </a:r>
            <a:r>
              <a:rPr lang="en-US" dirty="0"/>
              <a:t>slot is empty or full screen that is the status </a:t>
            </a:r>
            <a:r>
              <a:rPr lang="en-US" dirty="0" smtClean="0"/>
              <a:t>of the </a:t>
            </a:r>
            <a:r>
              <a:rPr lang="en-US" dirty="0"/>
              <a:t>parking slots and change </a:t>
            </a:r>
            <a:r>
              <a:rPr lang="en-US" dirty="0" smtClean="0"/>
              <a:t>real-time</a:t>
            </a:r>
            <a:endParaRPr lang="en-US" dirty="0"/>
          </a:p>
          <a:p>
            <a:pPr algn="just"/>
            <a:r>
              <a:rPr lang="en-US" dirty="0"/>
              <a:t>As we are implementing using </a:t>
            </a:r>
            <a:r>
              <a:rPr lang="en-US" dirty="0" err="1" smtClean="0"/>
              <a:t>Iot</a:t>
            </a:r>
            <a:r>
              <a:rPr lang="en-US" dirty="0"/>
              <a:t> </a:t>
            </a:r>
            <a:r>
              <a:rPr lang="en-US" dirty="0" smtClean="0"/>
              <a:t>we </a:t>
            </a:r>
            <a:r>
              <a:rPr lang="en-US" dirty="0"/>
              <a:t>as usually use jumper wires, bread board and USB cable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9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OUR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are using 4 IR sensors in the particular</a:t>
            </a:r>
          </a:p>
          <a:p>
            <a:pPr algn="just"/>
            <a:r>
              <a:rPr lang="en-US" dirty="0"/>
              <a:t>parking slot. When a car or any vehicle enters</a:t>
            </a:r>
          </a:p>
          <a:p>
            <a:pPr algn="just"/>
            <a:r>
              <a:rPr lang="en-US" dirty="0"/>
              <a:t>the IR sensor in the Parking slot sends signal </a:t>
            </a:r>
            <a:r>
              <a:rPr lang="en-US" dirty="0" smtClean="0"/>
              <a:t>to </a:t>
            </a:r>
            <a:r>
              <a:rPr lang="en-US" dirty="0" err="1" smtClean="0"/>
              <a:t>Arduino</a:t>
            </a:r>
            <a:r>
              <a:rPr lang="en-US" dirty="0" smtClean="0"/>
              <a:t> and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/>
              <a:t>triggers the signal to </a:t>
            </a:r>
            <a:r>
              <a:rPr lang="en-US" dirty="0" smtClean="0"/>
              <a:t>LED which </a:t>
            </a:r>
            <a:r>
              <a:rPr lang="en-US" dirty="0"/>
              <a:t>goes ON or OFF accordingly that</a:t>
            </a:r>
          </a:p>
          <a:p>
            <a:pPr algn="just"/>
            <a:r>
              <a:rPr lang="en-US" dirty="0"/>
              <a:t>indicates whether a parking slot is vacant or</a:t>
            </a:r>
          </a:p>
          <a:p>
            <a:pPr algn="just"/>
            <a:r>
              <a:rPr lang="en-US" dirty="0"/>
              <a:t>not.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85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2697"/>
            <a:ext cx="7315200" cy="864095"/>
          </a:xfrm>
        </p:spPr>
        <p:txBody>
          <a:bodyPr/>
          <a:lstStyle/>
          <a:p>
            <a:r>
              <a:rPr lang="en-US" b="1" dirty="0" smtClean="0"/>
              <a:t>PROGRAM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03920" cy="4968552"/>
          </a:xfrm>
        </p:spPr>
        <p:txBody>
          <a:bodyPr>
            <a:normAutofit fontScale="700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LiquidCrystal.h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// IR sensor pins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irSensorPins</a:t>
            </a:r>
            <a:r>
              <a:rPr lang="en-IN" dirty="0"/>
              <a:t>[] = {2, 3, 4, 5, 6};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numSensors</a:t>
            </a:r>
            <a:r>
              <a:rPr lang="en-IN" dirty="0"/>
              <a:t> = 5;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// LCD pins</a:t>
            </a:r>
          </a:p>
          <a:p>
            <a:pPr marL="0" indent="0">
              <a:buNone/>
            </a:pPr>
            <a:r>
              <a:rPr lang="en-IN" dirty="0" err="1"/>
              <a:t>LiquidCrystal</a:t>
            </a:r>
            <a:r>
              <a:rPr lang="en-IN" dirty="0"/>
              <a:t> </a:t>
            </a:r>
            <a:r>
              <a:rPr lang="en-IN" dirty="0" err="1"/>
              <a:t>lcd</a:t>
            </a:r>
            <a:r>
              <a:rPr lang="en-IN" dirty="0"/>
              <a:t>(12, 11, 7, 8, 9, 10);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void setup()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irSensorPins</a:t>
            </a:r>
            <a:r>
              <a:rPr lang="en-IN" dirty="0"/>
              <a:t>[0], INPUT);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irSensorPins</a:t>
            </a:r>
            <a:r>
              <a:rPr lang="en-IN" dirty="0"/>
              <a:t>[1], INPUT);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irSensorPins</a:t>
            </a:r>
            <a:r>
              <a:rPr lang="en-IN" dirty="0"/>
              <a:t>[2], INPUT);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irSensorPins</a:t>
            </a:r>
            <a:r>
              <a:rPr lang="en-IN" dirty="0"/>
              <a:t>[3], INPUT);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irSensorPins</a:t>
            </a:r>
            <a:r>
              <a:rPr lang="en-IN" dirty="0"/>
              <a:t>[4], INPUT);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Serial.begin</a:t>
            </a:r>
            <a:r>
              <a:rPr lang="en-IN" dirty="0"/>
              <a:t>(9600);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lcd.begin</a:t>
            </a:r>
            <a:r>
              <a:rPr lang="en-IN" dirty="0"/>
              <a:t>(16,2);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lcd.print</a:t>
            </a:r>
            <a:r>
              <a:rPr lang="en-IN" dirty="0"/>
              <a:t>("Smart Parking");</a:t>
            </a:r>
          </a:p>
          <a:p>
            <a:pPr marL="0" indent="0">
              <a:buNone/>
            </a:pPr>
            <a:r>
              <a:rPr lang="en-IN" dirty="0"/>
              <a:t>  delay(100);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lcd.clear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1858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476672"/>
            <a:ext cx="8503920" cy="62646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void loop()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occupiedSpaces</a:t>
            </a:r>
            <a:r>
              <a:rPr lang="en-IN" dirty="0"/>
              <a:t> = 0;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for (</a:t>
            </a:r>
            <a:r>
              <a:rPr lang="en-IN" dirty="0" err="1"/>
              <a:t>int</a:t>
            </a:r>
            <a:r>
              <a:rPr lang="en-IN" dirty="0"/>
              <a:t> i = 0; i &lt; </a:t>
            </a:r>
            <a:r>
              <a:rPr lang="en-IN" dirty="0" err="1"/>
              <a:t>numSensors</a:t>
            </a:r>
            <a:r>
              <a:rPr lang="en-IN" dirty="0"/>
              <a:t>; i++) {</a:t>
            </a:r>
          </a:p>
          <a:p>
            <a:pPr marL="0" indent="0">
              <a:buNone/>
            </a:pPr>
            <a:r>
              <a:rPr lang="en-IN" dirty="0"/>
              <a:t>    if (</a:t>
            </a:r>
            <a:r>
              <a:rPr lang="en-IN" dirty="0" err="1"/>
              <a:t>digitalRead</a:t>
            </a:r>
            <a:r>
              <a:rPr lang="en-IN" dirty="0"/>
              <a:t>(</a:t>
            </a:r>
            <a:r>
              <a:rPr lang="en-IN" dirty="0" err="1"/>
              <a:t>irSensorPins</a:t>
            </a:r>
            <a:r>
              <a:rPr lang="en-IN" dirty="0"/>
              <a:t>[i]) == HIGH)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occupiedSpaces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lcd.setCursor</a:t>
            </a:r>
            <a:r>
              <a:rPr lang="en-IN" dirty="0"/>
              <a:t>(0, 0);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lcd.print</a:t>
            </a:r>
            <a:r>
              <a:rPr lang="en-IN" dirty="0"/>
              <a:t>("Occupied: ");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lcd.print</a:t>
            </a:r>
            <a:r>
              <a:rPr lang="en-IN" dirty="0"/>
              <a:t>(</a:t>
            </a:r>
            <a:r>
              <a:rPr lang="en-IN" dirty="0" err="1"/>
              <a:t>occupiedSpaces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lcd.print</a:t>
            </a:r>
            <a:r>
              <a:rPr lang="en-IN" dirty="0"/>
              <a:t>("/");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lcd.print</a:t>
            </a:r>
            <a:r>
              <a:rPr lang="en-IN" dirty="0"/>
              <a:t>(</a:t>
            </a:r>
            <a:r>
              <a:rPr lang="en-IN" dirty="0" err="1"/>
              <a:t>numSensors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lcd.setCursor</a:t>
            </a:r>
            <a:r>
              <a:rPr lang="en-IN" dirty="0"/>
              <a:t>(0, 1);</a:t>
            </a:r>
          </a:p>
          <a:p>
            <a:pPr marL="0" indent="0">
              <a:buNone/>
            </a:pPr>
            <a:r>
              <a:rPr lang="en-IN" dirty="0"/>
              <a:t>  if (</a:t>
            </a:r>
            <a:r>
              <a:rPr lang="en-IN" dirty="0" err="1"/>
              <a:t>occupiedSpaces</a:t>
            </a:r>
            <a:r>
              <a:rPr lang="en-IN" dirty="0"/>
              <a:t> == </a:t>
            </a:r>
            <a:r>
              <a:rPr lang="en-IN" dirty="0" err="1"/>
              <a:t>numSensors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lcd.print</a:t>
            </a:r>
            <a:r>
              <a:rPr lang="en-IN" dirty="0"/>
              <a:t>("Parking Full");</a:t>
            </a:r>
          </a:p>
          <a:p>
            <a:pPr marL="0" indent="0">
              <a:buNone/>
            </a:pPr>
            <a:r>
              <a:rPr lang="en-IN" dirty="0"/>
              <a:t>  } else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lcd.print</a:t>
            </a:r>
            <a:r>
              <a:rPr lang="en-IN" dirty="0"/>
              <a:t>("Available: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lcd.print</a:t>
            </a:r>
            <a:r>
              <a:rPr lang="en-IN" dirty="0"/>
              <a:t>(</a:t>
            </a:r>
            <a:r>
              <a:rPr lang="en-IN" dirty="0" err="1"/>
              <a:t>numSensors</a:t>
            </a:r>
            <a:r>
              <a:rPr lang="en-IN" dirty="0"/>
              <a:t> - </a:t>
            </a:r>
            <a:r>
              <a:rPr lang="en-IN" dirty="0" err="1"/>
              <a:t>occupiedSpaces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7307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62646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 delay(100);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lcd.clear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for (</a:t>
            </a:r>
            <a:r>
              <a:rPr lang="en-IN" dirty="0" err="1"/>
              <a:t>int</a:t>
            </a:r>
            <a:r>
              <a:rPr lang="en-IN" dirty="0"/>
              <a:t> i = 0; i &lt; </a:t>
            </a:r>
            <a:r>
              <a:rPr lang="en-IN" dirty="0" err="1"/>
              <a:t>numSensors</a:t>
            </a:r>
            <a:r>
              <a:rPr lang="en-IN" dirty="0"/>
              <a:t>; i++) {</a:t>
            </a:r>
          </a:p>
          <a:p>
            <a:pPr marL="0" indent="0">
              <a:buNone/>
            </a:pPr>
            <a:r>
              <a:rPr lang="en-IN" dirty="0"/>
              <a:t>    if (</a:t>
            </a:r>
            <a:r>
              <a:rPr lang="en-IN" dirty="0" err="1"/>
              <a:t>digitalRead</a:t>
            </a:r>
            <a:r>
              <a:rPr lang="en-IN" dirty="0"/>
              <a:t>(</a:t>
            </a:r>
            <a:r>
              <a:rPr lang="en-IN" dirty="0" err="1"/>
              <a:t>irSensorPins</a:t>
            </a:r>
            <a:r>
              <a:rPr lang="en-IN" dirty="0"/>
              <a:t>[i]) ==LOW) {</a:t>
            </a:r>
          </a:p>
          <a:p>
            <a:pPr marL="0" indent="0">
              <a:buNone/>
            </a:pPr>
            <a:r>
              <a:rPr lang="en-IN" dirty="0"/>
              <a:t>      if(i==0){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lcd.setCursor</a:t>
            </a:r>
            <a:r>
              <a:rPr lang="en-IN" dirty="0"/>
              <a:t>(0, 0);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lcd.print</a:t>
            </a:r>
            <a:r>
              <a:rPr lang="en-IN" dirty="0"/>
              <a:t>("slot 1: 50m");</a:t>
            </a:r>
          </a:p>
          <a:p>
            <a:pPr marL="0" indent="0">
              <a:buNone/>
            </a:pPr>
            <a:r>
              <a:rPr lang="en-IN" dirty="0"/>
              <a:t>       delay(30);}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else if(i==1){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lcd.setCursor</a:t>
            </a:r>
            <a:r>
              <a:rPr lang="en-IN" dirty="0"/>
              <a:t>(0, 0);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lcd.print</a:t>
            </a:r>
            <a:r>
              <a:rPr lang="en-IN" dirty="0"/>
              <a:t>("slot 2: 55m");</a:t>
            </a:r>
          </a:p>
          <a:p>
            <a:pPr marL="0" indent="0">
              <a:buNone/>
            </a:pPr>
            <a:r>
              <a:rPr lang="en-IN" dirty="0"/>
              <a:t>       delay(30);</a:t>
            </a:r>
          </a:p>
          <a:p>
            <a:pPr marL="0" indent="0">
              <a:buNone/>
            </a:pPr>
            <a:r>
              <a:rPr lang="en-IN" dirty="0"/>
              <a:t>       }</a:t>
            </a:r>
          </a:p>
          <a:p>
            <a:pPr marL="0" indent="0">
              <a:buNone/>
            </a:pPr>
            <a:r>
              <a:rPr lang="en-IN" dirty="0"/>
              <a:t>       else if(i==2){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lcd.setCursor</a:t>
            </a:r>
            <a:r>
              <a:rPr lang="en-IN" dirty="0"/>
              <a:t>(0, 0);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lcd.print</a:t>
            </a:r>
            <a:r>
              <a:rPr lang="en-IN" dirty="0"/>
              <a:t>("slot 3: 60m");</a:t>
            </a:r>
          </a:p>
          <a:p>
            <a:pPr marL="0" indent="0">
              <a:buNone/>
            </a:pPr>
            <a:r>
              <a:rPr lang="en-IN" dirty="0"/>
              <a:t>       delay(30);</a:t>
            </a:r>
          </a:p>
          <a:p>
            <a:pPr marL="0" indent="0">
              <a:buNone/>
            </a:pPr>
            <a:r>
              <a:rPr lang="en-IN" dirty="0"/>
              <a:t>       }</a:t>
            </a:r>
          </a:p>
          <a:p>
            <a:pPr marL="0" indent="0">
              <a:buNone/>
            </a:pPr>
            <a:r>
              <a:rPr lang="en-IN" dirty="0"/>
              <a:t>       else if(i==3){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lcd.setCursor</a:t>
            </a:r>
            <a:r>
              <a:rPr lang="en-IN" dirty="0"/>
              <a:t>(0, 0);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lcd.print</a:t>
            </a:r>
            <a:r>
              <a:rPr lang="en-IN" dirty="0"/>
              <a:t>("slot 4: 65m");</a:t>
            </a:r>
          </a:p>
          <a:p>
            <a:pPr marL="0" indent="0">
              <a:buNone/>
            </a:pPr>
            <a:r>
              <a:rPr lang="en-IN" dirty="0"/>
              <a:t>       delay(30);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/>
              <a:t> else if(i==4){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lcd.setCursor</a:t>
            </a:r>
            <a:r>
              <a:rPr lang="en-IN" dirty="0"/>
              <a:t>(0, 0);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lcd.print</a:t>
            </a:r>
            <a:r>
              <a:rPr lang="en-IN" dirty="0"/>
              <a:t>("slot 5: 70m");</a:t>
            </a:r>
          </a:p>
          <a:p>
            <a:pPr marL="0" indent="0">
              <a:buNone/>
            </a:pPr>
            <a:r>
              <a:rPr lang="en-IN" dirty="0"/>
              <a:t>       delay(30);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    delay(10);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08915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125</TotalTime>
  <Words>611</Words>
  <Application>Microsoft Office PowerPoint</Application>
  <PresentationFormat>On-screen Show (4:3)</PresentationFormat>
  <Paragraphs>131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Perspective</vt:lpstr>
      <vt:lpstr>SMART PARKING SYSTEM USING IOT    NAME     : J Bala Krishnan     REG NO : 211921106305  DEP : ELECTRONICS AND COMMUNICATION </vt:lpstr>
      <vt:lpstr>CONTENTS</vt:lpstr>
      <vt:lpstr>INTRODUCTION</vt:lpstr>
      <vt:lpstr>PROBLEM STATEMENT</vt:lpstr>
      <vt:lpstr>REQUIREMENTS</vt:lpstr>
      <vt:lpstr>OUR DESIGN</vt:lpstr>
      <vt:lpstr>PROGRAM</vt:lpstr>
      <vt:lpstr>PowerPoint Presentation</vt:lpstr>
      <vt:lpstr>PowerPoint Presentation</vt:lpstr>
      <vt:lpstr>SCHEMATIC CAPTURE</vt:lpstr>
      <vt:lpstr>BLOCK DIAGRAM</vt:lpstr>
      <vt:lpstr>HARDWARE SETUP</vt:lpstr>
      <vt:lpstr>HARDWARE SETUP</vt:lpstr>
      <vt:lpstr>AIMS AND OBJECTIVES</vt:lpstr>
      <vt:lpstr>METHADOLOGY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HP</dc:creator>
  <cp:lastModifiedBy>HP</cp:lastModifiedBy>
  <cp:revision>13</cp:revision>
  <dcterms:created xsi:type="dcterms:W3CDTF">2023-10-11T13:35:30Z</dcterms:created>
  <dcterms:modified xsi:type="dcterms:W3CDTF">2023-11-01T10:47:19Z</dcterms:modified>
</cp:coreProperties>
</file>