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4" r:id="rId3"/>
    <p:sldId id="257" r:id="rId4"/>
    <p:sldId id="275" r:id="rId5"/>
    <p:sldId id="258" r:id="rId6"/>
    <p:sldId id="259" r:id="rId7"/>
    <p:sldId id="260" r:id="rId8"/>
    <p:sldId id="261" r:id="rId9"/>
    <p:sldId id="263" r:id="rId10"/>
    <p:sldId id="264" r:id="rId11"/>
    <p:sldId id="265" r:id="rId12"/>
    <p:sldId id="279" r:id="rId13"/>
    <p:sldId id="271" r:id="rId14"/>
    <p:sldId id="276" r:id="rId15"/>
    <p:sldId id="277" r:id="rId16"/>
    <p:sldId id="278" r:id="rId17"/>
    <p:sldId id="266" r:id="rId18"/>
    <p:sldId id="267" r:id="rId19"/>
    <p:sldId id="273" r:id="rId20"/>
    <p:sldId id="262" r:id="rId21"/>
  </p:sldIdLst>
  <p:sldSz cx="18288000" cy="10287000"/>
  <p:notesSz cx="6858000" cy="9144000"/>
  <p:embeddedFontLst>
    <p:embeddedFont>
      <p:font typeface="Canva Sans Bold" charset="0"/>
      <p:regular r:id="rId22"/>
    </p:embeddedFont>
    <p:embeddedFont>
      <p:font typeface="Canva Sans" charset="0"/>
      <p:regular r:id="rId23"/>
    </p:embeddedFont>
    <p:embeddedFont>
      <p:font typeface="Calibri"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sp>
      <p:sp>
        <p:nvSpPr>
          <p:cNvPr id="3" name="Freeform 3"/>
          <p:cNvSpPr/>
          <p:nvPr/>
        </p:nvSpPr>
        <p:spPr>
          <a:xfrm>
            <a:off x="3097087" y="-12958"/>
            <a:ext cx="11301259" cy="2217872"/>
          </a:xfrm>
          <a:custGeom>
            <a:avLst/>
            <a:gdLst/>
            <a:ahLst/>
            <a:cxnLst/>
            <a:rect l="l" t="t" r="r" b="b"/>
            <a:pathLst>
              <a:path w="11301259" h="2217872">
                <a:moveTo>
                  <a:pt x="0" y="0"/>
                </a:moveTo>
                <a:lnTo>
                  <a:pt x="11301259" y="0"/>
                </a:lnTo>
                <a:lnTo>
                  <a:pt x="11301259" y="2217872"/>
                </a:lnTo>
                <a:lnTo>
                  <a:pt x="0" y="2217872"/>
                </a:lnTo>
                <a:lnTo>
                  <a:pt x="0" y="0"/>
                </a:lnTo>
                <a:close/>
              </a:path>
            </a:pathLst>
          </a:custGeom>
          <a:blipFill>
            <a:blip r:embed="rId3" cstate="print"/>
            <a:stretch>
              <a:fillRect/>
            </a:stretch>
          </a:blipFill>
        </p:spPr>
      </p:sp>
      <p:sp>
        <p:nvSpPr>
          <p:cNvPr id="4" name="TextBox 4"/>
          <p:cNvSpPr txBox="1"/>
          <p:nvPr/>
        </p:nvSpPr>
        <p:spPr>
          <a:xfrm>
            <a:off x="3155943" y="1928770"/>
            <a:ext cx="11658706" cy="514350"/>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Canva Sans Bold"/>
                <a:ea typeface="Canva Sans Bold"/>
                <a:cs typeface="Canva Sans Bold"/>
                <a:sym typeface="Canva Sans Bold"/>
              </a:rPr>
              <a:t>Department of Artificial Intelligence and Machine Learning</a:t>
            </a:r>
          </a:p>
        </p:txBody>
      </p:sp>
      <p:sp>
        <p:nvSpPr>
          <p:cNvPr id="5" name="TextBox 5"/>
          <p:cNvSpPr txBox="1"/>
          <p:nvPr/>
        </p:nvSpPr>
        <p:spPr>
          <a:xfrm>
            <a:off x="741017" y="7704023"/>
            <a:ext cx="4363998" cy="514350"/>
          </a:xfrm>
          <a:prstGeom prst="rect">
            <a:avLst/>
          </a:prstGeom>
        </p:spPr>
        <p:txBody>
          <a:bodyPr lIns="0" tIns="0" rIns="0" bIns="0" rtlCol="0" anchor="t">
            <a:spAutoFit/>
          </a:bodyPr>
          <a:lstStyle/>
          <a:p>
            <a:pPr algn="just">
              <a:lnSpc>
                <a:spcPts val="4200"/>
              </a:lnSpc>
              <a:spcBef>
                <a:spcPct val="0"/>
              </a:spcBef>
            </a:pPr>
            <a:r>
              <a:rPr lang="en-US" sz="3000" b="1">
                <a:solidFill>
                  <a:srgbClr val="000000"/>
                </a:solidFill>
                <a:latin typeface="Canva Sans Bold"/>
                <a:ea typeface="Canva Sans Bold"/>
                <a:cs typeface="Canva Sans Bold"/>
                <a:sym typeface="Canva Sans Bold"/>
              </a:rPr>
              <a:t>Batch ID:</a:t>
            </a:r>
            <a:r>
              <a:rPr lang="en-US" sz="3000">
                <a:solidFill>
                  <a:srgbClr val="000000"/>
                </a:solidFill>
                <a:latin typeface="Canva Sans"/>
                <a:ea typeface="Canva Sans"/>
                <a:cs typeface="Canva Sans"/>
                <a:sym typeface="Canva Sans"/>
              </a:rPr>
              <a:t>21K61A002      </a:t>
            </a:r>
          </a:p>
        </p:txBody>
      </p:sp>
      <p:sp>
        <p:nvSpPr>
          <p:cNvPr id="6" name="TextBox 6"/>
          <p:cNvSpPr txBox="1"/>
          <p:nvPr/>
        </p:nvSpPr>
        <p:spPr>
          <a:xfrm>
            <a:off x="741017" y="8333381"/>
            <a:ext cx="6152317" cy="538609"/>
          </a:xfrm>
          <a:prstGeom prst="rect">
            <a:avLst/>
          </a:prstGeom>
        </p:spPr>
        <p:txBody>
          <a:bodyPr lIns="0" tIns="0" rIns="0" bIns="0" rtlCol="0" anchor="t">
            <a:spAutoFit/>
          </a:bodyPr>
          <a:lstStyle/>
          <a:p>
            <a:pPr algn="just">
              <a:lnSpc>
                <a:spcPts val="4200"/>
              </a:lnSpc>
              <a:spcBef>
                <a:spcPct val="0"/>
              </a:spcBef>
            </a:pPr>
            <a:r>
              <a:rPr lang="en-US" sz="3000" b="1" dirty="0" smtClean="0">
                <a:solidFill>
                  <a:srgbClr val="000000"/>
                </a:solidFill>
                <a:latin typeface="Canva Sans Bold"/>
                <a:ea typeface="Canva Sans Bold"/>
                <a:cs typeface="Canva Sans Bold"/>
                <a:sym typeface="Canva Sans Bold"/>
              </a:rPr>
              <a:t>Project </a:t>
            </a:r>
            <a:r>
              <a:rPr lang="en-US" sz="3000" b="1" dirty="0" err="1" smtClean="0">
                <a:solidFill>
                  <a:srgbClr val="000000"/>
                </a:solidFill>
                <a:latin typeface="Canva Sans Bold"/>
                <a:ea typeface="Canva Sans Bold"/>
                <a:cs typeface="Canva Sans Bold"/>
                <a:sym typeface="Canva Sans Bold"/>
              </a:rPr>
              <a:t>Guide:</a:t>
            </a:r>
            <a:r>
              <a:rPr lang="en-US" sz="3000" dirty="0" err="1" smtClean="0">
                <a:solidFill>
                  <a:srgbClr val="000000"/>
                </a:solidFill>
                <a:latin typeface="Canva Sans"/>
                <a:ea typeface="Canva Sans"/>
                <a:cs typeface="Canva Sans"/>
                <a:sym typeface="Canva Sans"/>
              </a:rPr>
              <a:t>P.Sheela</a:t>
            </a:r>
            <a:r>
              <a:rPr lang="en-US" sz="3000" dirty="0" smtClean="0">
                <a:solidFill>
                  <a:srgbClr val="000000"/>
                </a:solidFill>
                <a:latin typeface="Canva Sans"/>
                <a:ea typeface="Canva Sans"/>
                <a:cs typeface="Canva Sans"/>
                <a:sym typeface="Canva Sans"/>
              </a:rPr>
              <a:t> </a:t>
            </a:r>
            <a:r>
              <a:rPr lang="en-US" sz="3000" dirty="0" err="1">
                <a:solidFill>
                  <a:srgbClr val="000000"/>
                </a:solidFill>
                <a:latin typeface="Canva Sans"/>
                <a:ea typeface="Canva Sans"/>
                <a:cs typeface="Canva Sans"/>
                <a:sym typeface="Canva Sans"/>
              </a:rPr>
              <a:t>mam</a:t>
            </a:r>
            <a:endParaRPr lang="en-US" sz="3000" dirty="0">
              <a:solidFill>
                <a:srgbClr val="000000"/>
              </a:solidFill>
              <a:latin typeface="Canva Sans"/>
              <a:ea typeface="Canva Sans"/>
              <a:cs typeface="Canva Sans"/>
              <a:sym typeface="Canva Sans"/>
            </a:endParaRPr>
          </a:p>
        </p:txBody>
      </p:sp>
      <p:sp>
        <p:nvSpPr>
          <p:cNvPr id="7" name="TextBox 7"/>
          <p:cNvSpPr txBox="1"/>
          <p:nvPr/>
        </p:nvSpPr>
        <p:spPr>
          <a:xfrm>
            <a:off x="11704702" y="6603006"/>
            <a:ext cx="5103043" cy="679450"/>
          </a:xfrm>
          <a:prstGeom prst="rect">
            <a:avLst/>
          </a:prstGeom>
        </p:spPr>
        <p:txBody>
          <a:bodyPr lIns="0" tIns="0" rIns="0" bIns="0" rtlCol="0" anchor="t">
            <a:spAutoFit/>
          </a:bodyPr>
          <a:lstStyle/>
          <a:p>
            <a:pPr algn="ctr">
              <a:lnSpc>
                <a:spcPts val="5599"/>
              </a:lnSpc>
              <a:spcBef>
                <a:spcPct val="0"/>
              </a:spcBef>
            </a:pPr>
            <a:r>
              <a:rPr lang="en-US" sz="3999" b="1">
                <a:solidFill>
                  <a:srgbClr val="000000"/>
                </a:solidFill>
                <a:latin typeface="Canva Sans Bold"/>
                <a:ea typeface="Canva Sans Bold"/>
                <a:cs typeface="Canva Sans Bold"/>
                <a:sym typeface="Canva Sans Bold"/>
              </a:rPr>
              <a:t>By batch -2</a:t>
            </a:r>
          </a:p>
        </p:txBody>
      </p:sp>
      <p:sp>
        <p:nvSpPr>
          <p:cNvPr id="8" name="TextBox 8"/>
          <p:cNvSpPr txBox="1"/>
          <p:nvPr/>
        </p:nvSpPr>
        <p:spPr>
          <a:xfrm>
            <a:off x="12369998" y="7350364"/>
            <a:ext cx="5689402" cy="1077218"/>
          </a:xfrm>
          <a:prstGeom prst="rect">
            <a:avLst/>
          </a:prstGeom>
        </p:spPr>
        <p:txBody>
          <a:bodyPr wrap="square" lIns="0" tIns="0" rIns="0" bIns="0" rtlCol="0" anchor="t">
            <a:spAutoFit/>
          </a:bodyPr>
          <a:lstStyle/>
          <a:p>
            <a:pPr>
              <a:lnSpc>
                <a:spcPts val="4200"/>
              </a:lnSpc>
              <a:spcBef>
                <a:spcPct val="0"/>
              </a:spcBef>
            </a:pPr>
            <a:r>
              <a:rPr lang="en-US" sz="3000" dirty="0" err="1" smtClean="0">
                <a:solidFill>
                  <a:srgbClr val="000000"/>
                </a:solidFill>
                <a:latin typeface="Canva Sans"/>
                <a:ea typeface="Canva Sans"/>
                <a:cs typeface="Canva Sans"/>
                <a:sym typeface="Canva Sans"/>
              </a:rPr>
              <a:t>M.Nirupama</a:t>
            </a:r>
            <a:r>
              <a:rPr lang="en-US" sz="3000" dirty="0" smtClean="0">
                <a:solidFill>
                  <a:srgbClr val="000000"/>
                </a:solidFill>
                <a:latin typeface="Canva Sans"/>
                <a:ea typeface="Canva Sans"/>
                <a:cs typeface="Canva Sans"/>
                <a:sym typeface="Canva Sans"/>
              </a:rPr>
              <a:t>         (21K61A6140)</a:t>
            </a:r>
          </a:p>
          <a:p>
            <a:pPr>
              <a:lnSpc>
                <a:spcPts val="4200"/>
              </a:lnSpc>
              <a:spcBef>
                <a:spcPct val="0"/>
              </a:spcBef>
            </a:pPr>
            <a:r>
              <a:rPr lang="en-IN" sz="3000" dirty="0" err="1" smtClean="0">
                <a:solidFill>
                  <a:srgbClr val="000000"/>
                </a:solidFill>
                <a:latin typeface="Canva Sans"/>
                <a:ea typeface="Canva Sans"/>
                <a:cs typeface="Canva Sans"/>
                <a:sym typeface="Canva Sans"/>
              </a:rPr>
              <a:t>T.Yamini</a:t>
            </a:r>
            <a:r>
              <a:rPr lang="en-IN" sz="3000" dirty="0" smtClean="0">
                <a:solidFill>
                  <a:srgbClr val="000000"/>
                </a:solidFill>
                <a:latin typeface="Canva Sans"/>
                <a:ea typeface="Canva Sans"/>
                <a:cs typeface="Canva Sans"/>
                <a:sym typeface="Canva Sans"/>
              </a:rPr>
              <a:t>                 (21K61A6159)</a:t>
            </a:r>
            <a:endParaRPr lang="en-US" sz="3000" dirty="0">
              <a:solidFill>
                <a:srgbClr val="000000"/>
              </a:solidFill>
              <a:latin typeface="Canva Sans"/>
              <a:ea typeface="Canva Sans"/>
              <a:cs typeface="Canva Sans"/>
              <a:sym typeface="Canva Sans"/>
            </a:endParaRPr>
          </a:p>
        </p:txBody>
      </p:sp>
      <p:sp>
        <p:nvSpPr>
          <p:cNvPr id="9" name="TextBox 9"/>
          <p:cNvSpPr txBox="1"/>
          <p:nvPr/>
        </p:nvSpPr>
        <p:spPr>
          <a:xfrm>
            <a:off x="12203481" y="7932623"/>
            <a:ext cx="4468158" cy="514350"/>
          </a:xfrm>
          <a:prstGeom prst="rect">
            <a:avLst/>
          </a:prstGeom>
        </p:spPr>
        <p:txBody>
          <a:bodyPr lIns="0" tIns="0" rIns="0" bIns="0" rtlCol="0" anchor="t">
            <a:spAutoFit/>
          </a:bodyPr>
          <a:lstStyle/>
          <a:p>
            <a:pPr algn="ctr">
              <a:lnSpc>
                <a:spcPts val="4200"/>
              </a:lnSpc>
              <a:spcBef>
                <a:spcPct val="0"/>
              </a:spcBef>
            </a:pPr>
            <a:endParaRPr lang="en-US" sz="3000" dirty="0">
              <a:solidFill>
                <a:srgbClr val="000000"/>
              </a:solidFill>
              <a:latin typeface="Canva Sans"/>
              <a:ea typeface="Canva Sans"/>
              <a:cs typeface="Canva Sans"/>
              <a:sym typeface="Canva Sans"/>
            </a:endParaRPr>
          </a:p>
        </p:txBody>
      </p:sp>
      <p:sp>
        <p:nvSpPr>
          <p:cNvPr id="10" name="TextBox 10"/>
          <p:cNvSpPr txBox="1"/>
          <p:nvPr/>
        </p:nvSpPr>
        <p:spPr>
          <a:xfrm>
            <a:off x="12272760" y="8461260"/>
            <a:ext cx="6015240" cy="538609"/>
          </a:xfrm>
          <a:prstGeom prst="rect">
            <a:avLst/>
          </a:prstGeom>
        </p:spPr>
        <p:txBody>
          <a:bodyPr wrap="square" lIns="0" tIns="0" rIns="0" bIns="0" rtlCol="0" anchor="t">
            <a:spAutoFit/>
          </a:bodyPr>
          <a:lstStyle/>
          <a:p>
            <a:pPr algn="ctr">
              <a:lnSpc>
                <a:spcPts val="4199"/>
              </a:lnSpc>
              <a:spcBef>
                <a:spcPct val="0"/>
              </a:spcBef>
            </a:pPr>
            <a:r>
              <a:rPr lang="en-US" sz="2999" dirty="0" err="1" smtClean="0">
                <a:solidFill>
                  <a:srgbClr val="000000"/>
                </a:solidFill>
                <a:latin typeface="Canva Sans"/>
                <a:ea typeface="Canva Sans"/>
                <a:cs typeface="Canva Sans"/>
                <a:sym typeface="Canva Sans"/>
              </a:rPr>
              <a:t>P.Markandeyulu</a:t>
            </a:r>
            <a:r>
              <a:rPr lang="en-US" sz="2999" dirty="0" smtClean="0">
                <a:solidFill>
                  <a:srgbClr val="000000"/>
                </a:solidFill>
                <a:latin typeface="Canva Sans"/>
                <a:ea typeface="Canva Sans"/>
                <a:cs typeface="Canva Sans"/>
                <a:sym typeface="Canva Sans"/>
              </a:rPr>
              <a:t>  (</a:t>
            </a:r>
            <a:r>
              <a:rPr lang="en-US" sz="2999" dirty="0">
                <a:solidFill>
                  <a:srgbClr val="000000"/>
                </a:solidFill>
                <a:latin typeface="Canva Sans"/>
                <a:ea typeface="Canva Sans"/>
                <a:cs typeface="Canva Sans"/>
                <a:sym typeface="Canva Sans"/>
              </a:rPr>
              <a:t>21K61A6144)</a:t>
            </a:r>
          </a:p>
        </p:txBody>
      </p:sp>
      <p:sp>
        <p:nvSpPr>
          <p:cNvPr id="11" name="TextBox 11"/>
          <p:cNvSpPr txBox="1"/>
          <p:nvPr/>
        </p:nvSpPr>
        <p:spPr>
          <a:xfrm>
            <a:off x="12272760" y="8961323"/>
            <a:ext cx="6015240" cy="538609"/>
          </a:xfrm>
          <a:prstGeom prst="rect">
            <a:avLst/>
          </a:prstGeom>
        </p:spPr>
        <p:txBody>
          <a:bodyPr wrap="square" lIns="0" tIns="0" rIns="0" bIns="0" rtlCol="0" anchor="t">
            <a:spAutoFit/>
          </a:bodyPr>
          <a:lstStyle/>
          <a:p>
            <a:pPr algn="ctr">
              <a:lnSpc>
                <a:spcPts val="4200"/>
              </a:lnSpc>
              <a:spcBef>
                <a:spcPct val="0"/>
              </a:spcBef>
            </a:pPr>
            <a:r>
              <a:rPr lang="en-US" sz="3000" dirty="0" err="1" smtClean="0">
                <a:solidFill>
                  <a:srgbClr val="000000"/>
                </a:solidFill>
                <a:latin typeface="Canva Sans"/>
                <a:ea typeface="Canva Sans"/>
                <a:cs typeface="Canva Sans"/>
                <a:sym typeface="Canva Sans"/>
              </a:rPr>
              <a:t>M.Mohan</a:t>
            </a:r>
            <a:r>
              <a:rPr lang="en-US" sz="3000" dirty="0" smtClean="0">
                <a:solidFill>
                  <a:srgbClr val="000000"/>
                </a:solidFill>
                <a:latin typeface="Canva Sans"/>
                <a:ea typeface="Canva Sans"/>
                <a:cs typeface="Canva Sans"/>
                <a:sym typeface="Canva Sans"/>
              </a:rPr>
              <a:t>                (</a:t>
            </a:r>
            <a:r>
              <a:rPr lang="en-US" sz="3000" dirty="0">
                <a:solidFill>
                  <a:srgbClr val="000000"/>
                </a:solidFill>
                <a:latin typeface="Canva Sans"/>
                <a:ea typeface="Canva Sans"/>
                <a:cs typeface="Canva Sans"/>
                <a:sym typeface="Canva Sans"/>
              </a:rPr>
              <a:t>22K65A6102)</a:t>
            </a:r>
          </a:p>
        </p:txBody>
      </p:sp>
      <p:sp>
        <p:nvSpPr>
          <p:cNvPr id="12" name="TextBox 12"/>
          <p:cNvSpPr txBox="1"/>
          <p:nvPr/>
        </p:nvSpPr>
        <p:spPr>
          <a:xfrm>
            <a:off x="741017" y="8899410"/>
            <a:ext cx="4712141" cy="514350"/>
          </a:xfrm>
          <a:prstGeom prst="rect">
            <a:avLst/>
          </a:prstGeom>
        </p:spPr>
        <p:txBody>
          <a:bodyPr lIns="0" tIns="0" rIns="0" bIns="0" rtlCol="0" anchor="t">
            <a:spAutoFit/>
          </a:bodyPr>
          <a:lstStyle/>
          <a:p>
            <a:pPr algn="just">
              <a:lnSpc>
                <a:spcPts val="4200"/>
              </a:lnSpc>
              <a:spcBef>
                <a:spcPct val="0"/>
              </a:spcBef>
            </a:pPr>
            <a:r>
              <a:rPr lang="en-US" sz="3000" b="1">
                <a:solidFill>
                  <a:srgbClr val="000000"/>
                </a:solidFill>
                <a:latin typeface="Canva Sans Bold"/>
                <a:ea typeface="Canva Sans Bold"/>
                <a:cs typeface="Canva Sans Bold"/>
                <a:sym typeface="Canva Sans Bold"/>
              </a:rPr>
              <a:t>Domain:</a:t>
            </a:r>
            <a:r>
              <a:rPr lang="en-US" sz="3000">
                <a:solidFill>
                  <a:srgbClr val="000000"/>
                </a:solidFill>
                <a:latin typeface="Canva Sans"/>
                <a:ea typeface="Canva Sans"/>
                <a:cs typeface="Canva Sans"/>
                <a:sym typeface="Canva Sans"/>
              </a:rPr>
              <a:t> Deep Learning</a:t>
            </a:r>
          </a:p>
        </p:txBody>
      </p:sp>
      <p:sp>
        <p:nvSpPr>
          <p:cNvPr id="13" name="TextBox 13"/>
          <p:cNvSpPr txBox="1"/>
          <p:nvPr/>
        </p:nvSpPr>
        <p:spPr>
          <a:xfrm>
            <a:off x="0" y="3645792"/>
            <a:ext cx="18288000" cy="2107308"/>
          </a:xfrm>
          <a:prstGeom prst="rect">
            <a:avLst/>
          </a:prstGeom>
        </p:spPr>
        <p:txBody>
          <a:bodyPr lIns="0" tIns="0" rIns="0" bIns="0" rtlCol="0" anchor="t">
            <a:spAutoFit/>
          </a:bodyPr>
          <a:lstStyle/>
          <a:p>
            <a:pPr algn="ctr">
              <a:lnSpc>
                <a:spcPts val="5599"/>
              </a:lnSpc>
            </a:pPr>
            <a:r>
              <a:rPr lang="en-US" sz="3999" b="1" dirty="0" smtClean="0">
                <a:solidFill>
                  <a:srgbClr val="000000"/>
                </a:solidFill>
                <a:latin typeface="Canva Sans Bold"/>
                <a:ea typeface="Canva Sans Bold"/>
                <a:cs typeface="Canva Sans Bold"/>
                <a:sym typeface="Canva Sans Bold"/>
              </a:rPr>
              <a:t>AUTOMATED LEAF DISEASE DETECTION USING  GAN WITH </a:t>
            </a:r>
          </a:p>
          <a:p>
            <a:pPr algn="ctr">
              <a:lnSpc>
                <a:spcPts val="5599"/>
              </a:lnSpc>
            </a:pPr>
            <a:r>
              <a:rPr lang="en-US" sz="3999" b="1" dirty="0" smtClean="0">
                <a:solidFill>
                  <a:srgbClr val="000000"/>
                </a:solidFill>
                <a:latin typeface="Canva Sans Bold"/>
                <a:ea typeface="Canva Sans Bold"/>
                <a:cs typeface="Canva Sans Bold"/>
                <a:sym typeface="Canva Sans Bold"/>
              </a:rPr>
              <a:t>TRANSFER LEARNING</a:t>
            </a:r>
          </a:p>
          <a:p>
            <a:pPr algn="ctr">
              <a:lnSpc>
                <a:spcPts val="5599"/>
              </a:lnSpc>
              <a:spcBef>
                <a:spcPct val="0"/>
              </a:spcBef>
            </a:pPr>
            <a:r>
              <a:rPr lang="en-US" sz="3999" b="1" dirty="0" smtClean="0">
                <a:solidFill>
                  <a:srgbClr val="000000"/>
                </a:solidFill>
                <a:latin typeface="Canva Sans Bold"/>
                <a:ea typeface="Canva Sans Bold"/>
                <a:cs typeface="Canva Sans Bold"/>
                <a:sym typeface="Canva Sans Bold"/>
              </a:rPr>
              <a:t> IN MULTIPLE CROPS</a:t>
            </a:r>
            <a:endParaRPr lang="en-US" sz="3999" b="1" dirty="0">
              <a:solidFill>
                <a:srgbClr val="000000"/>
              </a:solidFill>
              <a:latin typeface="Canva Sans Bold"/>
              <a:ea typeface="Canva Sans Bold"/>
              <a:cs typeface="Canva Sans Bold"/>
              <a:sym typeface="Canva San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txBody>
          <a:bodyPr/>
          <a:lstStyle/>
          <a:p>
            <a:endParaRPr lang="en-US" sz="2500" dirty="0" smtClean="0">
              <a:latin typeface="Times New Roman" pitchFamily="18" charset="0"/>
              <a:cs typeface="Times New Roman" pitchFamily="18" charset="0"/>
            </a:endParaRPr>
          </a:p>
        </p:txBody>
      </p:sp>
      <p:sp>
        <p:nvSpPr>
          <p:cNvPr id="3" name="TextBox 2"/>
          <p:cNvSpPr txBox="1"/>
          <p:nvPr/>
        </p:nvSpPr>
        <p:spPr>
          <a:xfrm>
            <a:off x="838200" y="952500"/>
            <a:ext cx="4343400" cy="1631216"/>
          </a:xfrm>
          <a:prstGeom prst="rect">
            <a:avLst/>
          </a:prstGeom>
          <a:noFill/>
        </p:spPr>
        <p:txBody>
          <a:bodyPr wrap="square" rtlCol="0">
            <a:spAutoFit/>
          </a:bodyPr>
          <a:lstStyle/>
          <a:p>
            <a:r>
              <a:rPr lang="en-GB" sz="5000" b="1" dirty="0" smtClean="0">
                <a:latin typeface="Times New Roman" pitchFamily="18" charset="0"/>
                <a:cs typeface="Times New Roman" pitchFamily="18" charset="0"/>
              </a:rPr>
              <a:t>MODULE 3:</a:t>
            </a:r>
            <a:br>
              <a:rPr lang="en-GB" sz="5000" b="1" dirty="0" smtClean="0">
                <a:latin typeface="Times New Roman" pitchFamily="18" charset="0"/>
                <a:cs typeface="Times New Roman" pitchFamily="18" charset="0"/>
              </a:rPr>
            </a:br>
            <a:endParaRPr lang="en-US" sz="5000" dirty="0">
              <a:latin typeface="Times New Roman" pitchFamily="18" charset="0"/>
              <a:cs typeface="Times New Roman" pitchFamily="18" charset="0"/>
            </a:endParaRPr>
          </a:p>
        </p:txBody>
      </p:sp>
      <p:sp>
        <p:nvSpPr>
          <p:cNvPr id="4" name="TextBox 3"/>
          <p:cNvSpPr txBox="1"/>
          <p:nvPr/>
        </p:nvSpPr>
        <p:spPr>
          <a:xfrm>
            <a:off x="609600" y="2095500"/>
            <a:ext cx="6477000" cy="553998"/>
          </a:xfrm>
          <a:prstGeom prst="rect">
            <a:avLst/>
          </a:prstGeom>
          <a:noFill/>
        </p:spPr>
        <p:txBody>
          <a:bodyPr wrap="square" rtlCol="0">
            <a:spAutoFit/>
          </a:bodyPr>
          <a:lstStyle/>
          <a:p>
            <a:r>
              <a:rPr lang="en-US" sz="3000" b="1" dirty="0" smtClean="0">
                <a:latin typeface="Times New Roman" pitchFamily="18" charset="0"/>
                <a:cs typeface="Times New Roman" pitchFamily="18" charset="0"/>
              </a:rPr>
              <a:t>Training Process:</a:t>
            </a:r>
            <a:endParaRPr lang="en-US" sz="3000" b="1" dirty="0">
              <a:latin typeface="Times New Roman" pitchFamily="18" charset="0"/>
              <a:cs typeface="Times New Roman" pitchFamily="18" charset="0"/>
            </a:endParaRPr>
          </a:p>
        </p:txBody>
      </p:sp>
      <p:sp>
        <p:nvSpPr>
          <p:cNvPr id="5" name="TextBox 4"/>
          <p:cNvSpPr txBox="1"/>
          <p:nvPr/>
        </p:nvSpPr>
        <p:spPr>
          <a:xfrm>
            <a:off x="1371600" y="3162300"/>
            <a:ext cx="14782800" cy="4308872"/>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Loss Functions:</a:t>
            </a:r>
            <a:endParaRPr lang="en-US" sz="2800" dirty="0" smtClean="0">
              <a:latin typeface="Times New Roman" pitchFamily="18" charset="0"/>
              <a:cs typeface="Times New Roman" pitchFamily="18" charset="0"/>
            </a:endParaRPr>
          </a:p>
          <a:p>
            <a:pPr>
              <a:buFont typeface="Wingdings" pitchFamily="2" charset="2"/>
              <a:buChar char="v"/>
            </a:pPr>
            <a:r>
              <a:rPr lang="en-US" sz="2500" b="1" dirty="0" smtClean="0">
                <a:latin typeface="Times New Roman" pitchFamily="18" charset="0"/>
                <a:cs typeface="Times New Roman" pitchFamily="18" charset="0"/>
              </a:rPr>
              <a:t>Discriminator Loss:</a:t>
            </a:r>
            <a:r>
              <a:rPr lang="en-US" sz="2500" dirty="0" smtClean="0">
                <a:latin typeface="Times New Roman" pitchFamily="18" charset="0"/>
                <a:cs typeface="Times New Roman" pitchFamily="18" charset="0"/>
              </a:rPr>
              <a:t> Binary cross-entropy loss to classify real data as "real" and generated data as "fake".</a:t>
            </a:r>
          </a:p>
          <a:p>
            <a:pPr>
              <a:buFont typeface="Wingdings" pitchFamily="2" charset="2"/>
              <a:buChar char="v"/>
            </a:pPr>
            <a:r>
              <a:rPr lang="en-US" sz="2500" b="1" dirty="0" smtClean="0">
                <a:latin typeface="Times New Roman" pitchFamily="18" charset="0"/>
                <a:cs typeface="Times New Roman" pitchFamily="18" charset="0"/>
              </a:rPr>
              <a:t>Generator Loss:</a:t>
            </a:r>
            <a:r>
              <a:rPr lang="en-US" sz="2500" dirty="0" smtClean="0">
                <a:latin typeface="Times New Roman" pitchFamily="18" charset="0"/>
                <a:cs typeface="Times New Roman" pitchFamily="18" charset="0"/>
              </a:rPr>
              <a:t> Binary cross-entropy loss to fool the discriminator by making generated data look "real".</a:t>
            </a:r>
          </a:p>
          <a:p>
            <a:endParaRPr lang="en-US" sz="2500" dirty="0" smtClean="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Training Loop:</a:t>
            </a:r>
            <a:endParaRPr lang="en-US" sz="2800" dirty="0" smtClean="0">
              <a:latin typeface="Times New Roman" pitchFamily="18" charset="0"/>
              <a:cs typeface="Times New Roman" pitchFamily="18" charset="0"/>
            </a:endParaRPr>
          </a:p>
          <a:p>
            <a:pPr>
              <a:buFont typeface="Wingdings" pitchFamily="2" charset="2"/>
              <a:buChar char="v"/>
            </a:pPr>
            <a:r>
              <a:rPr lang="en-US" sz="2500" b="1" dirty="0" smtClean="0">
                <a:latin typeface="Times New Roman" pitchFamily="18" charset="0"/>
                <a:cs typeface="Times New Roman" pitchFamily="18" charset="0"/>
              </a:rPr>
              <a:t>Generate Noise:</a:t>
            </a:r>
            <a:r>
              <a:rPr lang="en-US" sz="2500" dirty="0" smtClean="0">
                <a:latin typeface="Times New Roman" pitchFamily="18" charset="0"/>
                <a:cs typeface="Times New Roman" pitchFamily="18" charset="0"/>
              </a:rPr>
              <a:t> Sample random noise for the generator.</a:t>
            </a:r>
          </a:p>
          <a:p>
            <a:pPr>
              <a:buFont typeface="Wingdings" pitchFamily="2" charset="2"/>
              <a:buChar char="v"/>
            </a:pPr>
            <a:r>
              <a:rPr lang="en-US" sz="2500" b="1" dirty="0" smtClean="0">
                <a:latin typeface="Times New Roman" pitchFamily="18" charset="0"/>
                <a:cs typeface="Times New Roman" pitchFamily="18" charset="0"/>
              </a:rPr>
              <a:t>Generate Fake Data:</a:t>
            </a:r>
            <a:r>
              <a:rPr lang="en-US" sz="2500" dirty="0" smtClean="0">
                <a:latin typeface="Times New Roman" pitchFamily="18" charset="0"/>
                <a:cs typeface="Times New Roman" pitchFamily="18" charset="0"/>
              </a:rPr>
              <a:t> Feed the noise into the generator to produce fake data.</a:t>
            </a:r>
          </a:p>
          <a:p>
            <a:pPr>
              <a:buFont typeface="Wingdings" pitchFamily="2" charset="2"/>
              <a:buChar char="v"/>
            </a:pPr>
            <a:r>
              <a:rPr lang="en-US" sz="2500" b="1" dirty="0" smtClean="0">
                <a:latin typeface="Times New Roman" pitchFamily="18" charset="0"/>
                <a:cs typeface="Times New Roman" pitchFamily="18" charset="0"/>
              </a:rPr>
              <a:t>Discriminate:</a:t>
            </a:r>
            <a:r>
              <a:rPr lang="en-US" sz="2500" dirty="0" smtClean="0">
                <a:latin typeface="Times New Roman" pitchFamily="18" charset="0"/>
                <a:cs typeface="Times New Roman" pitchFamily="18" charset="0"/>
              </a:rPr>
              <a:t> Feed both real and generated data to the discriminator to get classification results.</a:t>
            </a:r>
          </a:p>
          <a:p>
            <a:pPr>
              <a:buFont typeface="Wingdings" pitchFamily="2" charset="2"/>
              <a:buChar char="v"/>
            </a:pPr>
            <a:r>
              <a:rPr lang="en-US" sz="2500" b="1" dirty="0" smtClean="0">
                <a:latin typeface="Times New Roman" pitchFamily="18" charset="0"/>
                <a:cs typeface="Times New Roman" pitchFamily="18" charset="0"/>
              </a:rPr>
              <a:t>Update Discriminator:</a:t>
            </a:r>
            <a:r>
              <a:rPr lang="en-US" sz="2500" dirty="0" smtClean="0">
                <a:latin typeface="Times New Roman" pitchFamily="18" charset="0"/>
                <a:cs typeface="Times New Roman" pitchFamily="18" charset="0"/>
              </a:rPr>
              <a:t> Update discriminator weights to better distinguish real and fake data based on the loss.</a:t>
            </a:r>
          </a:p>
          <a:p>
            <a:pPr>
              <a:buFont typeface="Wingdings" pitchFamily="2" charset="2"/>
              <a:buChar char="v"/>
            </a:pPr>
            <a:r>
              <a:rPr lang="en-US" sz="2500" b="1" dirty="0" smtClean="0">
                <a:latin typeface="Times New Roman" pitchFamily="18" charset="0"/>
                <a:cs typeface="Times New Roman" pitchFamily="18" charset="0"/>
              </a:rPr>
              <a:t>Update Generator:</a:t>
            </a:r>
            <a:r>
              <a:rPr lang="en-US" sz="2500" dirty="0" smtClean="0">
                <a:latin typeface="Times New Roman" pitchFamily="18" charset="0"/>
                <a:cs typeface="Times New Roman" pitchFamily="18" charset="0"/>
              </a:rPr>
              <a:t> Update generator weights to produce more realistic data based on discriminator feedback.</a:t>
            </a:r>
          </a:p>
          <a:p>
            <a:pPr>
              <a:buFont typeface="Wingdings" pitchFamily="2" charset="2"/>
              <a:buChar char="v"/>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txBody>
          <a:bodyPr/>
          <a:lstStyle/>
          <a:p>
            <a:endParaRPr lang="en-US" sz="2500" dirty="0" smtClean="0">
              <a:latin typeface="Times New Roman" pitchFamily="18" charset="0"/>
              <a:cs typeface="Times New Roman" pitchFamily="18" charset="0"/>
            </a:endParaRPr>
          </a:p>
        </p:txBody>
      </p:sp>
      <p:sp>
        <p:nvSpPr>
          <p:cNvPr id="3" name="TextBox 2"/>
          <p:cNvSpPr txBox="1"/>
          <p:nvPr/>
        </p:nvSpPr>
        <p:spPr>
          <a:xfrm>
            <a:off x="1143000" y="952500"/>
            <a:ext cx="5257800" cy="861774"/>
          </a:xfrm>
          <a:prstGeom prst="rect">
            <a:avLst/>
          </a:prstGeom>
          <a:noFill/>
        </p:spPr>
        <p:txBody>
          <a:bodyPr wrap="square" rtlCol="0">
            <a:spAutoFit/>
          </a:bodyPr>
          <a:lstStyle/>
          <a:p>
            <a:r>
              <a:rPr lang="en-GB" sz="5000" b="1" dirty="0" smtClean="0">
                <a:latin typeface="Times New Roman" pitchFamily="18" charset="0"/>
                <a:cs typeface="Times New Roman" pitchFamily="18" charset="0"/>
              </a:rPr>
              <a:t>MODULE 4:</a:t>
            </a:r>
            <a:endParaRPr lang="en-US" sz="5000" dirty="0">
              <a:latin typeface="Times New Roman" pitchFamily="18" charset="0"/>
              <a:cs typeface="Times New Roman" pitchFamily="18" charset="0"/>
            </a:endParaRPr>
          </a:p>
        </p:txBody>
      </p:sp>
      <p:sp>
        <p:nvSpPr>
          <p:cNvPr id="4" name="TextBox 3"/>
          <p:cNvSpPr txBox="1"/>
          <p:nvPr/>
        </p:nvSpPr>
        <p:spPr>
          <a:xfrm>
            <a:off x="1143000" y="2095500"/>
            <a:ext cx="5486400" cy="553998"/>
          </a:xfrm>
          <a:prstGeom prst="rect">
            <a:avLst/>
          </a:prstGeom>
          <a:noFill/>
        </p:spPr>
        <p:txBody>
          <a:bodyPr wrap="square" rtlCol="0">
            <a:spAutoFit/>
          </a:bodyPr>
          <a:lstStyle/>
          <a:p>
            <a:r>
              <a:rPr lang="en-US" sz="3000" b="1" dirty="0" smtClean="0">
                <a:latin typeface="Times New Roman" pitchFamily="18" charset="0"/>
                <a:cs typeface="Times New Roman" pitchFamily="18" charset="0"/>
              </a:rPr>
              <a:t>Evaluation and Improvement:</a:t>
            </a:r>
            <a:endParaRPr lang="en-US" sz="3000" b="1" dirty="0">
              <a:latin typeface="Times New Roman" pitchFamily="18" charset="0"/>
              <a:cs typeface="Times New Roman" pitchFamily="18" charset="0"/>
            </a:endParaRPr>
          </a:p>
        </p:txBody>
      </p:sp>
      <p:sp>
        <p:nvSpPr>
          <p:cNvPr id="5" name="TextBox 4"/>
          <p:cNvSpPr txBox="1"/>
          <p:nvPr/>
        </p:nvSpPr>
        <p:spPr>
          <a:xfrm>
            <a:off x="1066800" y="3390900"/>
            <a:ext cx="15163800" cy="3447098"/>
          </a:xfrm>
          <a:prstGeom prst="rect">
            <a:avLst/>
          </a:prstGeom>
          <a:noFill/>
        </p:spPr>
        <p:txBody>
          <a:bodyPr wrap="square" rtlCol="0">
            <a:spAutoFit/>
          </a:bodyPr>
          <a:lstStyle/>
          <a:p>
            <a:pPr>
              <a:buFont typeface="Arial" pitchFamily="34" charset="0"/>
              <a:buChar char="•"/>
            </a:pPr>
            <a:r>
              <a:rPr lang="en-US" sz="2500" b="1" dirty="0" smtClean="0">
                <a:latin typeface="Times New Roman" pitchFamily="18" charset="0"/>
                <a:cs typeface="Times New Roman" pitchFamily="18" charset="0"/>
              </a:rPr>
              <a:t>Visual Evaluation:</a:t>
            </a:r>
            <a:endParaRPr lang="en-US" sz="2500" dirty="0" smtClean="0">
              <a:latin typeface="Times New Roman" pitchFamily="18" charset="0"/>
              <a:cs typeface="Times New Roman" pitchFamily="18" charset="0"/>
            </a:endParaRPr>
          </a:p>
          <a:p>
            <a:pPr lvl="1">
              <a:buFont typeface="Arial" pitchFamily="34" charset="0"/>
              <a:buChar char="•"/>
            </a:pPr>
            <a:r>
              <a:rPr lang="en-US" sz="2500" dirty="0" smtClean="0">
                <a:latin typeface="Times New Roman" pitchFamily="18" charset="0"/>
                <a:cs typeface="Times New Roman" pitchFamily="18" charset="0"/>
              </a:rPr>
              <a:t>Visualize generated samples to assess quality and diversity.</a:t>
            </a:r>
          </a:p>
          <a:p>
            <a:pPr>
              <a:buFont typeface="Arial" pitchFamily="34" charset="0"/>
              <a:buChar char="•"/>
            </a:pPr>
            <a:r>
              <a:rPr lang="en-US" sz="2500" b="1" dirty="0" smtClean="0">
                <a:latin typeface="Times New Roman" pitchFamily="18" charset="0"/>
                <a:cs typeface="Times New Roman" pitchFamily="18" charset="0"/>
              </a:rPr>
              <a:t>Quantitative Evaluation:</a:t>
            </a:r>
            <a:endParaRPr lang="en-US" sz="2500" dirty="0" smtClean="0">
              <a:latin typeface="Times New Roman" pitchFamily="18" charset="0"/>
              <a:cs typeface="Times New Roman" pitchFamily="18" charset="0"/>
            </a:endParaRPr>
          </a:p>
          <a:p>
            <a:pPr lvl="1">
              <a:buFont typeface="Arial" pitchFamily="34" charset="0"/>
              <a:buChar char="•"/>
            </a:pPr>
            <a:r>
              <a:rPr lang="en-US" sz="2500" dirty="0" smtClean="0">
                <a:latin typeface="Times New Roman" pitchFamily="18" charset="0"/>
                <a:cs typeface="Times New Roman" pitchFamily="18" charset="0"/>
              </a:rPr>
              <a:t>Inception Score (for image generation): Measures how well the generated images are spread across different classes.</a:t>
            </a:r>
          </a:p>
          <a:p>
            <a:pPr lvl="1">
              <a:buFont typeface="Arial" pitchFamily="34" charset="0"/>
              <a:buChar char="•"/>
            </a:pPr>
            <a:r>
              <a:rPr lang="en-US" sz="2500" dirty="0" err="1" smtClean="0">
                <a:latin typeface="Times New Roman" pitchFamily="18" charset="0"/>
                <a:cs typeface="Times New Roman" pitchFamily="18" charset="0"/>
              </a:rPr>
              <a:t>Frechet</a:t>
            </a:r>
            <a:r>
              <a:rPr lang="en-US" sz="2500" dirty="0" smtClean="0">
                <a:latin typeface="Times New Roman" pitchFamily="18" charset="0"/>
                <a:cs typeface="Times New Roman" pitchFamily="18" charset="0"/>
              </a:rPr>
              <a:t> Inception Distance (FID): Measures the similarity between the distribution of real and generated data.</a:t>
            </a:r>
          </a:p>
          <a:p>
            <a:pPr>
              <a:buFont typeface="Arial" pitchFamily="34" charset="0"/>
              <a:buChar char="•"/>
            </a:pPr>
            <a:r>
              <a:rPr lang="en-US" sz="2500" b="1" dirty="0" smtClean="0">
                <a:latin typeface="Times New Roman" pitchFamily="18" charset="0"/>
                <a:cs typeface="Times New Roman" pitchFamily="18" charset="0"/>
              </a:rPr>
              <a:t>Hyper parameter Tuning:</a:t>
            </a:r>
            <a:endParaRPr lang="en-US" sz="2500" dirty="0" smtClean="0">
              <a:latin typeface="Times New Roman" pitchFamily="18" charset="0"/>
              <a:cs typeface="Times New Roman" pitchFamily="18" charset="0"/>
            </a:endParaRPr>
          </a:p>
          <a:p>
            <a:pPr lvl="1">
              <a:buFont typeface="Arial" pitchFamily="34" charset="0"/>
              <a:buChar char="•"/>
            </a:pPr>
            <a:r>
              <a:rPr lang="en-US" sz="2500" dirty="0" smtClean="0">
                <a:latin typeface="Times New Roman" pitchFamily="18" charset="0"/>
                <a:cs typeface="Times New Roman" pitchFamily="18" charset="0"/>
              </a:rPr>
              <a:t>Adjust learning rate, batch size, network architectures, and other parameters to optimize GAN performance.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txBody>
          <a:bodyPr/>
          <a:lstStyle/>
          <a:p>
            <a:endParaRPr lang="en-US" sz="2500" dirty="0" smtClean="0">
              <a:latin typeface="Times New Roman" pitchFamily="18" charset="0"/>
              <a:cs typeface="Times New Roman" pitchFamily="18" charset="0"/>
            </a:endParaRPr>
          </a:p>
        </p:txBody>
      </p:sp>
      <p:sp>
        <p:nvSpPr>
          <p:cNvPr id="3" name="TextBox 2"/>
          <p:cNvSpPr txBox="1"/>
          <p:nvPr/>
        </p:nvSpPr>
        <p:spPr>
          <a:xfrm>
            <a:off x="914400" y="723900"/>
            <a:ext cx="5562600" cy="707886"/>
          </a:xfrm>
          <a:prstGeom prst="rect">
            <a:avLst/>
          </a:prstGeom>
          <a:noFill/>
        </p:spPr>
        <p:txBody>
          <a:bodyPr wrap="square" rtlCol="0">
            <a:spAutoFit/>
          </a:bodyPr>
          <a:lstStyle/>
          <a:p>
            <a:r>
              <a:rPr lang="en-IN" sz="4000" b="1" dirty="0" smtClean="0">
                <a:latin typeface="Times New Roman" pitchFamily="18" charset="0"/>
                <a:cs typeface="Times New Roman" pitchFamily="18" charset="0"/>
              </a:rPr>
              <a:t>IMPLEMENTATION:</a:t>
            </a:r>
            <a:endParaRPr lang="en-US" sz="4000" b="1" dirty="0">
              <a:latin typeface="Times New Roman" pitchFamily="18" charset="0"/>
              <a:cs typeface="Times New Roman" pitchFamily="18" charset="0"/>
            </a:endParaRPr>
          </a:p>
        </p:txBody>
      </p:sp>
      <p:sp>
        <p:nvSpPr>
          <p:cNvPr id="4" name="TextBox 3"/>
          <p:cNvSpPr txBox="1"/>
          <p:nvPr/>
        </p:nvSpPr>
        <p:spPr>
          <a:xfrm>
            <a:off x="838200" y="1790700"/>
            <a:ext cx="16764000" cy="8371523"/>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1. Dataset Loading</a:t>
            </a:r>
          </a:p>
          <a:p>
            <a:r>
              <a:rPr lang="en-US" sz="2000" dirty="0" smtClean="0">
                <a:latin typeface="Times New Roman" pitchFamily="18" charset="0"/>
                <a:cs typeface="Times New Roman" pitchFamily="18" charset="0"/>
              </a:rPr>
              <a:t>The dataset consists of leaf images from multiple crops such as tomato, potato, maize, and grape, categorized into healthy and diseased classes. These images are typically sourced from publicly available datasets like </a:t>
            </a:r>
            <a:r>
              <a:rPr lang="en-US" sz="2000" dirty="0" err="1" smtClean="0">
                <a:latin typeface="Times New Roman" pitchFamily="18" charset="0"/>
                <a:cs typeface="Times New Roman" pitchFamily="18" charset="0"/>
              </a:rPr>
              <a:t>PlantVillage</a:t>
            </a:r>
            <a:r>
              <a:rPr lang="en-US" sz="2000" dirty="0" smtClean="0">
                <a:latin typeface="Times New Roman" pitchFamily="18" charset="0"/>
                <a:cs typeface="Times New Roman" pitchFamily="18" charset="0"/>
              </a:rPr>
              <a:t> or custom field-collected datasets.</a:t>
            </a:r>
          </a:p>
          <a:p>
            <a:r>
              <a:rPr lang="en-US" sz="2000" dirty="0" smtClean="0">
                <a:latin typeface="Times New Roman" pitchFamily="18" charset="0"/>
                <a:cs typeface="Times New Roman" pitchFamily="18" charset="0"/>
              </a:rPr>
              <a:t>Images are preprocessed using transformations such as resizing, normalization, and augmentation (e.g., rotations, flips) to ensure uniform input size and enhance model generalization. The dataset is split into training, validation, and test sets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2.GAN </a:t>
            </a:r>
            <a:r>
              <a:rPr lang="en-US" sz="2000" b="1" dirty="0" smtClean="0">
                <a:latin typeface="Times New Roman" pitchFamily="18" charset="0"/>
                <a:cs typeface="Times New Roman" pitchFamily="18" charset="0"/>
              </a:rPr>
              <a:t>for Synthetic Image Generation (CGAN)</a:t>
            </a:r>
          </a:p>
          <a:p>
            <a:r>
              <a:rPr lang="en-US" sz="2000" b="1" dirty="0" smtClean="0">
                <a:latin typeface="Times New Roman" pitchFamily="18" charset="0"/>
                <a:cs typeface="Times New Roman" pitchFamily="18" charset="0"/>
              </a:rPr>
              <a:t>Conditional GAN (CGAN)</a:t>
            </a:r>
            <a:r>
              <a:rPr lang="en-US" sz="2000" dirty="0" smtClean="0">
                <a:latin typeface="Times New Roman" pitchFamily="18" charset="0"/>
                <a:cs typeface="Times New Roman" pitchFamily="18" charset="0"/>
              </a:rPr>
              <a:t> is an extension of GAN where both the generator and discriminator are conditioned on class labels, enabling the generation of specific types of diseased leaf images (e.g., "maize-blight" or "tomato-</a:t>
            </a:r>
            <a:r>
              <a:rPr lang="en-US" sz="2000" dirty="0" err="1" smtClean="0">
                <a:latin typeface="Times New Roman" pitchFamily="18" charset="0"/>
                <a:cs typeface="Times New Roman" pitchFamily="18" charset="0"/>
              </a:rPr>
              <a:t>septoria</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The CGAN model learns to generate realistic and labeled synthetic leaf images, which are then added to the training set to </a:t>
            </a:r>
            <a:r>
              <a:rPr lang="en-US" sz="2000" b="1" dirty="0" smtClean="0">
                <a:latin typeface="Times New Roman" pitchFamily="18" charset="0"/>
                <a:cs typeface="Times New Roman" pitchFamily="18" charset="0"/>
              </a:rPr>
              <a:t>address class imbalance</a:t>
            </a:r>
            <a:r>
              <a:rPr lang="en-US" sz="2000" dirty="0" smtClean="0">
                <a:latin typeface="Times New Roman" pitchFamily="18" charset="0"/>
                <a:cs typeface="Times New Roman" pitchFamily="18" charset="0"/>
              </a:rPr>
              <a:t>, especially for rare diseases.</a:t>
            </a:r>
          </a:p>
          <a:p>
            <a:r>
              <a:rPr lang="en-US" sz="2000" dirty="0" smtClean="0">
                <a:latin typeface="Times New Roman" pitchFamily="18" charset="0"/>
                <a:cs typeface="Times New Roman" pitchFamily="18" charset="0"/>
              </a:rPr>
              <a:t>By augmenting the dataset with labeled synthetic images, CGAN improves the diversity and balance of data available for training, enhancing the overall robustness and accuracy of the classification model</a:t>
            </a:r>
            <a:r>
              <a:rPr lang="en-US" sz="2000" dirty="0" smtClean="0">
                <a:latin typeface="Times New Roman" pitchFamily="18" charset="0"/>
                <a:cs typeface="Times New Roman" pitchFamily="18" charset="0"/>
              </a:rPr>
              <a:t>.</a:t>
            </a:r>
          </a:p>
          <a:p>
            <a:endParaRPr lang="en-IN"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3. Transfer Learning using a Pre-trained CNN (e.g., ResNet50)</a:t>
            </a:r>
          </a:p>
          <a:p>
            <a:r>
              <a:rPr lang="en-US" sz="2000" dirty="0" smtClean="0">
                <a:latin typeface="Times New Roman" pitchFamily="18" charset="0"/>
                <a:cs typeface="Times New Roman" pitchFamily="18" charset="0"/>
              </a:rPr>
              <a:t>A pre-trained model like </a:t>
            </a:r>
            <a:r>
              <a:rPr lang="en-US" sz="2000" b="1" dirty="0" smtClean="0">
                <a:latin typeface="Times New Roman" pitchFamily="18" charset="0"/>
                <a:cs typeface="Times New Roman" pitchFamily="18" charset="0"/>
              </a:rPr>
              <a:t>ResNet50</a:t>
            </a:r>
            <a:r>
              <a:rPr lang="en-US" sz="2000" dirty="0" smtClean="0">
                <a:latin typeface="Times New Roman" pitchFamily="18" charset="0"/>
                <a:cs typeface="Times New Roman" pitchFamily="18" charset="0"/>
              </a:rPr>
              <a:t> is used for feature extraction. Transfer learning allows the model to leverage knowledge from large datasets (like </a:t>
            </a:r>
            <a:r>
              <a:rPr lang="en-US" sz="2000" dirty="0" err="1" smtClean="0">
                <a:latin typeface="Times New Roman" pitchFamily="18" charset="0"/>
                <a:cs typeface="Times New Roman" pitchFamily="18" charset="0"/>
              </a:rPr>
              <a:t>ImageNet</a:t>
            </a:r>
            <a:r>
              <a:rPr lang="en-US" sz="2000" dirty="0" smtClean="0">
                <a:latin typeface="Times New Roman" pitchFamily="18" charset="0"/>
                <a:cs typeface="Times New Roman" pitchFamily="18" charset="0"/>
              </a:rPr>
              <a:t>) and adapt it to the plant disease domain with fewer training samples.</a:t>
            </a:r>
          </a:p>
          <a:p>
            <a:r>
              <a:rPr lang="en-US" sz="2000" dirty="0" smtClean="0">
                <a:latin typeface="Times New Roman" pitchFamily="18" charset="0"/>
                <a:cs typeface="Times New Roman" pitchFamily="18" charset="0"/>
              </a:rPr>
              <a:t>The final classification layer of ResNet50 is replaced with a new fully connected layer matching the number of crop-disease classes. Only this final layer (and optionally the last few </a:t>
            </a:r>
            <a:r>
              <a:rPr lang="en-US" sz="2000" dirty="0" err="1" smtClean="0">
                <a:latin typeface="Times New Roman" pitchFamily="18" charset="0"/>
                <a:cs typeface="Times New Roman" pitchFamily="18" charset="0"/>
              </a:rPr>
              <a:t>convolutional</a:t>
            </a:r>
            <a:r>
              <a:rPr lang="en-US" sz="2000" dirty="0" smtClean="0">
                <a:latin typeface="Times New Roman" pitchFamily="18" charset="0"/>
                <a:cs typeface="Times New Roman" pitchFamily="18" charset="0"/>
              </a:rPr>
              <a:t> blocks) is fine-tuned during training to speed up convergence and improve accuracy.</a:t>
            </a:r>
          </a:p>
          <a:p>
            <a:endParaRPr lang="en-IN"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4. Training and Evaluation</a:t>
            </a:r>
          </a:p>
          <a:p>
            <a:r>
              <a:rPr lang="en-US" sz="2000" dirty="0" smtClean="0">
                <a:latin typeface="Times New Roman" pitchFamily="18" charset="0"/>
                <a:cs typeface="Times New Roman" pitchFamily="18" charset="0"/>
              </a:rPr>
              <a:t>The model is trained using cross-entropy loss and an optimizer like Adam. Training involves multiple epochs where the model adjusts its weights to minimize classification error on the training data.</a:t>
            </a:r>
          </a:p>
          <a:p>
            <a:r>
              <a:rPr lang="en-US" sz="2000" dirty="0" smtClean="0">
                <a:latin typeface="Times New Roman" pitchFamily="18" charset="0"/>
                <a:cs typeface="Times New Roman" pitchFamily="18" charset="0"/>
              </a:rPr>
              <a:t>After training, performance is evaluated using accuracy, precision, recall, and F1-score on the validation/test dataset. Evaluation also includes visualizing confusion matrices and ROC curves to assess class-wise performance and overall effectiveness.</a:t>
            </a:r>
          </a:p>
          <a:p>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txBody>
          <a:bodyPr/>
          <a:lstStyle/>
          <a:p>
            <a:endParaRPr lang="en-US" sz="2800" b="1" dirty="0" smtClean="0"/>
          </a:p>
        </p:txBody>
      </p:sp>
      <p:sp>
        <p:nvSpPr>
          <p:cNvPr id="5" name="TextBox 4"/>
          <p:cNvSpPr txBox="1"/>
          <p:nvPr/>
        </p:nvSpPr>
        <p:spPr>
          <a:xfrm>
            <a:off x="914400" y="647700"/>
            <a:ext cx="11811000" cy="707886"/>
          </a:xfrm>
          <a:prstGeom prst="rect">
            <a:avLst/>
          </a:prstGeom>
          <a:noFill/>
        </p:spPr>
        <p:txBody>
          <a:bodyPr wrap="square" rtlCol="0">
            <a:spAutoFit/>
          </a:bodyPr>
          <a:lstStyle/>
          <a:p>
            <a:r>
              <a:rPr lang="en-IN" sz="4000" b="1" dirty="0" smtClean="0">
                <a:latin typeface="Times New Roman" pitchFamily="18" charset="0"/>
                <a:cs typeface="Times New Roman" pitchFamily="18" charset="0"/>
              </a:rPr>
              <a:t>User -friendly dashboard (login page and Signup )</a:t>
            </a:r>
            <a:endParaRPr lang="en-US" sz="4000" b="1" dirty="0">
              <a:latin typeface="Times New Roman" pitchFamily="18" charset="0"/>
              <a:cs typeface="Times New Roman" pitchFamily="18" charset="0"/>
            </a:endParaRPr>
          </a:p>
        </p:txBody>
      </p:sp>
      <p:pic>
        <p:nvPicPr>
          <p:cNvPr id="4" name="Picture 3" descr="sign up.jpg"/>
          <p:cNvPicPr>
            <a:picLocks noChangeAspect="1"/>
          </p:cNvPicPr>
          <p:nvPr/>
        </p:nvPicPr>
        <p:blipFill>
          <a:blip r:embed="rId3" cstate="print"/>
          <a:stretch>
            <a:fillRect/>
          </a:stretch>
        </p:blipFill>
        <p:spPr>
          <a:xfrm>
            <a:off x="286174" y="2933700"/>
            <a:ext cx="8286392" cy="4267200"/>
          </a:xfrm>
          <a:prstGeom prst="rect">
            <a:avLst/>
          </a:prstGeom>
        </p:spPr>
      </p:pic>
      <p:pic>
        <p:nvPicPr>
          <p:cNvPr id="6" name="Picture 5" descr="login page.jpg"/>
          <p:cNvPicPr>
            <a:picLocks noChangeAspect="1"/>
          </p:cNvPicPr>
          <p:nvPr/>
        </p:nvPicPr>
        <p:blipFill>
          <a:blip r:embed="rId4" cstate="print"/>
          <a:stretch>
            <a:fillRect/>
          </a:stretch>
        </p:blipFill>
        <p:spPr>
          <a:xfrm>
            <a:off x="8991600" y="2933700"/>
            <a:ext cx="7713133" cy="43386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txBody>
          <a:bodyPr/>
          <a:lstStyle/>
          <a:p>
            <a:endParaRPr lang="en-US" sz="2800" b="1" dirty="0" smtClean="0"/>
          </a:p>
        </p:txBody>
      </p:sp>
      <p:sp>
        <p:nvSpPr>
          <p:cNvPr id="3" name="TextBox 2"/>
          <p:cNvSpPr txBox="1"/>
          <p:nvPr/>
        </p:nvSpPr>
        <p:spPr>
          <a:xfrm>
            <a:off x="990600" y="800100"/>
            <a:ext cx="16078200" cy="707886"/>
          </a:xfrm>
          <a:prstGeom prst="rect">
            <a:avLst/>
          </a:prstGeom>
          <a:noFill/>
        </p:spPr>
        <p:txBody>
          <a:bodyPr wrap="square" rtlCol="0">
            <a:spAutoFit/>
          </a:bodyPr>
          <a:lstStyle/>
          <a:p>
            <a:r>
              <a:rPr lang="en-IN" sz="4000" b="1" dirty="0" smtClean="0">
                <a:latin typeface="Times New Roman" pitchFamily="18" charset="0"/>
                <a:cs typeface="Times New Roman" pitchFamily="18" charset="0"/>
              </a:rPr>
              <a:t>Language Selection:(Preferable language selection for the users)</a:t>
            </a:r>
            <a:endParaRPr lang="en-US" sz="4000" b="1" dirty="0">
              <a:latin typeface="Times New Roman" pitchFamily="18" charset="0"/>
              <a:cs typeface="Times New Roman" pitchFamily="18" charset="0"/>
            </a:endParaRPr>
          </a:p>
        </p:txBody>
      </p:sp>
      <p:pic>
        <p:nvPicPr>
          <p:cNvPr id="4" name="Picture 3" descr="lang.jpg"/>
          <p:cNvPicPr>
            <a:picLocks noChangeAspect="1"/>
          </p:cNvPicPr>
          <p:nvPr/>
        </p:nvPicPr>
        <p:blipFill>
          <a:blip r:embed="rId3" cstate="print"/>
          <a:stretch>
            <a:fillRect/>
          </a:stretch>
        </p:blipFill>
        <p:spPr>
          <a:xfrm>
            <a:off x="4343400" y="2443162"/>
            <a:ext cx="9271000" cy="52149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txBody>
          <a:bodyPr/>
          <a:lstStyle/>
          <a:p>
            <a:endParaRPr lang="en-US" sz="2800" b="1" dirty="0" smtClean="0"/>
          </a:p>
        </p:txBody>
      </p:sp>
      <p:sp>
        <p:nvSpPr>
          <p:cNvPr id="3" name="TextBox 2"/>
          <p:cNvSpPr txBox="1"/>
          <p:nvPr/>
        </p:nvSpPr>
        <p:spPr>
          <a:xfrm>
            <a:off x="1143000" y="800100"/>
            <a:ext cx="11506200" cy="707886"/>
          </a:xfrm>
          <a:prstGeom prst="rect">
            <a:avLst/>
          </a:prstGeom>
          <a:noFill/>
        </p:spPr>
        <p:txBody>
          <a:bodyPr wrap="square" rtlCol="0">
            <a:spAutoFit/>
          </a:bodyPr>
          <a:lstStyle/>
          <a:p>
            <a:r>
              <a:rPr lang="en-IN" sz="4000" b="1" dirty="0" smtClean="0">
                <a:latin typeface="Times New Roman" pitchFamily="18" charset="0"/>
                <a:cs typeface="Times New Roman" pitchFamily="18" charset="0"/>
              </a:rPr>
              <a:t>Prediction &amp; Prediction Methods can be seen:</a:t>
            </a:r>
            <a:endParaRPr lang="en-US" sz="4000" b="1" dirty="0">
              <a:latin typeface="Times New Roman" pitchFamily="18" charset="0"/>
              <a:cs typeface="Times New Roman" pitchFamily="18" charset="0"/>
            </a:endParaRPr>
          </a:p>
        </p:txBody>
      </p:sp>
      <p:pic>
        <p:nvPicPr>
          <p:cNvPr id="4" name="Picture 3" descr="pre.jpg"/>
          <p:cNvPicPr>
            <a:picLocks noChangeAspect="1"/>
          </p:cNvPicPr>
          <p:nvPr/>
        </p:nvPicPr>
        <p:blipFill>
          <a:blip r:embed="rId3" cstate="print"/>
          <a:stretch>
            <a:fillRect/>
          </a:stretch>
        </p:blipFill>
        <p:spPr>
          <a:xfrm>
            <a:off x="838200" y="2614612"/>
            <a:ext cx="8424334" cy="4738688"/>
          </a:xfrm>
          <a:prstGeom prst="rect">
            <a:avLst/>
          </a:prstGeom>
        </p:spPr>
      </p:pic>
      <p:pic>
        <p:nvPicPr>
          <p:cNvPr id="5" name="Picture 4" descr="prem.jpg"/>
          <p:cNvPicPr>
            <a:picLocks noChangeAspect="1"/>
          </p:cNvPicPr>
          <p:nvPr/>
        </p:nvPicPr>
        <p:blipFill>
          <a:blip r:embed="rId4" cstate="print"/>
          <a:stretch>
            <a:fillRect/>
          </a:stretch>
        </p:blipFill>
        <p:spPr>
          <a:xfrm>
            <a:off x="9677400" y="2628900"/>
            <a:ext cx="8398933" cy="4724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txBody>
          <a:bodyPr/>
          <a:lstStyle/>
          <a:p>
            <a:endParaRPr lang="en-US" sz="2800" b="1" dirty="0" smtClean="0"/>
          </a:p>
        </p:txBody>
      </p:sp>
      <p:sp>
        <p:nvSpPr>
          <p:cNvPr id="3" name="TextBox 2"/>
          <p:cNvSpPr txBox="1"/>
          <p:nvPr/>
        </p:nvSpPr>
        <p:spPr>
          <a:xfrm>
            <a:off x="914400" y="800100"/>
            <a:ext cx="10287000" cy="707886"/>
          </a:xfrm>
          <a:prstGeom prst="rect">
            <a:avLst/>
          </a:prstGeom>
          <a:noFill/>
        </p:spPr>
        <p:txBody>
          <a:bodyPr wrap="square" rtlCol="0">
            <a:spAutoFit/>
          </a:bodyPr>
          <a:lstStyle/>
          <a:p>
            <a:r>
              <a:rPr lang="en-IN" sz="4000" b="1" dirty="0" smtClean="0">
                <a:latin typeface="Times New Roman" pitchFamily="18" charset="0"/>
                <a:cs typeface="Times New Roman" pitchFamily="18" charset="0"/>
              </a:rPr>
              <a:t>Cause of the disease can also be known:</a:t>
            </a:r>
            <a:endParaRPr lang="en-US" sz="4000" b="1" dirty="0">
              <a:latin typeface="Times New Roman" pitchFamily="18" charset="0"/>
              <a:cs typeface="Times New Roman" pitchFamily="18" charset="0"/>
            </a:endParaRPr>
          </a:p>
        </p:txBody>
      </p:sp>
      <p:pic>
        <p:nvPicPr>
          <p:cNvPr id="4" name="Picture 3" descr="cd.jpg"/>
          <p:cNvPicPr>
            <a:picLocks noChangeAspect="1"/>
          </p:cNvPicPr>
          <p:nvPr/>
        </p:nvPicPr>
        <p:blipFill>
          <a:blip r:embed="rId3" cstate="print"/>
          <a:stretch>
            <a:fillRect/>
          </a:stretch>
        </p:blipFill>
        <p:spPr>
          <a:xfrm>
            <a:off x="3276600" y="2019300"/>
            <a:ext cx="12192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txBody>
          <a:bodyPr/>
          <a:lstStyle/>
          <a:p>
            <a:endParaRPr lang="en-US" sz="2800" b="1" dirty="0" smtClean="0"/>
          </a:p>
        </p:txBody>
      </p:sp>
      <p:sp>
        <p:nvSpPr>
          <p:cNvPr id="3" name="Rectangle 2"/>
          <p:cNvSpPr/>
          <p:nvPr/>
        </p:nvSpPr>
        <p:spPr>
          <a:xfrm>
            <a:off x="1143000" y="876300"/>
            <a:ext cx="11811000" cy="861774"/>
          </a:xfrm>
          <a:prstGeom prst="rect">
            <a:avLst/>
          </a:prstGeom>
        </p:spPr>
        <p:txBody>
          <a:bodyPr wrap="square">
            <a:spAutoFit/>
          </a:bodyPr>
          <a:lstStyle/>
          <a:p>
            <a:r>
              <a:rPr lang="en-US" sz="5000" dirty="0" smtClean="0">
                <a:latin typeface="Times New Roman" pitchFamily="18" charset="0"/>
                <a:cs typeface="Times New Roman" pitchFamily="18" charset="0"/>
              </a:rPr>
              <a:t>ADVANTAGES OF PROPOSED SYSTEM:</a:t>
            </a:r>
            <a:endParaRPr lang="en-US" sz="5000" dirty="0">
              <a:latin typeface="Times New Roman" pitchFamily="18" charset="0"/>
              <a:cs typeface="Times New Roman" pitchFamily="18" charset="0"/>
            </a:endParaRPr>
          </a:p>
        </p:txBody>
      </p:sp>
      <p:sp>
        <p:nvSpPr>
          <p:cNvPr id="4" name="TextBox 3"/>
          <p:cNvSpPr txBox="1"/>
          <p:nvPr/>
        </p:nvSpPr>
        <p:spPr>
          <a:xfrm>
            <a:off x="381000" y="2857500"/>
            <a:ext cx="10744200" cy="5447645"/>
          </a:xfrm>
          <a:prstGeom prst="rect">
            <a:avLst/>
          </a:prstGeom>
          <a:noFill/>
        </p:spPr>
        <p:txBody>
          <a:bodyPr wrap="square" rtlCol="0">
            <a:spAutoFit/>
          </a:bodyPr>
          <a:lstStyle/>
          <a:p>
            <a:pPr>
              <a:buFont typeface="Wingdings" pitchFamily="2" charset="2"/>
              <a:buChar char="Ø"/>
            </a:pPr>
            <a:r>
              <a:rPr lang="en-US" sz="3000" b="1" dirty="0" smtClean="0">
                <a:latin typeface="Times New Roman" pitchFamily="18" charset="0"/>
                <a:cs typeface="Times New Roman" pitchFamily="18" charset="0"/>
              </a:rPr>
              <a:t>Enhanced Accuracy</a:t>
            </a:r>
          </a:p>
          <a:p>
            <a:endParaRPr lang="en-US" sz="3000" b="1" dirty="0" smtClean="0">
              <a:latin typeface="Times New Roman" pitchFamily="18" charset="0"/>
              <a:cs typeface="Times New Roman" pitchFamily="18" charset="0"/>
            </a:endParaRPr>
          </a:p>
          <a:p>
            <a:pPr>
              <a:buFont typeface="Wingdings" pitchFamily="2" charset="2"/>
              <a:buChar char="Ø"/>
            </a:pPr>
            <a:r>
              <a:rPr lang="en-US" sz="3000" b="1" dirty="0" smtClean="0">
                <a:latin typeface="Times New Roman" pitchFamily="18" charset="0"/>
                <a:cs typeface="Times New Roman" pitchFamily="18" charset="0"/>
              </a:rPr>
              <a:t>Data Diversity</a:t>
            </a:r>
          </a:p>
          <a:p>
            <a:endParaRPr lang="en-US" sz="3000" b="1" dirty="0" smtClean="0">
              <a:latin typeface="Times New Roman" pitchFamily="18" charset="0"/>
              <a:cs typeface="Times New Roman" pitchFamily="18" charset="0"/>
            </a:endParaRPr>
          </a:p>
          <a:p>
            <a:pPr>
              <a:buFont typeface="Wingdings" pitchFamily="2" charset="2"/>
              <a:buChar char="Ø"/>
            </a:pPr>
            <a:r>
              <a:rPr lang="en-US" sz="3000" b="1" dirty="0" smtClean="0">
                <a:latin typeface="Times New Roman" pitchFamily="18" charset="0"/>
                <a:cs typeface="Times New Roman" pitchFamily="18" charset="0"/>
              </a:rPr>
              <a:t>Reduced </a:t>
            </a:r>
            <a:r>
              <a:rPr lang="en-US" sz="3000" b="1" dirty="0" err="1" smtClean="0">
                <a:latin typeface="Times New Roman" pitchFamily="18" charset="0"/>
                <a:cs typeface="Times New Roman" pitchFamily="18" charset="0"/>
              </a:rPr>
              <a:t>Overfitting</a:t>
            </a:r>
            <a:endParaRPr lang="en-US" sz="3000" b="1" dirty="0" smtClean="0">
              <a:latin typeface="Times New Roman" pitchFamily="18" charset="0"/>
              <a:cs typeface="Times New Roman" pitchFamily="18" charset="0"/>
            </a:endParaRPr>
          </a:p>
          <a:p>
            <a:endParaRPr lang="en-US" sz="3000" b="1" dirty="0" smtClean="0">
              <a:latin typeface="Times New Roman" pitchFamily="18" charset="0"/>
              <a:cs typeface="Times New Roman" pitchFamily="18" charset="0"/>
            </a:endParaRPr>
          </a:p>
          <a:p>
            <a:pPr>
              <a:buFont typeface="Wingdings" pitchFamily="2" charset="2"/>
              <a:buChar char="Ø"/>
            </a:pPr>
            <a:r>
              <a:rPr lang="en-US" sz="3000" b="1" dirty="0" smtClean="0">
                <a:latin typeface="Times New Roman" pitchFamily="18" charset="0"/>
                <a:cs typeface="Times New Roman" pitchFamily="18" charset="0"/>
              </a:rPr>
              <a:t>Efficient Disease Management</a:t>
            </a:r>
          </a:p>
          <a:p>
            <a:endParaRPr lang="en-US" sz="3000" b="1" dirty="0" smtClean="0">
              <a:latin typeface="Times New Roman" pitchFamily="18" charset="0"/>
              <a:cs typeface="Times New Roman" pitchFamily="18" charset="0"/>
            </a:endParaRPr>
          </a:p>
          <a:p>
            <a:pPr>
              <a:buFont typeface="Wingdings" pitchFamily="2" charset="2"/>
              <a:buChar char="Ø"/>
            </a:pPr>
            <a:r>
              <a:rPr lang="en-US" sz="3000" b="1" dirty="0" smtClean="0">
                <a:latin typeface="Times New Roman" pitchFamily="18" charset="0"/>
                <a:cs typeface="Times New Roman" pitchFamily="18" charset="0"/>
              </a:rPr>
              <a:t>Proactive Solutions</a:t>
            </a:r>
          </a:p>
          <a:p>
            <a:endParaRPr lang="en-US" sz="3000" b="1" dirty="0" smtClean="0">
              <a:latin typeface="Times New Roman" pitchFamily="18" charset="0"/>
              <a:cs typeface="Times New Roman" pitchFamily="18" charset="0"/>
            </a:endParaRPr>
          </a:p>
          <a:p>
            <a:pPr>
              <a:buFont typeface="Wingdings" pitchFamily="2" charset="2"/>
              <a:buChar char="Ø"/>
            </a:pPr>
            <a:r>
              <a:rPr lang="en-US" sz="3000" b="1" dirty="0" smtClean="0">
                <a:latin typeface="Times New Roman" pitchFamily="18" charset="0"/>
                <a:cs typeface="Times New Roman" pitchFamily="18" charset="0"/>
              </a:rPr>
              <a:t>Sustainable Agriculture</a:t>
            </a:r>
          </a:p>
          <a:p>
            <a:endParaRPr lang="en-US" dirty="0"/>
          </a:p>
        </p:txBody>
      </p:sp>
      <p:sp>
        <p:nvSpPr>
          <p:cNvPr id="21506" name="AutoShape 2" descr="Architecture of the generative adversarial network (GAN)-based method...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08" name="AutoShape 4" descr="Architecture of the generative adversarial network (GAN)-based method...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1510" name="AutoShape 6" descr="Architecture of the generative adversarial network (GAN)-based method...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gd.ppm"/>
          <p:cNvPicPr>
            <a:picLocks noChangeAspect="1"/>
          </p:cNvPicPr>
          <p:nvPr/>
        </p:nvPicPr>
        <p:blipFill>
          <a:blip r:embed="rId3" cstate="print"/>
          <a:stretch>
            <a:fillRect/>
          </a:stretch>
        </p:blipFill>
        <p:spPr>
          <a:xfrm>
            <a:off x="8077200" y="2628900"/>
            <a:ext cx="7924801" cy="568721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txBody>
          <a:bodyPr/>
          <a:lstStyle/>
          <a:p>
            <a:endParaRPr lang="en-US" sz="2800" b="1" dirty="0" smtClean="0"/>
          </a:p>
        </p:txBody>
      </p:sp>
      <p:sp>
        <p:nvSpPr>
          <p:cNvPr id="3" name="TextBox 2"/>
          <p:cNvSpPr txBox="1"/>
          <p:nvPr/>
        </p:nvSpPr>
        <p:spPr>
          <a:xfrm>
            <a:off x="533400" y="876300"/>
            <a:ext cx="13258800" cy="861774"/>
          </a:xfrm>
          <a:prstGeom prst="rect">
            <a:avLst/>
          </a:prstGeom>
          <a:noFill/>
        </p:spPr>
        <p:txBody>
          <a:bodyPr wrap="square" rtlCol="0">
            <a:spAutoFit/>
          </a:bodyPr>
          <a:lstStyle/>
          <a:p>
            <a:r>
              <a:rPr lang="en-IN" sz="5000" dirty="0" smtClean="0">
                <a:latin typeface="Times New Roman" pitchFamily="18" charset="0"/>
                <a:cs typeface="Times New Roman" pitchFamily="18" charset="0"/>
              </a:rPr>
              <a:t>DISADVANTAGES OF EXISTING SYSTEM :</a:t>
            </a:r>
            <a:endParaRPr lang="en-US" sz="5000" dirty="0">
              <a:latin typeface="Times New Roman" pitchFamily="18" charset="0"/>
              <a:cs typeface="Times New Roman" pitchFamily="18" charset="0"/>
            </a:endParaRPr>
          </a:p>
        </p:txBody>
      </p:sp>
      <p:sp>
        <p:nvSpPr>
          <p:cNvPr id="4" name="TextBox 3"/>
          <p:cNvSpPr txBox="1"/>
          <p:nvPr/>
        </p:nvSpPr>
        <p:spPr>
          <a:xfrm>
            <a:off x="1143000" y="2552700"/>
            <a:ext cx="13944600" cy="4247317"/>
          </a:xfrm>
          <a:prstGeom prst="rect">
            <a:avLst/>
          </a:prstGeom>
          <a:noFill/>
        </p:spPr>
        <p:txBody>
          <a:bodyPr wrap="square" rtlCol="0">
            <a:spAutoFit/>
          </a:bodyPr>
          <a:lstStyle/>
          <a:p>
            <a:pPr>
              <a:buFont typeface="Wingdings" pitchFamily="2" charset="2"/>
              <a:buChar char="ü"/>
            </a:pPr>
            <a:r>
              <a:rPr lang="en-US" sz="3000" b="1" dirty="0" smtClean="0">
                <a:latin typeface="Times New Roman" pitchFamily="18" charset="0"/>
                <a:cs typeface="Times New Roman" pitchFamily="18" charset="0"/>
              </a:rPr>
              <a:t>Vector quantization</a:t>
            </a:r>
            <a:r>
              <a:rPr lang="en-US" sz="3000" dirty="0" smtClean="0">
                <a:latin typeface="Times New Roman" pitchFamily="18" charset="0"/>
                <a:cs typeface="Times New Roman" pitchFamily="18" charset="0"/>
              </a:rPr>
              <a:t>: Can cause information loss due to approximation. </a:t>
            </a:r>
          </a:p>
          <a:p>
            <a:endParaRPr lang="en-US" sz="3000" dirty="0" smtClean="0">
              <a:latin typeface="Times New Roman" pitchFamily="18" charset="0"/>
              <a:cs typeface="Times New Roman" pitchFamily="18" charset="0"/>
            </a:endParaRPr>
          </a:p>
          <a:p>
            <a:pPr>
              <a:buFont typeface="Wingdings" pitchFamily="2" charset="2"/>
              <a:buChar char="ü"/>
            </a:pPr>
            <a:r>
              <a:rPr lang="en-US" sz="3000" b="1" dirty="0" smtClean="0">
                <a:latin typeface="Times New Roman" pitchFamily="18" charset="0"/>
                <a:cs typeface="Times New Roman" pitchFamily="18" charset="0"/>
              </a:rPr>
              <a:t>Segmentation techniques</a:t>
            </a:r>
            <a:r>
              <a:rPr lang="en-US" sz="3000" dirty="0" smtClean="0">
                <a:latin typeface="Times New Roman" pitchFamily="18" charset="0"/>
                <a:cs typeface="Times New Roman" pitchFamily="18" charset="0"/>
              </a:rPr>
              <a:t>: Sensitive to noise and image quality variations.</a:t>
            </a:r>
          </a:p>
          <a:p>
            <a:r>
              <a:rPr lang="en-US" sz="3000" dirty="0" smtClean="0">
                <a:latin typeface="Times New Roman" pitchFamily="18" charset="0"/>
                <a:cs typeface="Times New Roman" pitchFamily="18" charset="0"/>
              </a:rPr>
              <a:t> </a:t>
            </a:r>
          </a:p>
          <a:p>
            <a:pPr>
              <a:buFont typeface="Wingdings" pitchFamily="2" charset="2"/>
              <a:buChar char="ü"/>
            </a:pPr>
            <a:r>
              <a:rPr lang="en-US" sz="3000" b="1" dirty="0" smtClean="0">
                <a:latin typeface="Times New Roman" pitchFamily="18" charset="0"/>
                <a:cs typeface="Times New Roman" pitchFamily="18" charset="0"/>
              </a:rPr>
              <a:t>Wavelet transforms</a:t>
            </a:r>
            <a:r>
              <a:rPr lang="en-US" sz="3000" dirty="0" smtClean="0">
                <a:latin typeface="Times New Roman" pitchFamily="18" charset="0"/>
                <a:cs typeface="Times New Roman" pitchFamily="18" charset="0"/>
              </a:rPr>
              <a:t>: Struggle with handling edges or rapid transitions.</a:t>
            </a:r>
          </a:p>
          <a:p>
            <a:r>
              <a:rPr lang="en-US" sz="3000" dirty="0" smtClean="0">
                <a:latin typeface="Times New Roman" pitchFamily="18" charset="0"/>
                <a:cs typeface="Times New Roman" pitchFamily="18" charset="0"/>
              </a:rPr>
              <a:t> </a:t>
            </a:r>
          </a:p>
          <a:p>
            <a:pPr>
              <a:buFont typeface="Wingdings" pitchFamily="2" charset="2"/>
              <a:buChar char="ü"/>
            </a:pPr>
            <a:r>
              <a:rPr lang="en-US" sz="3000" b="1" dirty="0" smtClean="0">
                <a:latin typeface="Times New Roman" pitchFamily="18" charset="0"/>
                <a:cs typeface="Times New Roman" pitchFamily="18" charset="0"/>
              </a:rPr>
              <a:t>Color quantization</a:t>
            </a:r>
            <a:r>
              <a:rPr lang="en-US" sz="3000" dirty="0" smtClean="0">
                <a:latin typeface="Times New Roman" pitchFamily="18" charset="0"/>
                <a:cs typeface="Times New Roman" pitchFamily="18" charset="0"/>
              </a:rPr>
              <a:t>: Reduces visual quality and color accuracy. </a:t>
            </a:r>
          </a:p>
          <a:p>
            <a:endParaRPr lang="en-US" sz="3000" dirty="0" smtClean="0">
              <a:latin typeface="Times New Roman" pitchFamily="18" charset="0"/>
              <a:cs typeface="Times New Roman" pitchFamily="18" charset="0"/>
            </a:endParaRPr>
          </a:p>
          <a:p>
            <a:pPr>
              <a:buFont typeface="Wingdings" pitchFamily="2" charset="2"/>
              <a:buChar char="ü"/>
            </a:pPr>
            <a:r>
              <a:rPr lang="en-US" sz="3000" b="1" dirty="0" smtClean="0">
                <a:latin typeface="Times New Roman" pitchFamily="18" charset="0"/>
                <a:cs typeface="Times New Roman" pitchFamily="18" charset="0"/>
              </a:rPr>
              <a:t>SVM-based segmentation</a:t>
            </a:r>
            <a:r>
              <a:rPr lang="en-US" sz="3000" dirty="0" smtClean="0">
                <a:latin typeface="Times New Roman" pitchFamily="18" charset="0"/>
                <a:cs typeface="Times New Roman" pitchFamily="18" charset="0"/>
              </a:rPr>
              <a:t>: Computationally intensive for large datasets</a:t>
            </a:r>
            <a:r>
              <a:rPr lang="en-US" dirty="0" smtClean="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txBody>
          <a:bodyPr/>
          <a:lstStyle/>
          <a:p>
            <a:endParaRPr lang="en-US" sz="2800" b="1" dirty="0" smtClean="0"/>
          </a:p>
        </p:txBody>
      </p:sp>
      <p:sp>
        <p:nvSpPr>
          <p:cNvPr id="3" name="TextBox 2"/>
          <p:cNvSpPr txBox="1"/>
          <p:nvPr/>
        </p:nvSpPr>
        <p:spPr>
          <a:xfrm>
            <a:off x="2819400" y="1104900"/>
            <a:ext cx="14249400" cy="4401205"/>
          </a:xfrm>
          <a:prstGeom prst="rect">
            <a:avLst/>
          </a:prstGeom>
          <a:noFill/>
        </p:spPr>
        <p:txBody>
          <a:bodyPr wrap="square" rtlCol="0">
            <a:spAutoFit/>
          </a:bodyPr>
          <a:lstStyle/>
          <a:p>
            <a:r>
              <a:rPr lang="en-US" sz="4000" b="1" dirty="0" smtClean="0">
                <a:latin typeface="Times New Roman" pitchFamily="18" charset="0"/>
                <a:cs typeface="Times New Roman" pitchFamily="18" charset="0"/>
              </a:rPr>
              <a:t>Conference Submission Details:</a:t>
            </a:r>
          </a:p>
          <a:p>
            <a:endParaRPr lang="en-US" sz="4000" b="1" dirty="0" smtClean="0">
              <a:latin typeface="Times New Roman" pitchFamily="18" charset="0"/>
              <a:cs typeface="Times New Roman" pitchFamily="18" charset="0"/>
            </a:endParaRPr>
          </a:p>
          <a:p>
            <a:r>
              <a:rPr lang="en-US" sz="4000" dirty="0" smtClean="0">
                <a:latin typeface="Times New Roman" pitchFamily="18" charset="0"/>
                <a:cs typeface="Times New Roman" pitchFamily="18" charset="0"/>
              </a:rPr>
              <a:t>•The 2</a:t>
            </a:r>
            <a:r>
              <a:rPr lang="en-US" sz="4000" baseline="30000" dirty="0" smtClean="0">
                <a:latin typeface="Times New Roman" pitchFamily="18" charset="0"/>
                <a:cs typeface="Times New Roman" pitchFamily="18" charset="0"/>
              </a:rPr>
              <a:t>nd</a:t>
            </a:r>
            <a:r>
              <a:rPr lang="en-US" sz="4000" dirty="0" smtClean="0">
                <a:latin typeface="Times New Roman" pitchFamily="18" charset="0"/>
                <a:cs typeface="Times New Roman" pitchFamily="18" charset="0"/>
              </a:rPr>
              <a:t> International Conference on Algorithms and Computational </a:t>
            </a:r>
          </a:p>
          <a:p>
            <a:r>
              <a:rPr lang="en-IN" sz="4000" dirty="0" smtClean="0">
                <a:latin typeface="Times New Roman" pitchFamily="18" charset="0"/>
                <a:cs typeface="Times New Roman" pitchFamily="18" charset="0"/>
              </a:rPr>
              <a:t>  Theory for Engineering Applications(ICACTEA)</a:t>
            </a:r>
            <a:endParaRPr lang="en-US" sz="4000" dirty="0" smtClean="0">
              <a:latin typeface="Times New Roman" pitchFamily="18" charset="0"/>
              <a:cs typeface="Times New Roman" pitchFamily="18" charset="0"/>
            </a:endParaRPr>
          </a:p>
          <a:p>
            <a:r>
              <a:rPr lang="en-US" sz="4000" dirty="0" smtClean="0">
                <a:latin typeface="Times New Roman" pitchFamily="18" charset="0"/>
                <a:cs typeface="Times New Roman" pitchFamily="18" charset="0"/>
              </a:rPr>
              <a:t>•- Paper ID: 184.(</a:t>
            </a:r>
            <a:r>
              <a:rPr lang="en-US" sz="4000" dirty="0" err="1" smtClean="0">
                <a:latin typeface="Times New Roman" pitchFamily="18" charset="0"/>
                <a:cs typeface="Times New Roman" pitchFamily="18" charset="0"/>
              </a:rPr>
              <a:t>Title:Automated</a:t>
            </a:r>
            <a:r>
              <a:rPr lang="en-US" sz="4000" dirty="0" smtClean="0">
                <a:latin typeface="Times New Roman" pitchFamily="18" charset="0"/>
                <a:cs typeface="Times New Roman" pitchFamily="18" charset="0"/>
              </a:rPr>
              <a:t> leaf disease detection using GAN  </a:t>
            </a:r>
          </a:p>
          <a:p>
            <a:r>
              <a:rPr lang="en-IN" sz="4000" dirty="0" smtClean="0">
                <a:latin typeface="Times New Roman" pitchFamily="18" charset="0"/>
                <a:cs typeface="Times New Roman" pitchFamily="18" charset="0"/>
              </a:rPr>
              <a:t>    with multiple crops in transfer learning)</a:t>
            </a:r>
            <a:endParaRPr lang="en-US" sz="4000" dirty="0" smtClean="0">
              <a:latin typeface="Times New Roman" pitchFamily="18" charset="0"/>
              <a:cs typeface="Times New Roman" pitchFamily="18" charset="0"/>
            </a:endParaRPr>
          </a:p>
          <a:p>
            <a:endParaRPr lang="en-US" sz="4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sp>
      <p:sp>
        <p:nvSpPr>
          <p:cNvPr id="6" name="TextBox 5"/>
          <p:cNvSpPr txBox="1"/>
          <p:nvPr/>
        </p:nvSpPr>
        <p:spPr>
          <a:xfrm>
            <a:off x="685800" y="1181100"/>
            <a:ext cx="5181600" cy="707886"/>
          </a:xfrm>
          <a:prstGeom prst="rect">
            <a:avLst/>
          </a:prstGeom>
          <a:noFill/>
        </p:spPr>
        <p:txBody>
          <a:bodyPr wrap="square" rtlCol="0">
            <a:spAutoFit/>
          </a:bodyPr>
          <a:lstStyle/>
          <a:p>
            <a:r>
              <a:rPr lang="en-GB" sz="4000" b="1" dirty="0" smtClean="0">
                <a:latin typeface="Times New Roman" pitchFamily="18" charset="0"/>
                <a:cs typeface="Times New Roman" pitchFamily="18" charset="0"/>
              </a:rPr>
              <a:t>      ABSTRACT:</a:t>
            </a:r>
            <a:endParaRPr lang="en-US" sz="4000" dirty="0">
              <a:latin typeface="Times New Roman" pitchFamily="18" charset="0"/>
              <a:cs typeface="Times New Roman" pitchFamily="18" charset="0"/>
            </a:endParaRPr>
          </a:p>
        </p:txBody>
      </p:sp>
      <p:sp>
        <p:nvSpPr>
          <p:cNvPr id="7" name="TextBox 6"/>
          <p:cNvSpPr txBox="1"/>
          <p:nvPr/>
        </p:nvSpPr>
        <p:spPr>
          <a:xfrm>
            <a:off x="1295400" y="2400300"/>
            <a:ext cx="16459200" cy="7017306"/>
          </a:xfrm>
          <a:prstGeom prst="rect">
            <a:avLst/>
          </a:prstGeom>
          <a:noFill/>
        </p:spPr>
        <p:txBody>
          <a:bodyPr wrap="square" rtlCol="0">
            <a:spAutoFit/>
          </a:bodyPr>
          <a:lstStyle/>
          <a:p>
            <a:pPr algn="just">
              <a:buFont typeface="Courier New" pitchFamily="49" charset="0"/>
              <a:buChar char="o"/>
            </a:pPr>
            <a:r>
              <a:rPr lang="en-GB" sz="2500" dirty="0" smtClean="0">
                <a:latin typeface="Times New Roman" pitchFamily="18" charset="0"/>
                <a:cs typeface="Times New Roman" pitchFamily="18" charset="0"/>
              </a:rPr>
              <a:t>Agriculture is extremely important in human life. Almost 60% of the population is engaged in some kind of agriculture, either directly or indirectly.</a:t>
            </a:r>
          </a:p>
          <a:p>
            <a:pPr algn="just"/>
            <a:endParaRPr lang="en-GB" sz="2500" dirty="0" smtClean="0">
              <a:latin typeface="Times New Roman" pitchFamily="18" charset="0"/>
              <a:cs typeface="Times New Roman" pitchFamily="18" charset="0"/>
            </a:endParaRPr>
          </a:p>
          <a:p>
            <a:pPr algn="just">
              <a:buFont typeface="Courier New" pitchFamily="49" charset="0"/>
              <a:buChar char="o"/>
            </a:pPr>
            <a:r>
              <a:rPr lang="en-GB" sz="2500" dirty="0" smtClean="0">
                <a:latin typeface="Times New Roman" pitchFamily="18" charset="0"/>
                <a:cs typeface="Times New Roman" pitchFamily="18" charset="0"/>
              </a:rPr>
              <a:t> There are no technologies in the traditional system to detect diseases in various crops in an agricultural environment, which is why farmers are not interested in increasing their agricultural productivity day by day.</a:t>
            </a:r>
          </a:p>
          <a:p>
            <a:pPr algn="just"/>
            <a:endParaRPr lang="en-GB" sz="2500" dirty="0" smtClean="0">
              <a:latin typeface="Times New Roman" pitchFamily="18" charset="0"/>
              <a:cs typeface="Times New Roman" pitchFamily="18" charset="0"/>
            </a:endParaRPr>
          </a:p>
          <a:p>
            <a:pPr algn="just">
              <a:buFont typeface="Courier New" pitchFamily="49" charset="0"/>
              <a:buChar char="o"/>
            </a:pPr>
            <a:r>
              <a:rPr lang="en-GB" sz="2500" dirty="0" smtClean="0">
                <a:latin typeface="Times New Roman" pitchFamily="18" charset="0"/>
                <a:cs typeface="Times New Roman" pitchFamily="18" charset="0"/>
              </a:rPr>
              <a:t> Crop diseases have an impact on the growth of their respective species, so early detection is critical. Many Machine Learning (ML) models have been used to detect and classify crop diseases, but with recent advances in a subset of ML, Deep Learning (DL), this area of research appears to have a lot of promise in terms of improved accuracy. </a:t>
            </a:r>
          </a:p>
          <a:p>
            <a:pPr algn="just"/>
            <a:endParaRPr lang="en-GB" sz="2500" dirty="0" smtClean="0">
              <a:latin typeface="Times New Roman" pitchFamily="18" charset="0"/>
              <a:cs typeface="Times New Roman" pitchFamily="18" charset="0"/>
            </a:endParaRPr>
          </a:p>
          <a:p>
            <a:pPr algn="just">
              <a:buFont typeface="Courier New" pitchFamily="49" charset="0"/>
              <a:buChar char="o"/>
            </a:pPr>
            <a:r>
              <a:rPr lang="en-GB" sz="2500" dirty="0" smtClean="0">
                <a:latin typeface="Times New Roman" pitchFamily="18" charset="0"/>
                <a:cs typeface="Times New Roman" pitchFamily="18" charset="0"/>
              </a:rPr>
              <a:t>The proposed method uses a </a:t>
            </a:r>
            <a:r>
              <a:rPr lang="en-GB" sz="2500" dirty="0" err="1" smtClean="0">
                <a:latin typeface="Times New Roman" pitchFamily="18" charset="0"/>
                <a:cs typeface="Times New Roman" pitchFamily="18" charset="0"/>
              </a:rPr>
              <a:t>convolutional</a:t>
            </a:r>
            <a:r>
              <a:rPr lang="en-GB" sz="2500" dirty="0" smtClean="0">
                <a:latin typeface="Times New Roman" pitchFamily="18" charset="0"/>
                <a:cs typeface="Times New Roman" pitchFamily="18" charset="0"/>
              </a:rPr>
              <a:t> neural network and a Deep Neural Network to identify and recognise crop disease symptoms effectively and accurately. Furthermore, multiple efficiency metrics are used to assess these strategies.</a:t>
            </a:r>
          </a:p>
          <a:p>
            <a:pPr algn="just"/>
            <a:endParaRPr lang="en-GB" sz="2500" dirty="0" smtClean="0">
              <a:latin typeface="Times New Roman" pitchFamily="18" charset="0"/>
              <a:cs typeface="Times New Roman" pitchFamily="18" charset="0"/>
            </a:endParaRPr>
          </a:p>
          <a:p>
            <a:pPr algn="just">
              <a:buFont typeface="Courier New" pitchFamily="49" charset="0"/>
              <a:buChar char="o"/>
            </a:pPr>
            <a:r>
              <a:rPr lang="en-GB" sz="2500" dirty="0" smtClean="0">
                <a:latin typeface="Times New Roman" pitchFamily="18" charset="0"/>
                <a:cs typeface="Times New Roman" pitchFamily="18" charset="0"/>
              </a:rPr>
              <a:t> This article offers a thorough description of the DL models that are used to visualise crop diseases. Furthermore, several research gaps are identified from which greater transparency for detecting diseases in plants can be obtained, even before symptoms occur. The proposed methodology aims to develop a GAN with transfer learning method  for detecting plant leaf disease</a:t>
            </a:r>
            <a:endParaRPr lang="en-US" sz="2500" dirty="0" smtClean="0">
              <a:latin typeface="Times New Roman" pitchFamily="18" charset="0"/>
              <a:cs typeface="Times New Roman" pitchFamily="18" charset="0"/>
            </a:endParaRPr>
          </a:p>
          <a:p>
            <a:endParaRPr lang="en-US" sz="2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t="-16666" b="-16666"/>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sp>
      <p:sp>
        <p:nvSpPr>
          <p:cNvPr id="3" name="TextBox 3"/>
          <p:cNvSpPr txBox="1"/>
          <p:nvPr/>
        </p:nvSpPr>
        <p:spPr>
          <a:xfrm>
            <a:off x="1143000" y="1422407"/>
            <a:ext cx="5029200" cy="807913"/>
          </a:xfrm>
          <a:prstGeom prst="rect">
            <a:avLst/>
          </a:prstGeom>
        </p:spPr>
        <p:txBody>
          <a:bodyPr wrap="square" lIns="0" tIns="0" rIns="0" bIns="0" rtlCol="0" anchor="t">
            <a:spAutoFit/>
          </a:bodyPr>
          <a:lstStyle/>
          <a:p>
            <a:pPr algn="ctr">
              <a:lnSpc>
                <a:spcPts val="6318"/>
              </a:lnSpc>
              <a:spcBef>
                <a:spcPct val="0"/>
              </a:spcBef>
            </a:pPr>
            <a:r>
              <a:rPr lang="en-US" sz="4000" b="1" dirty="0" smtClean="0">
                <a:solidFill>
                  <a:srgbClr val="000000"/>
                </a:solidFill>
                <a:latin typeface="Times New Roman" pitchFamily="18" charset="0"/>
                <a:ea typeface="Canva Sans Bold"/>
                <a:cs typeface="Times New Roman" pitchFamily="18" charset="0"/>
                <a:sym typeface="Canva Sans Bold"/>
              </a:rPr>
              <a:t>INTRODUCTION:</a:t>
            </a:r>
            <a:endParaRPr lang="en-US" sz="4000" b="1" dirty="0">
              <a:solidFill>
                <a:srgbClr val="000000"/>
              </a:solidFill>
              <a:latin typeface="Times New Roman" pitchFamily="18" charset="0"/>
              <a:ea typeface="Canva Sans Bold"/>
              <a:cs typeface="Times New Roman" pitchFamily="18" charset="0"/>
              <a:sym typeface="Canva Sans Bold"/>
            </a:endParaRPr>
          </a:p>
        </p:txBody>
      </p:sp>
      <p:sp>
        <p:nvSpPr>
          <p:cNvPr id="4" name="TextBox 4"/>
          <p:cNvSpPr txBox="1"/>
          <p:nvPr/>
        </p:nvSpPr>
        <p:spPr>
          <a:xfrm>
            <a:off x="1603184" y="2724150"/>
            <a:ext cx="15999015" cy="6644127"/>
          </a:xfrm>
          <a:prstGeom prst="rect">
            <a:avLst/>
          </a:prstGeom>
        </p:spPr>
        <p:txBody>
          <a:bodyPr wrap="square" lIns="0" tIns="0" rIns="0" bIns="0" rtlCol="0" anchor="t">
            <a:spAutoFit/>
          </a:bodyPr>
          <a:lstStyle/>
          <a:p>
            <a:pPr algn="just">
              <a:buFont typeface="Arial" pitchFamily="34" charset="0"/>
              <a:buChar char="•"/>
            </a:pPr>
            <a:r>
              <a:rPr lang="en-GB" sz="2500" dirty="0" smtClean="0">
                <a:latin typeface="Times New Roman" pitchFamily="18" charset="0"/>
                <a:cs typeface="Times New Roman" pitchFamily="18" charset="0"/>
              </a:rPr>
              <a:t>India is a rapidly developing nation, and agriculture is the backbone of the country's early growth. Agriculture is struggling to meet its needs as the global population grows at a rapid rate. </a:t>
            </a:r>
          </a:p>
          <a:p>
            <a:pPr algn="just"/>
            <a:endParaRPr lang="en-GB" sz="2500" dirty="0" smtClean="0">
              <a:latin typeface="Times New Roman" pitchFamily="18" charset="0"/>
              <a:cs typeface="Times New Roman" pitchFamily="18" charset="0"/>
            </a:endParaRPr>
          </a:p>
          <a:p>
            <a:pPr algn="just">
              <a:buFont typeface="Arial" pitchFamily="34" charset="0"/>
              <a:buChar char="•"/>
            </a:pPr>
            <a:r>
              <a:rPr lang="en-GB" sz="2500" dirty="0" smtClean="0">
                <a:latin typeface="Times New Roman" pitchFamily="18" charset="0"/>
                <a:cs typeface="Times New Roman" pitchFamily="18" charset="0"/>
              </a:rPr>
              <a:t>Furthermore, knowledge of the importance of cultivation must be instilled in the minds of the younger generation. Climate change, pollinator decline, crop pests, lack of irrigation, and other factors continue to pose a threat to food security. Crop disease reduces both the quantity and quality of food produced.</a:t>
            </a:r>
          </a:p>
          <a:p>
            <a:pPr algn="just"/>
            <a:endParaRPr lang="en-GB" sz="2500" dirty="0" smtClean="0">
              <a:latin typeface="Times New Roman" pitchFamily="18" charset="0"/>
              <a:cs typeface="Times New Roman" pitchFamily="18" charset="0"/>
            </a:endParaRPr>
          </a:p>
          <a:p>
            <a:pPr algn="just">
              <a:buFont typeface="Arial" pitchFamily="34" charset="0"/>
              <a:buChar char="•"/>
            </a:pPr>
            <a:r>
              <a:rPr lang="en-GB" sz="2500" dirty="0" smtClean="0">
                <a:latin typeface="Times New Roman" pitchFamily="18" charset="0"/>
                <a:cs typeface="Times New Roman" pitchFamily="18" charset="0"/>
              </a:rPr>
              <a:t>Crop diseases not only has an effect on global food security, but they also have a negative impact on small-scale farmers whose livelihood is dependent on safe cultivation. The benefit is that crop diseases can be monitored by detecting them as soon as they appear on the crops. It has been possible to provide an effective solution to this problem thanks to the advent of the internet and the field of computer vision. </a:t>
            </a:r>
          </a:p>
          <a:p>
            <a:pPr algn="just"/>
            <a:endParaRPr lang="en-GB" sz="2500" dirty="0" smtClean="0">
              <a:latin typeface="Times New Roman" pitchFamily="18" charset="0"/>
              <a:cs typeface="Times New Roman" pitchFamily="18" charset="0"/>
            </a:endParaRPr>
          </a:p>
          <a:p>
            <a:pPr algn="just">
              <a:buFont typeface="Arial" pitchFamily="34" charset="0"/>
              <a:buChar char="•"/>
            </a:pPr>
            <a:r>
              <a:rPr lang="en-GB" sz="2500" dirty="0" smtClean="0">
                <a:latin typeface="Times New Roman" pitchFamily="18" charset="0"/>
                <a:cs typeface="Times New Roman" pitchFamily="18" charset="0"/>
              </a:rPr>
              <a:t>A mistaken diagnosis of plant disease results in a significant loss of production, time, resources, and product quality. Identifying the state of the plant is critical for effective cultivation. Different types of environmental anomalies, such as fungi, water shortages, insects, and weeds, have an effect on crops. These are the kinds of issues that require farmers to take preventative steps in order to boost productivity.</a:t>
            </a:r>
          </a:p>
          <a:p>
            <a:pPr algn="just">
              <a:lnSpc>
                <a:spcPts val="4200"/>
              </a:lnSpc>
            </a:pPr>
            <a:endParaRPr sz="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sp>
      <p:sp>
        <p:nvSpPr>
          <p:cNvPr id="5" name="TextBox 4"/>
          <p:cNvSpPr txBox="1"/>
          <p:nvPr/>
        </p:nvSpPr>
        <p:spPr>
          <a:xfrm>
            <a:off x="1219200" y="876300"/>
            <a:ext cx="6858000" cy="707886"/>
          </a:xfrm>
          <a:prstGeom prst="rect">
            <a:avLst/>
          </a:prstGeom>
          <a:noFill/>
        </p:spPr>
        <p:txBody>
          <a:bodyPr wrap="square" rtlCol="0">
            <a:spAutoFit/>
          </a:bodyPr>
          <a:lstStyle/>
          <a:p>
            <a:r>
              <a:rPr lang="en-GB" sz="4000" b="1" dirty="0" smtClean="0">
                <a:latin typeface="Times New Roman" pitchFamily="18" charset="0"/>
                <a:cs typeface="Times New Roman" pitchFamily="18" charset="0"/>
              </a:rPr>
              <a:t>LITERATURE  SURVEY</a:t>
            </a:r>
            <a:r>
              <a:rPr lang="en-GB" sz="4000" b="1" dirty="0" smtClean="0">
                <a:latin typeface="Times New Roman" pitchFamily="18" charset="0"/>
                <a:cs typeface="Times New Roman" pitchFamily="18" charset="0"/>
              </a:rPr>
              <a:t>:</a:t>
            </a:r>
            <a:endParaRPr lang="en-US" sz="4000" dirty="0">
              <a:latin typeface="Times New Roman" pitchFamily="18" charset="0"/>
              <a:cs typeface="Times New Roman" pitchFamily="18" charset="0"/>
            </a:endParaRPr>
          </a:p>
        </p:txBody>
      </p:sp>
      <p:sp>
        <p:nvSpPr>
          <p:cNvPr id="6" name="TextBox 5"/>
          <p:cNvSpPr txBox="1"/>
          <p:nvPr/>
        </p:nvSpPr>
        <p:spPr>
          <a:xfrm>
            <a:off x="1905000" y="2552700"/>
            <a:ext cx="15773400" cy="1846659"/>
          </a:xfrm>
          <a:prstGeom prst="rect">
            <a:avLst/>
          </a:prstGeom>
          <a:noFill/>
        </p:spPr>
        <p:txBody>
          <a:bodyPr wrap="square" rtlCol="0">
            <a:spAutoFit/>
          </a:bodyPr>
          <a:lstStyle/>
          <a:p>
            <a:pPr>
              <a:buFont typeface="Wingdings" pitchFamily="2" charset="2"/>
              <a:buChar char="§"/>
            </a:pPr>
            <a:endParaRPr lang="en-US" sz="3200" dirty="0" smtClean="0">
              <a:latin typeface="Times New Roman" pitchFamily="18" charset="0"/>
              <a:cs typeface="Times New Roman" pitchFamily="18" charset="0"/>
            </a:endParaRPr>
          </a:p>
          <a:p>
            <a:endParaRPr lang="en-US" sz="3200" dirty="0" smtClean="0">
              <a:latin typeface="Times New Roman" pitchFamily="18" charset="0"/>
              <a:cs typeface="Times New Roman" pitchFamily="18" charset="0"/>
            </a:endParaRPr>
          </a:p>
          <a:p>
            <a:r>
              <a:rPr lang="en-US" sz="3200" dirty="0" smtClean="0">
                <a:latin typeface="Times New Roman" pitchFamily="18" charset="0"/>
                <a:cs typeface="Times New Roman" pitchFamily="18" charset="0"/>
              </a:rPr>
              <a:t> </a:t>
            </a:r>
            <a:endParaRPr lang="en-US" sz="3200" dirty="0" smtClean="0">
              <a:latin typeface="Times New Roman" pitchFamily="18" charset="0"/>
              <a:cs typeface="Times New Roman" pitchFamily="18" charset="0"/>
            </a:endParaRPr>
          </a:p>
          <a:p>
            <a:pPr>
              <a:buFont typeface="Wingdings" pitchFamily="2" charset="2"/>
              <a:buChar char="§"/>
            </a:pPr>
            <a:endParaRPr lang="en-US" dirty="0"/>
          </a:p>
        </p:txBody>
      </p:sp>
      <p:sp>
        <p:nvSpPr>
          <p:cNvPr id="7" name="TextBox 6"/>
          <p:cNvSpPr txBox="1"/>
          <p:nvPr/>
        </p:nvSpPr>
        <p:spPr>
          <a:xfrm>
            <a:off x="1600200" y="2032754"/>
            <a:ext cx="15925800" cy="806374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1. Overview (2020–2024):</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Recent years have seen a surge in AI-based approaches for plant disease detection, aiming to reduce manual efforts and increase crop yield.</a:t>
            </a:r>
          </a:p>
          <a:p>
            <a:r>
              <a:rPr lang="en-US" sz="2000" dirty="0" smtClean="0">
                <a:latin typeface="Times New Roman" pitchFamily="18" charset="0"/>
                <a:cs typeface="Times New Roman" pitchFamily="18" charset="0"/>
              </a:rPr>
              <a:t>Focus has shifted towards </a:t>
            </a:r>
            <a:r>
              <a:rPr lang="en-US" sz="2000" b="1" dirty="0" smtClean="0">
                <a:latin typeface="Times New Roman" pitchFamily="18" charset="0"/>
                <a:cs typeface="Times New Roman" pitchFamily="18" charset="0"/>
              </a:rPr>
              <a:t>deep learning techniques</a:t>
            </a:r>
            <a:r>
              <a:rPr lang="en-US" sz="2000" dirty="0" smtClean="0">
                <a:latin typeface="Times New Roman" pitchFamily="18" charset="0"/>
                <a:cs typeface="Times New Roman" pitchFamily="18" charset="0"/>
              </a:rPr>
              <a:t>, especially </a:t>
            </a:r>
            <a:r>
              <a:rPr lang="en-US" sz="2000" b="1" dirty="0" smtClean="0">
                <a:latin typeface="Times New Roman" pitchFamily="18" charset="0"/>
                <a:cs typeface="Times New Roman" pitchFamily="18" charset="0"/>
              </a:rPr>
              <a:t>Transfer Learning (TL)</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Generative Adversarial Networks (GANs)</a:t>
            </a:r>
            <a:r>
              <a:rPr lang="en-US" sz="2000" dirty="0" smtClean="0">
                <a:latin typeface="Times New Roman" pitchFamily="18" charset="0"/>
                <a:cs typeface="Times New Roman" pitchFamily="18" charset="0"/>
              </a:rPr>
              <a:t> for enhanced model performance and synthetic data generation</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2. Key Trends in Research:</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Transfer Learning:</a:t>
            </a:r>
            <a:r>
              <a:rPr lang="en-US" sz="2000" dirty="0" smtClean="0">
                <a:latin typeface="Times New Roman" pitchFamily="18" charset="0"/>
                <a:cs typeface="Times New Roman" pitchFamily="18" charset="0"/>
              </a:rPr>
              <a:t> Widely adopted with pre-trained models like VGG16, ResNet50, and </a:t>
            </a:r>
            <a:r>
              <a:rPr lang="en-US" sz="2000" dirty="0" err="1" smtClean="0">
                <a:latin typeface="Times New Roman" pitchFamily="18" charset="0"/>
                <a:cs typeface="Times New Roman" pitchFamily="18" charset="0"/>
              </a:rPr>
              <a:t>EfficientNet</a:t>
            </a:r>
            <a:r>
              <a:rPr lang="en-US" sz="2000" dirty="0" smtClean="0">
                <a:latin typeface="Times New Roman" pitchFamily="18" charset="0"/>
                <a:cs typeface="Times New Roman" pitchFamily="18" charset="0"/>
              </a:rPr>
              <a:t> to handle limited labeled datasets and improve accuracy across different crop types.</a:t>
            </a:r>
          </a:p>
          <a:p>
            <a:r>
              <a:rPr lang="en-US" sz="2000" b="1" dirty="0" smtClean="0">
                <a:latin typeface="Times New Roman" pitchFamily="18" charset="0"/>
                <a:cs typeface="Times New Roman" pitchFamily="18" charset="0"/>
              </a:rPr>
              <a:t>GANs for Data Augmentation:</a:t>
            </a:r>
            <a:r>
              <a:rPr lang="en-US" sz="2000" dirty="0" smtClean="0">
                <a:latin typeface="Times New Roman" pitchFamily="18" charset="0"/>
                <a:cs typeface="Times New Roman" pitchFamily="18" charset="0"/>
              </a:rPr>
              <a:t> GANs (especially DCGAN, </a:t>
            </a:r>
            <a:r>
              <a:rPr lang="en-US" sz="2000" dirty="0" err="1" smtClean="0">
                <a:latin typeface="Times New Roman" pitchFamily="18" charset="0"/>
                <a:cs typeface="Times New Roman" pitchFamily="18" charset="0"/>
              </a:rPr>
              <a:t>CycleGAN</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StyleGAN</a:t>
            </a:r>
            <a:r>
              <a:rPr lang="en-US" sz="2000" dirty="0" smtClean="0">
                <a:latin typeface="Times New Roman" pitchFamily="18" charset="0"/>
                <a:cs typeface="Times New Roman" pitchFamily="18" charset="0"/>
              </a:rPr>
              <a:t>) are used to generate synthetic diseased leaf images, overcoming dataset imbalance and boosting model generalization.</a:t>
            </a:r>
          </a:p>
          <a:p>
            <a:r>
              <a:rPr lang="en-US" sz="2000" b="1" dirty="0" smtClean="0">
                <a:latin typeface="Times New Roman" pitchFamily="18" charset="0"/>
                <a:cs typeface="Times New Roman" pitchFamily="18" charset="0"/>
              </a:rPr>
              <a:t>Multi-Crop Analysis:</a:t>
            </a:r>
            <a:r>
              <a:rPr lang="en-US" sz="2000" dirty="0" smtClean="0">
                <a:latin typeface="Times New Roman" pitchFamily="18" charset="0"/>
                <a:cs typeface="Times New Roman" pitchFamily="18" charset="0"/>
              </a:rPr>
              <a:t> Studies have expanded beyond single crop disease detection to multi-crop datasets (e.g., tomato, maize, grape, potato), enabling more generalized systems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3. Notable Works:</a:t>
            </a:r>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2021:</a:t>
            </a:r>
            <a:r>
              <a:rPr lang="en-US" sz="2000" dirty="0" smtClean="0">
                <a:latin typeface="Times New Roman" pitchFamily="18" charset="0"/>
                <a:cs typeface="Times New Roman" pitchFamily="18" charset="0"/>
              </a:rPr>
              <a:t> Researchers applied </a:t>
            </a:r>
            <a:r>
              <a:rPr lang="en-US" sz="2000" dirty="0" err="1" smtClean="0">
                <a:latin typeface="Times New Roman" pitchFamily="18" charset="0"/>
                <a:cs typeface="Times New Roman" pitchFamily="18" charset="0"/>
              </a:rPr>
              <a:t>CycleGANs</a:t>
            </a:r>
            <a:r>
              <a:rPr lang="en-US" sz="2000" dirty="0" smtClean="0">
                <a:latin typeface="Times New Roman" pitchFamily="18" charset="0"/>
                <a:cs typeface="Times New Roman" pitchFamily="18" charset="0"/>
              </a:rPr>
              <a:t> to generate synthetic images for rare disease classes, combined with ResNet50-based classifiers.</a:t>
            </a:r>
          </a:p>
          <a:p>
            <a:r>
              <a:rPr lang="en-US" sz="2000" b="1" dirty="0" smtClean="0">
                <a:latin typeface="Times New Roman" pitchFamily="18" charset="0"/>
                <a:cs typeface="Times New Roman" pitchFamily="18" charset="0"/>
              </a:rPr>
              <a:t>2022:</a:t>
            </a:r>
            <a:r>
              <a:rPr lang="en-US" sz="2000" dirty="0" smtClean="0">
                <a:latin typeface="Times New Roman" pitchFamily="18" charset="0"/>
                <a:cs typeface="Times New Roman" pitchFamily="18" charset="0"/>
              </a:rPr>
              <a:t> Multi-class classification models using TL+GANs reported over 95% accuracy in detecting diseases in 5+ crop types.</a:t>
            </a:r>
          </a:p>
          <a:p>
            <a:r>
              <a:rPr lang="en-US" sz="2000" b="1" dirty="0" smtClean="0">
                <a:latin typeface="Times New Roman" pitchFamily="18" charset="0"/>
                <a:cs typeface="Times New Roman" pitchFamily="18" charset="0"/>
              </a:rPr>
              <a:t>2023–2024:</a:t>
            </a:r>
            <a:r>
              <a:rPr lang="en-US" sz="2000" dirty="0" smtClean="0">
                <a:latin typeface="Times New Roman" pitchFamily="18" charset="0"/>
                <a:cs typeface="Times New Roman" pitchFamily="18" charset="0"/>
              </a:rPr>
              <a:t> Emergence of hybrid models combining TL, GAN, and attention mechanisms for finer feature extraction and disease localization</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4. Datasets Used:</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PlantVillage</a:t>
            </a:r>
            <a:r>
              <a:rPr lang="en-US" sz="2000" dirty="0" smtClean="0">
                <a:latin typeface="Times New Roman" pitchFamily="18" charset="0"/>
                <a:cs typeface="Times New Roman" pitchFamily="18" charset="0"/>
              </a:rPr>
              <a:t>, AI Challenger, and custom field datasets.</a:t>
            </a:r>
          </a:p>
          <a:p>
            <a:r>
              <a:rPr lang="en-US" sz="2000" dirty="0" smtClean="0">
                <a:latin typeface="Times New Roman" pitchFamily="18" charset="0"/>
                <a:cs typeface="Times New Roman" pitchFamily="18" charset="0"/>
              </a:rPr>
              <a:t>Synthetic data generation has helped alleviate </a:t>
            </a:r>
            <a:r>
              <a:rPr lang="en-US" sz="2000" dirty="0" err="1" smtClean="0">
                <a:latin typeface="Times New Roman" pitchFamily="18" charset="0"/>
                <a:cs typeface="Times New Roman" pitchFamily="18" charset="0"/>
              </a:rPr>
              <a:t>overfitting</a:t>
            </a:r>
            <a:r>
              <a:rPr lang="en-US" sz="2000" dirty="0" smtClean="0">
                <a:latin typeface="Times New Roman" pitchFamily="18" charset="0"/>
                <a:cs typeface="Times New Roman" pitchFamily="18" charset="0"/>
              </a:rPr>
              <a:t> issues in deep CNNs trained on small real-world datasets</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5. Research Gaps:</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Need for more </a:t>
            </a:r>
            <a:r>
              <a:rPr lang="en-US" sz="2000" b="1" dirty="0" smtClean="0">
                <a:latin typeface="Times New Roman" pitchFamily="18" charset="0"/>
                <a:cs typeface="Times New Roman" pitchFamily="18" charset="0"/>
              </a:rPr>
              <a:t>field-level validation</a:t>
            </a:r>
            <a:r>
              <a:rPr lang="en-US" sz="2000" dirty="0" smtClean="0">
                <a:latin typeface="Times New Roman" pitchFamily="18" charset="0"/>
                <a:cs typeface="Times New Roman" pitchFamily="18" charset="0"/>
              </a:rPr>
              <a:t>, especially under varying lighting and background conditions.</a:t>
            </a:r>
          </a:p>
          <a:p>
            <a:r>
              <a:rPr lang="en-US" sz="2000" dirty="0" smtClean="0">
                <a:latin typeface="Times New Roman" pitchFamily="18" charset="0"/>
                <a:cs typeface="Times New Roman" pitchFamily="18" charset="0"/>
              </a:rPr>
              <a:t>Integration with </a:t>
            </a:r>
            <a:r>
              <a:rPr lang="en-US" sz="2000" b="1" dirty="0" err="1" smtClean="0">
                <a:latin typeface="Times New Roman" pitchFamily="18" charset="0"/>
                <a:cs typeface="Times New Roman" pitchFamily="18" charset="0"/>
              </a:rPr>
              <a:t>IoT</a:t>
            </a:r>
            <a:r>
              <a:rPr lang="en-US" sz="2000" b="1" dirty="0" smtClean="0">
                <a:latin typeface="Times New Roman" pitchFamily="18" charset="0"/>
                <a:cs typeface="Times New Roman" pitchFamily="18" charset="0"/>
              </a:rPr>
              <a:t> and edge devices</a:t>
            </a:r>
            <a:r>
              <a:rPr lang="en-US" sz="2000" dirty="0" smtClean="0">
                <a:latin typeface="Times New Roman" pitchFamily="18" charset="0"/>
                <a:cs typeface="Times New Roman" pitchFamily="18" charset="0"/>
              </a:rPr>
              <a:t> for real-time detection is still limited.</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sp>
      <p:sp>
        <p:nvSpPr>
          <p:cNvPr id="4" name="TextBox 4"/>
          <p:cNvSpPr txBox="1"/>
          <p:nvPr/>
        </p:nvSpPr>
        <p:spPr>
          <a:xfrm>
            <a:off x="-1771089" y="962025"/>
            <a:ext cx="11258732" cy="628377"/>
          </a:xfrm>
          <a:prstGeom prst="rect">
            <a:avLst/>
          </a:prstGeom>
        </p:spPr>
        <p:txBody>
          <a:bodyPr lIns="0" tIns="0" rIns="0" bIns="0" rtlCol="0" anchor="t">
            <a:spAutoFit/>
          </a:bodyPr>
          <a:lstStyle/>
          <a:p>
            <a:pPr algn="ctr">
              <a:lnSpc>
                <a:spcPts val="4900"/>
              </a:lnSpc>
              <a:spcBef>
                <a:spcPct val="0"/>
              </a:spcBef>
            </a:pPr>
            <a:r>
              <a:rPr lang="en-GB" sz="5000" b="1" dirty="0" smtClean="0">
                <a:latin typeface="Times New Roman" pitchFamily="18" charset="0"/>
                <a:cs typeface="Times New Roman" pitchFamily="18" charset="0"/>
              </a:rPr>
              <a:t>MODULES:</a:t>
            </a:r>
            <a:endParaRPr lang="en-US" sz="5000" b="1" dirty="0">
              <a:solidFill>
                <a:srgbClr val="000000"/>
              </a:solidFill>
              <a:latin typeface="Times New Roman" pitchFamily="18" charset="0"/>
              <a:ea typeface="Canva Sans Bold"/>
              <a:cs typeface="Times New Roman" pitchFamily="18" charset="0"/>
              <a:sym typeface="Canva Sans Bold"/>
            </a:endParaRPr>
          </a:p>
        </p:txBody>
      </p:sp>
      <p:sp>
        <p:nvSpPr>
          <p:cNvPr id="5" name="Rectangle 4"/>
          <p:cNvSpPr/>
          <p:nvPr/>
        </p:nvSpPr>
        <p:spPr>
          <a:xfrm>
            <a:off x="2057400" y="2095500"/>
            <a:ext cx="9144000" cy="4401205"/>
          </a:xfrm>
          <a:prstGeom prst="rect">
            <a:avLst/>
          </a:prstGeom>
        </p:spPr>
        <p:txBody>
          <a:bodyPr wrap="square">
            <a:spAutoFit/>
          </a:bodyPr>
          <a:lstStyle/>
          <a:p>
            <a:pPr algn="just">
              <a:buFont typeface="Wingdings" pitchFamily="2" charset="2"/>
              <a:buChar char="q"/>
            </a:pPr>
            <a:r>
              <a:rPr lang="en-US" sz="4000" dirty="0" smtClean="0">
                <a:latin typeface="Times New Roman" pitchFamily="18" charset="0"/>
                <a:cs typeface="Times New Roman" pitchFamily="18" charset="0"/>
              </a:rPr>
              <a:t>Data Collection and Preprocessing</a:t>
            </a:r>
          </a:p>
          <a:p>
            <a:pPr algn="just"/>
            <a:endParaRPr lang="en-GB" sz="4000" dirty="0" smtClean="0">
              <a:latin typeface="Times New Roman" pitchFamily="18" charset="0"/>
              <a:cs typeface="Times New Roman" pitchFamily="18" charset="0"/>
            </a:endParaRPr>
          </a:p>
          <a:p>
            <a:pPr algn="just">
              <a:buFont typeface="Wingdings" pitchFamily="2" charset="2"/>
              <a:buChar char="q"/>
            </a:pPr>
            <a:r>
              <a:rPr lang="en-US" sz="4000" dirty="0" smtClean="0">
                <a:latin typeface="Times New Roman" pitchFamily="18" charset="0"/>
                <a:cs typeface="Times New Roman" pitchFamily="18" charset="0"/>
              </a:rPr>
              <a:t>Model Definition</a:t>
            </a:r>
          </a:p>
          <a:p>
            <a:pPr algn="just"/>
            <a:endParaRPr lang="en-GB" sz="4000" dirty="0" smtClean="0">
              <a:latin typeface="Times New Roman" pitchFamily="18" charset="0"/>
              <a:cs typeface="Times New Roman" pitchFamily="18" charset="0"/>
            </a:endParaRPr>
          </a:p>
          <a:p>
            <a:pPr algn="just">
              <a:buFont typeface="Wingdings" pitchFamily="2" charset="2"/>
              <a:buChar char="q"/>
            </a:pPr>
            <a:r>
              <a:rPr lang="en-US" sz="4000" dirty="0" smtClean="0">
                <a:latin typeface="Times New Roman" pitchFamily="18" charset="0"/>
                <a:cs typeface="Times New Roman" pitchFamily="18" charset="0"/>
              </a:rPr>
              <a:t>Training Process</a:t>
            </a:r>
          </a:p>
          <a:p>
            <a:pPr algn="just"/>
            <a:endParaRPr lang="en-GB" sz="4000" dirty="0" smtClean="0">
              <a:latin typeface="Times New Roman" pitchFamily="18" charset="0"/>
              <a:cs typeface="Times New Roman" pitchFamily="18" charset="0"/>
            </a:endParaRPr>
          </a:p>
          <a:p>
            <a:pPr algn="just">
              <a:buFont typeface="Wingdings" pitchFamily="2" charset="2"/>
              <a:buChar char="q"/>
            </a:pPr>
            <a:r>
              <a:rPr lang="en-US" sz="4000" dirty="0" smtClean="0">
                <a:latin typeface="Times New Roman" pitchFamily="18" charset="0"/>
                <a:cs typeface="Times New Roman" pitchFamily="18" charset="0"/>
              </a:rPr>
              <a:t>Evaluation and Improvement</a:t>
            </a:r>
            <a:endParaRPr lang="en-GB" sz="4000" dirty="0" smtClean="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sp>
      <p:sp>
        <p:nvSpPr>
          <p:cNvPr id="5" name="TextBox 5"/>
          <p:cNvSpPr txBox="1"/>
          <p:nvPr/>
        </p:nvSpPr>
        <p:spPr>
          <a:xfrm>
            <a:off x="-228600" y="1181100"/>
            <a:ext cx="5083687" cy="673389"/>
          </a:xfrm>
          <a:prstGeom prst="rect">
            <a:avLst/>
          </a:prstGeom>
        </p:spPr>
        <p:txBody>
          <a:bodyPr lIns="0" tIns="0" rIns="0" bIns="0" rtlCol="0" anchor="t">
            <a:spAutoFit/>
          </a:bodyPr>
          <a:lstStyle/>
          <a:p>
            <a:pPr algn="ctr">
              <a:lnSpc>
                <a:spcPts val="5599"/>
              </a:lnSpc>
              <a:spcBef>
                <a:spcPct val="0"/>
              </a:spcBef>
            </a:pPr>
            <a:r>
              <a:rPr lang="en-GB" sz="4000" b="1" dirty="0" smtClean="0">
                <a:latin typeface="Times New Roman" pitchFamily="18" charset="0"/>
                <a:cs typeface="Times New Roman" pitchFamily="18" charset="0"/>
              </a:rPr>
              <a:t>MODULE 1:</a:t>
            </a:r>
            <a:endParaRPr lang="en-US" sz="3999" b="1" dirty="0">
              <a:solidFill>
                <a:srgbClr val="000000"/>
              </a:solidFill>
              <a:latin typeface="Times New Roman" pitchFamily="18" charset="0"/>
              <a:ea typeface="Canva Sans Bold"/>
              <a:cs typeface="Times New Roman" pitchFamily="18" charset="0"/>
              <a:sym typeface="Canva Sans Bold"/>
            </a:endParaRPr>
          </a:p>
        </p:txBody>
      </p:sp>
      <p:sp>
        <p:nvSpPr>
          <p:cNvPr id="6" name="Rectangle 5"/>
          <p:cNvSpPr/>
          <p:nvPr/>
        </p:nvSpPr>
        <p:spPr>
          <a:xfrm>
            <a:off x="1219200" y="2552700"/>
            <a:ext cx="16611600" cy="6555641"/>
          </a:xfrm>
          <a:prstGeom prst="rect">
            <a:avLst/>
          </a:prstGeom>
        </p:spPr>
        <p:txBody>
          <a:bodyPr wrap="square">
            <a:spAutoFit/>
          </a:bodyPr>
          <a:lstStyle/>
          <a:p>
            <a:r>
              <a:rPr lang="en-US" sz="3000" b="1" dirty="0" smtClean="0">
                <a:latin typeface="Times New Roman" pitchFamily="18" charset="0"/>
                <a:cs typeface="Times New Roman" pitchFamily="18" charset="0"/>
              </a:rPr>
              <a:t>Data Collection:</a:t>
            </a:r>
          </a:p>
          <a:p>
            <a:endParaRPr lang="en-US" sz="3000" b="1" dirty="0" smtClean="0">
              <a:latin typeface="Times New Roman" pitchFamily="18" charset="0"/>
              <a:cs typeface="Times New Roman" pitchFamily="18" charset="0"/>
            </a:endParaRPr>
          </a:p>
          <a:p>
            <a:pPr algn="just">
              <a:buFont typeface="Arial" pitchFamily="34" charset="0"/>
              <a:buChar char="•"/>
            </a:pPr>
            <a:r>
              <a:rPr lang="en-GB" sz="3000" dirty="0" smtClean="0">
                <a:latin typeface="Times New Roman" pitchFamily="18" charset="0"/>
                <a:cs typeface="Times New Roman" pitchFamily="18" charset="0"/>
              </a:rPr>
              <a:t>The Dataset is collected by taking pictures of different type of crops like Sugarcane ,Tomato , Rice  in which we include more than one crop species.</a:t>
            </a:r>
          </a:p>
          <a:p>
            <a:pPr algn="just"/>
            <a:endParaRPr lang="en-GB" sz="3000" dirty="0" smtClean="0">
              <a:latin typeface="Times New Roman" pitchFamily="18" charset="0"/>
              <a:cs typeface="Times New Roman" pitchFamily="18" charset="0"/>
            </a:endParaRPr>
          </a:p>
          <a:p>
            <a:pPr algn="just">
              <a:buFont typeface="Arial" pitchFamily="34" charset="0"/>
              <a:buChar char="•"/>
            </a:pPr>
            <a:r>
              <a:rPr lang="en-GB" sz="3000" dirty="0" smtClean="0">
                <a:latin typeface="Times New Roman" pitchFamily="18" charset="0"/>
                <a:cs typeface="Times New Roman" pitchFamily="18" charset="0"/>
              </a:rPr>
              <a:t> The dataset consists of 38 different classes of plants, with over 8000 images in total. Each image has been annotated with the species of the plant, making it a multi-class image classification problem. The images were collected from a variety of sources and were manually annotated to ensure accurate labelling. The  dataset is commonly used as a benchmark for developing and evaluating computer vision models for leaf disease classification.</a:t>
            </a:r>
          </a:p>
          <a:p>
            <a:pPr algn="just"/>
            <a:endParaRPr lang="en-GB" sz="3000" dirty="0" smtClean="0">
              <a:latin typeface="Times New Roman" pitchFamily="18" charset="0"/>
              <a:cs typeface="Times New Roman" pitchFamily="18" charset="0"/>
            </a:endParaRPr>
          </a:p>
          <a:p>
            <a:pPr algn="just">
              <a:buFont typeface="Arial" pitchFamily="34" charset="0"/>
              <a:buChar char="•"/>
            </a:pPr>
            <a:r>
              <a:rPr lang="en-US" sz="3000" dirty="0" smtClean="0">
                <a:latin typeface="Times New Roman" pitchFamily="18" charset="0"/>
                <a:cs typeface="Times New Roman" pitchFamily="18" charset="0"/>
              </a:rPr>
              <a:t> Data cleaning and handling missing values if necessary.</a:t>
            </a:r>
          </a:p>
          <a:p>
            <a:pPr algn="just">
              <a:buFont typeface="Arial" pitchFamily="34" charset="0"/>
              <a:buChar char="•"/>
            </a:pPr>
            <a:endParaRPr lang="en-US" sz="3000" dirty="0" smtClean="0">
              <a:latin typeface="Times New Roman" pitchFamily="18" charset="0"/>
              <a:cs typeface="Times New Roman" pitchFamily="18" charset="0"/>
            </a:endParaRPr>
          </a:p>
          <a:p>
            <a:pPr algn="just">
              <a:buFont typeface="Arial" pitchFamily="34" charset="0"/>
              <a:buChar char="•"/>
            </a:pPr>
            <a:endParaRPr lang="en-US" sz="3000" dirty="0" smtClean="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sp>
      <p:sp>
        <p:nvSpPr>
          <p:cNvPr id="3" name="TextBox 3"/>
          <p:cNvSpPr txBox="1"/>
          <p:nvPr/>
        </p:nvSpPr>
        <p:spPr>
          <a:xfrm>
            <a:off x="1763350" y="1158799"/>
            <a:ext cx="2982343" cy="718145"/>
          </a:xfrm>
          <a:prstGeom prst="rect">
            <a:avLst/>
          </a:prstGeom>
        </p:spPr>
        <p:txBody>
          <a:bodyPr lIns="0" tIns="0" rIns="0" bIns="0" rtlCol="0" anchor="t">
            <a:spAutoFit/>
          </a:bodyPr>
          <a:lstStyle/>
          <a:p>
            <a:pPr algn="ctr">
              <a:lnSpc>
                <a:spcPts val="5599"/>
              </a:lnSpc>
              <a:spcBef>
                <a:spcPct val="0"/>
              </a:spcBef>
            </a:pPr>
            <a:r>
              <a:rPr lang="en-GB" sz="5000" dirty="0" err="1" smtClean="0">
                <a:latin typeface="Times New Roman" pitchFamily="18" charset="0"/>
                <a:cs typeface="Times New Roman" pitchFamily="18" charset="0"/>
              </a:rPr>
              <a:t>Contd</a:t>
            </a:r>
            <a:r>
              <a:rPr lang="en-GB" sz="5000" dirty="0" smtClean="0">
                <a:latin typeface="Times New Roman" pitchFamily="18" charset="0"/>
                <a:cs typeface="Times New Roman" pitchFamily="18" charset="0"/>
              </a:rPr>
              <a:t>:</a:t>
            </a:r>
            <a:endParaRPr lang="en-US" sz="5000" b="1" dirty="0">
              <a:solidFill>
                <a:srgbClr val="000000"/>
              </a:solidFill>
              <a:latin typeface="Times New Roman" pitchFamily="18" charset="0"/>
              <a:ea typeface="Canva Sans Bold"/>
              <a:cs typeface="Times New Roman" pitchFamily="18" charset="0"/>
              <a:sym typeface="Canva Sans Bold"/>
            </a:endParaRPr>
          </a:p>
        </p:txBody>
      </p:sp>
      <p:sp>
        <p:nvSpPr>
          <p:cNvPr id="4" name="TextBox 4"/>
          <p:cNvSpPr txBox="1"/>
          <p:nvPr/>
        </p:nvSpPr>
        <p:spPr>
          <a:xfrm>
            <a:off x="2275479" y="2640128"/>
            <a:ext cx="13154050" cy="526939"/>
          </a:xfrm>
          <a:prstGeom prst="rect">
            <a:avLst/>
          </a:prstGeom>
        </p:spPr>
        <p:txBody>
          <a:bodyPr lIns="0" tIns="0" rIns="0" bIns="0" rtlCol="0" anchor="t">
            <a:spAutoFit/>
          </a:bodyPr>
          <a:lstStyle/>
          <a:p>
            <a:pPr marL="676655" lvl="1" indent="-338328" algn="just">
              <a:lnSpc>
                <a:spcPts val="4387"/>
              </a:lnSpc>
              <a:buFont typeface="Arial"/>
              <a:buChar char="•"/>
            </a:pPr>
            <a:endParaRPr lang="en-US" sz="3134" dirty="0">
              <a:solidFill>
                <a:srgbClr val="000000"/>
              </a:solidFill>
              <a:latin typeface="Canva Sans"/>
              <a:ea typeface="Canva Sans"/>
              <a:cs typeface="Canva Sans"/>
              <a:sym typeface="Canva Sans"/>
            </a:endParaRPr>
          </a:p>
        </p:txBody>
      </p:sp>
      <p:pic>
        <p:nvPicPr>
          <p:cNvPr id="5" name="Picture 2" descr="Visualization"/>
          <p:cNvPicPr>
            <a:picLocks noChangeAspect="1" noChangeArrowheads="1"/>
          </p:cNvPicPr>
          <p:nvPr/>
        </p:nvPicPr>
        <p:blipFill>
          <a:blip r:embed="rId3" cstate="print"/>
          <a:srcRect/>
          <a:stretch>
            <a:fillRect/>
          </a:stretch>
        </p:blipFill>
        <p:spPr bwMode="auto">
          <a:xfrm>
            <a:off x="4114800" y="1943100"/>
            <a:ext cx="7620000" cy="7620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sp>
      <p:sp>
        <p:nvSpPr>
          <p:cNvPr id="3" name="TextBox 3"/>
          <p:cNvSpPr txBox="1"/>
          <p:nvPr/>
        </p:nvSpPr>
        <p:spPr>
          <a:xfrm>
            <a:off x="762000" y="800101"/>
            <a:ext cx="3505200" cy="1615827"/>
          </a:xfrm>
          <a:prstGeom prst="rect">
            <a:avLst/>
          </a:prstGeom>
        </p:spPr>
        <p:txBody>
          <a:bodyPr wrap="square" lIns="0" tIns="0" rIns="0" bIns="0" rtlCol="0" anchor="t">
            <a:spAutoFit/>
          </a:bodyPr>
          <a:lstStyle/>
          <a:p>
            <a:pPr algn="ctr">
              <a:lnSpc>
                <a:spcPts val="6299"/>
              </a:lnSpc>
              <a:spcBef>
                <a:spcPct val="0"/>
              </a:spcBef>
            </a:pPr>
            <a:r>
              <a:rPr lang="en-GB" sz="3000" b="1" dirty="0" err="1" smtClean="0">
                <a:latin typeface="Times New Roman" pitchFamily="18" charset="0"/>
                <a:cs typeface="Times New Roman" pitchFamily="18" charset="0"/>
              </a:rPr>
              <a:t>Preprocessing</a:t>
            </a:r>
            <a:r>
              <a:rPr lang="en-GB" sz="3000" b="1" dirty="0" smtClean="0">
                <a:latin typeface="Times New Roman" pitchFamily="18" charset="0"/>
                <a:cs typeface="Times New Roman" pitchFamily="18" charset="0"/>
              </a:rPr>
              <a:t>:</a:t>
            </a:r>
          </a:p>
          <a:p>
            <a:pPr algn="ctr">
              <a:lnSpc>
                <a:spcPts val="6299"/>
              </a:lnSpc>
              <a:spcBef>
                <a:spcPct val="0"/>
              </a:spcBef>
            </a:pPr>
            <a:endParaRPr lang="en-GB" sz="4800" dirty="0" smtClean="0"/>
          </a:p>
        </p:txBody>
      </p:sp>
      <p:sp>
        <p:nvSpPr>
          <p:cNvPr id="4" name="TextBox 4"/>
          <p:cNvSpPr txBox="1"/>
          <p:nvPr/>
        </p:nvSpPr>
        <p:spPr>
          <a:xfrm>
            <a:off x="1905000" y="1943100"/>
            <a:ext cx="13102010" cy="7621061"/>
          </a:xfrm>
          <a:prstGeom prst="rect">
            <a:avLst/>
          </a:prstGeom>
        </p:spPr>
        <p:txBody>
          <a:bodyPr lIns="0" tIns="0" rIns="0" bIns="0" rtlCol="0" anchor="t">
            <a:spAutoFit/>
          </a:bodyPr>
          <a:lstStyle/>
          <a:p>
            <a:pPr>
              <a:buFont typeface="Arial" pitchFamily="34" charset="0"/>
              <a:buChar char="•"/>
            </a:pPr>
            <a:r>
              <a:rPr lang="en-GB" sz="3000" dirty="0" smtClean="0">
                <a:latin typeface="Times New Roman" pitchFamily="18" charset="0"/>
                <a:cs typeface="Times New Roman" pitchFamily="18" charset="0"/>
              </a:rPr>
              <a:t>Data augmentation is a technique used to artificially increase the size of the training dataset by transforming the existing images in various ways.</a:t>
            </a:r>
          </a:p>
          <a:p>
            <a:pPr>
              <a:buFont typeface="Arial" pitchFamily="34" charset="0"/>
              <a:buChar char="•"/>
            </a:pPr>
            <a:r>
              <a:rPr lang="en-GB" sz="3000" dirty="0" smtClean="0">
                <a:latin typeface="Times New Roman" pitchFamily="18" charset="0"/>
                <a:cs typeface="Times New Roman" pitchFamily="18" charset="0"/>
              </a:rPr>
              <a:t>The argument </a:t>
            </a:r>
            <a:r>
              <a:rPr lang="en-GB" sz="3000" dirty="0" err="1" smtClean="0">
                <a:latin typeface="Times New Roman" pitchFamily="18" charset="0"/>
                <a:cs typeface="Times New Roman" pitchFamily="18" charset="0"/>
              </a:rPr>
              <a:t>shear_range</a:t>
            </a:r>
            <a:r>
              <a:rPr lang="en-GB" sz="3000" dirty="0" smtClean="0">
                <a:latin typeface="Times New Roman" pitchFamily="18" charset="0"/>
                <a:cs typeface="Times New Roman" pitchFamily="18" charset="0"/>
              </a:rPr>
              <a:t>=0.2 specifies the maximum amount of shearing to be applied to the images. Shearing is a transformation that slants the image along the x or y axis.</a:t>
            </a:r>
          </a:p>
          <a:p>
            <a:pPr>
              <a:buFont typeface="Arial" pitchFamily="34" charset="0"/>
              <a:buChar char="•"/>
            </a:pPr>
            <a:r>
              <a:rPr lang="en-GB" sz="3000" dirty="0" smtClean="0">
                <a:latin typeface="Times New Roman" pitchFamily="18" charset="0"/>
                <a:cs typeface="Times New Roman" pitchFamily="18" charset="0"/>
              </a:rPr>
              <a:t>The argument </a:t>
            </a:r>
            <a:r>
              <a:rPr lang="en-GB" sz="3000" dirty="0" err="1" smtClean="0">
                <a:latin typeface="Times New Roman" pitchFamily="18" charset="0"/>
                <a:cs typeface="Times New Roman" pitchFamily="18" charset="0"/>
              </a:rPr>
              <a:t>zoom_range</a:t>
            </a:r>
            <a:r>
              <a:rPr lang="en-GB" sz="3000" dirty="0" smtClean="0">
                <a:latin typeface="Times New Roman" pitchFamily="18" charset="0"/>
                <a:cs typeface="Times New Roman" pitchFamily="18" charset="0"/>
              </a:rPr>
              <a:t>=0.2 specifies the maximum amount of zooming to be applied to the images. Zooming is a transformation that increases or decreases the size of the image.</a:t>
            </a:r>
          </a:p>
          <a:p>
            <a:pPr>
              <a:buFont typeface="Arial" pitchFamily="34" charset="0"/>
              <a:buChar char="•"/>
            </a:pPr>
            <a:r>
              <a:rPr lang="en-GB" sz="3000" dirty="0" smtClean="0">
                <a:latin typeface="Times New Roman" pitchFamily="18" charset="0"/>
                <a:cs typeface="Times New Roman" pitchFamily="18" charset="0"/>
              </a:rPr>
              <a:t>The argument </a:t>
            </a:r>
            <a:r>
              <a:rPr lang="en-GB" sz="3000" dirty="0" err="1" smtClean="0">
                <a:latin typeface="Times New Roman" pitchFamily="18" charset="0"/>
                <a:cs typeface="Times New Roman" pitchFamily="18" charset="0"/>
              </a:rPr>
              <a:t>horizontal_flip</a:t>
            </a:r>
            <a:r>
              <a:rPr lang="en-GB" sz="3000" dirty="0" smtClean="0">
                <a:latin typeface="Times New Roman" pitchFamily="18" charset="0"/>
                <a:cs typeface="Times New Roman" pitchFamily="18" charset="0"/>
              </a:rPr>
              <a:t>=False and </a:t>
            </a:r>
            <a:r>
              <a:rPr lang="en-GB" sz="3000" dirty="0" err="1" smtClean="0">
                <a:latin typeface="Times New Roman" pitchFamily="18" charset="0"/>
                <a:cs typeface="Times New Roman" pitchFamily="18" charset="0"/>
              </a:rPr>
              <a:t>vertical_flip</a:t>
            </a:r>
            <a:r>
              <a:rPr lang="en-GB" sz="3000" dirty="0" smtClean="0">
                <a:latin typeface="Times New Roman" pitchFamily="18" charset="0"/>
                <a:cs typeface="Times New Roman" pitchFamily="18" charset="0"/>
              </a:rPr>
              <a:t>=False specify whether to flip the images horizontally or vertically, respectively.</a:t>
            </a:r>
          </a:p>
          <a:p>
            <a:pPr>
              <a:buFont typeface="Arial" pitchFamily="34" charset="0"/>
              <a:buChar char="•"/>
            </a:pPr>
            <a:r>
              <a:rPr lang="en-GB" sz="3000" dirty="0" smtClean="0">
                <a:latin typeface="Times New Roman" pitchFamily="18" charset="0"/>
                <a:cs typeface="Times New Roman" pitchFamily="18" charset="0"/>
              </a:rPr>
              <a:t>The argument </a:t>
            </a:r>
            <a:r>
              <a:rPr lang="en-GB" sz="3000" dirty="0" err="1" smtClean="0">
                <a:latin typeface="Times New Roman" pitchFamily="18" charset="0"/>
                <a:cs typeface="Times New Roman" pitchFamily="18" charset="0"/>
              </a:rPr>
              <a:t>fill_mode</a:t>
            </a:r>
            <a:r>
              <a:rPr lang="en-GB" sz="3000" dirty="0" smtClean="0">
                <a:latin typeface="Times New Roman" pitchFamily="18" charset="0"/>
                <a:cs typeface="Times New Roman" pitchFamily="18" charset="0"/>
              </a:rPr>
              <a:t>='nearest' specifies the strategy to use for filling in newly created pixels, which may be introduced by the transformations.</a:t>
            </a:r>
          </a:p>
          <a:p>
            <a:pPr>
              <a:buFont typeface="Arial" pitchFamily="34" charset="0"/>
              <a:buChar char="•"/>
            </a:pPr>
            <a:r>
              <a:rPr lang="en-GB" sz="3000" dirty="0" smtClean="0">
                <a:latin typeface="Times New Roman" pitchFamily="18" charset="0"/>
                <a:cs typeface="Times New Roman" pitchFamily="18" charset="0"/>
              </a:rPr>
              <a:t>The arguments </a:t>
            </a:r>
            <a:r>
              <a:rPr lang="en-GB" sz="3000" dirty="0" err="1" smtClean="0">
                <a:latin typeface="Times New Roman" pitchFamily="18" charset="0"/>
                <a:cs typeface="Times New Roman" pitchFamily="18" charset="0"/>
              </a:rPr>
              <a:t>width_shift_range</a:t>
            </a:r>
            <a:r>
              <a:rPr lang="en-GB" sz="3000" dirty="0" smtClean="0">
                <a:latin typeface="Times New Roman" pitchFamily="18" charset="0"/>
                <a:cs typeface="Times New Roman" pitchFamily="18" charset="0"/>
              </a:rPr>
              <a:t>=0.2 and </a:t>
            </a:r>
            <a:r>
              <a:rPr lang="en-GB" sz="3000" dirty="0" err="1" smtClean="0">
                <a:latin typeface="Times New Roman" pitchFamily="18" charset="0"/>
                <a:cs typeface="Times New Roman" pitchFamily="18" charset="0"/>
              </a:rPr>
              <a:t>height_shift_range</a:t>
            </a:r>
            <a:r>
              <a:rPr lang="en-GB" sz="3000" dirty="0" smtClean="0">
                <a:latin typeface="Times New Roman" pitchFamily="18" charset="0"/>
                <a:cs typeface="Times New Roman" pitchFamily="18" charset="0"/>
              </a:rPr>
              <a:t>=0.2 specify the maximum fraction of total width/height by which to translate the images horizontally/vertically, respectively.</a:t>
            </a:r>
          </a:p>
          <a:p>
            <a:pPr algn="l">
              <a:lnSpc>
                <a:spcPts val="6299"/>
              </a:lnSpc>
            </a:pPr>
            <a:endParaRPr lang="en-US" sz="3000" dirty="0">
              <a:solidFill>
                <a:srgbClr val="000000"/>
              </a:solidFill>
              <a:latin typeface="Times New Roman" pitchFamily="18" charset="0"/>
              <a:ea typeface="Canva Sans"/>
              <a:cs typeface="Times New Roman" pitchFamily="18" charset="0"/>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print"/>
            <a:stretch>
              <a:fillRect/>
            </a:stretch>
          </a:blipFill>
        </p:spPr>
        <p:txBody>
          <a:bodyPr/>
          <a:lstStyle/>
          <a:p>
            <a:endParaRPr lang="en-US" dirty="0" smtClean="0"/>
          </a:p>
          <a:p>
            <a:endParaRPr lang="en-US" dirty="0" smtClean="0"/>
          </a:p>
          <a:p>
            <a:endParaRPr lang="en-US" dirty="0" smtClean="0"/>
          </a:p>
          <a:p>
            <a:endParaRPr lang="en-US" sz="2500" b="1" dirty="0" smtClean="0">
              <a:latin typeface="Times New Roman" pitchFamily="18" charset="0"/>
              <a:cs typeface="Times New Roman" pitchFamily="18" charset="0"/>
            </a:endParaRPr>
          </a:p>
          <a:p>
            <a:endParaRPr lang="en-US" sz="2500" b="1" dirty="0" smtClean="0">
              <a:latin typeface="Times New Roman" pitchFamily="18" charset="0"/>
              <a:cs typeface="Times New Roman" pitchFamily="18" charset="0"/>
            </a:endParaRPr>
          </a:p>
          <a:p>
            <a:endParaRPr lang="en-US" sz="2500" b="1" dirty="0" smtClean="0">
              <a:latin typeface="Times New Roman" pitchFamily="18" charset="0"/>
              <a:cs typeface="Times New Roman" pitchFamily="18" charset="0"/>
            </a:endParaRPr>
          </a:p>
          <a:p>
            <a:endParaRPr lang="en-US" sz="2500" b="1" dirty="0" smtClean="0">
              <a:latin typeface="Times New Roman" pitchFamily="18" charset="0"/>
              <a:cs typeface="Times New Roman" pitchFamily="18" charset="0"/>
            </a:endParaRPr>
          </a:p>
          <a:p>
            <a:endParaRPr lang="en-US" sz="2500" b="1" dirty="0" smtClean="0">
              <a:latin typeface="Times New Roman" pitchFamily="18" charset="0"/>
              <a:cs typeface="Times New Roman" pitchFamily="18" charset="0"/>
            </a:endParaRPr>
          </a:p>
          <a:p>
            <a:endParaRPr lang="en-US" sz="2500" b="1" dirty="0" smtClean="0">
              <a:latin typeface="Times New Roman" pitchFamily="18" charset="0"/>
              <a:cs typeface="Times New Roman" pitchFamily="18" charset="0"/>
            </a:endParaRPr>
          </a:p>
          <a:p>
            <a:r>
              <a:rPr lang="en-US" sz="2500" b="1" dirty="0" smtClean="0">
                <a:latin typeface="Times New Roman" pitchFamily="18" charset="0"/>
                <a:cs typeface="Times New Roman" pitchFamily="18" charset="0"/>
              </a:rPr>
              <a:t>                     </a:t>
            </a:r>
            <a:endParaRPr lang="en-US" sz="2500" dirty="0" smtClean="0">
              <a:latin typeface="Times New Roman" pitchFamily="18" charset="0"/>
              <a:cs typeface="Times New Roman" pitchFamily="18" charset="0"/>
            </a:endParaRPr>
          </a:p>
        </p:txBody>
      </p:sp>
      <p:sp>
        <p:nvSpPr>
          <p:cNvPr id="3" name="Rectangle 2"/>
          <p:cNvSpPr/>
          <p:nvPr/>
        </p:nvSpPr>
        <p:spPr>
          <a:xfrm>
            <a:off x="381000" y="800100"/>
            <a:ext cx="4191000" cy="1631216"/>
          </a:xfrm>
          <a:prstGeom prst="rect">
            <a:avLst/>
          </a:prstGeom>
        </p:spPr>
        <p:txBody>
          <a:bodyPr wrap="square">
            <a:spAutoFit/>
          </a:bodyPr>
          <a:lstStyle/>
          <a:p>
            <a:r>
              <a:rPr lang="en-GB" sz="5000" b="1" dirty="0" smtClean="0">
                <a:latin typeface="Times New Roman" pitchFamily="18" charset="0"/>
                <a:cs typeface="Times New Roman" pitchFamily="18" charset="0"/>
              </a:rPr>
              <a:t>MODULE 2:</a:t>
            </a:r>
            <a:br>
              <a:rPr lang="en-GB" sz="5000" b="1" dirty="0" smtClean="0">
                <a:latin typeface="Times New Roman" pitchFamily="18" charset="0"/>
                <a:cs typeface="Times New Roman" pitchFamily="18" charset="0"/>
              </a:rPr>
            </a:br>
            <a:endParaRPr lang="en-US" sz="5000" dirty="0">
              <a:latin typeface="Times New Roman" pitchFamily="18" charset="0"/>
              <a:cs typeface="Times New Roman" pitchFamily="18" charset="0"/>
            </a:endParaRPr>
          </a:p>
        </p:txBody>
      </p:sp>
      <p:sp>
        <p:nvSpPr>
          <p:cNvPr id="8" name="Rectangle 7"/>
          <p:cNvSpPr/>
          <p:nvPr/>
        </p:nvSpPr>
        <p:spPr>
          <a:xfrm>
            <a:off x="457200" y="2400300"/>
            <a:ext cx="3103735" cy="553998"/>
          </a:xfrm>
          <a:prstGeom prst="rect">
            <a:avLst/>
          </a:prstGeom>
        </p:spPr>
        <p:txBody>
          <a:bodyPr wrap="none">
            <a:spAutoFit/>
          </a:bodyPr>
          <a:lstStyle/>
          <a:p>
            <a:r>
              <a:rPr lang="en-US" sz="3000" b="1" dirty="0" smtClean="0">
                <a:latin typeface="Times New Roman" pitchFamily="18" charset="0"/>
                <a:cs typeface="Times New Roman" pitchFamily="18" charset="0"/>
              </a:rPr>
              <a:t>Model Definition:</a:t>
            </a:r>
            <a:endParaRPr lang="en-US" sz="3000" b="1" dirty="0">
              <a:latin typeface="Times New Roman" pitchFamily="18" charset="0"/>
              <a:cs typeface="Times New Roman" pitchFamily="18" charset="0"/>
            </a:endParaRPr>
          </a:p>
        </p:txBody>
      </p:sp>
      <p:sp>
        <p:nvSpPr>
          <p:cNvPr id="13" name="TextBox 12"/>
          <p:cNvSpPr txBox="1"/>
          <p:nvPr/>
        </p:nvSpPr>
        <p:spPr>
          <a:xfrm>
            <a:off x="762000" y="3162300"/>
            <a:ext cx="11277600" cy="6093976"/>
          </a:xfrm>
          <a:prstGeom prst="rect">
            <a:avLst/>
          </a:prstGeom>
          <a:noFill/>
        </p:spPr>
        <p:txBody>
          <a:bodyPr wrap="square" rtlCol="0">
            <a:spAutoFit/>
          </a:bodyPr>
          <a:lstStyle/>
          <a:p>
            <a:r>
              <a:rPr lang="en-US" sz="3000" b="1" dirty="0" smtClean="0">
                <a:latin typeface="Times New Roman" pitchFamily="18" charset="0"/>
                <a:cs typeface="Times New Roman" pitchFamily="18" charset="0"/>
              </a:rPr>
              <a:t>Generator Network:</a:t>
            </a:r>
            <a:endParaRPr lang="en-US" sz="3000" dirty="0" smtClean="0">
              <a:latin typeface="Times New Roman" pitchFamily="18" charset="0"/>
              <a:cs typeface="Times New Roman" pitchFamily="18" charset="0"/>
            </a:endParaRPr>
          </a:p>
          <a:p>
            <a:pPr>
              <a:buFont typeface="Arial" pitchFamily="34" charset="0"/>
              <a:buChar char="•"/>
            </a:pPr>
            <a:r>
              <a:rPr lang="en-US" sz="3000" dirty="0" smtClean="0">
                <a:latin typeface="Times New Roman" pitchFamily="18" charset="0"/>
                <a:cs typeface="Times New Roman" pitchFamily="18" charset="0"/>
              </a:rPr>
              <a:t>Architecture: Usually a </a:t>
            </a:r>
            <a:r>
              <a:rPr lang="en-US" sz="3000" dirty="0" err="1" smtClean="0">
                <a:latin typeface="Times New Roman" pitchFamily="18" charset="0"/>
                <a:cs typeface="Times New Roman" pitchFamily="18" charset="0"/>
              </a:rPr>
              <a:t>convolutional</a:t>
            </a:r>
            <a:r>
              <a:rPr lang="en-US" sz="3000" dirty="0" smtClean="0">
                <a:latin typeface="Times New Roman" pitchFamily="18" charset="0"/>
                <a:cs typeface="Times New Roman" pitchFamily="18" charset="0"/>
              </a:rPr>
              <a:t> neural network (CNN) with transposed convolution layers to </a:t>
            </a:r>
            <a:r>
              <a:rPr lang="en-US" sz="3000" dirty="0" err="1" smtClean="0">
                <a:latin typeface="Times New Roman" pitchFamily="18" charset="0"/>
                <a:cs typeface="Times New Roman" pitchFamily="18" charset="0"/>
              </a:rPr>
              <a:t>upsample</a:t>
            </a:r>
            <a:r>
              <a:rPr lang="en-US" sz="3000" dirty="0" smtClean="0">
                <a:latin typeface="Times New Roman" pitchFamily="18" charset="0"/>
                <a:cs typeface="Times New Roman" pitchFamily="18" charset="0"/>
              </a:rPr>
              <a:t> noise into desired data format.</a:t>
            </a:r>
          </a:p>
          <a:p>
            <a:pPr>
              <a:buFont typeface="Arial" pitchFamily="34" charset="0"/>
              <a:buChar char="•"/>
            </a:pPr>
            <a:r>
              <a:rPr lang="en-US" sz="3000" dirty="0" smtClean="0">
                <a:latin typeface="Times New Roman" pitchFamily="18" charset="0"/>
                <a:cs typeface="Times New Roman" pitchFamily="18" charset="0"/>
              </a:rPr>
              <a:t>Input: Random noise vector.</a:t>
            </a:r>
          </a:p>
          <a:p>
            <a:pPr>
              <a:buFont typeface="Arial" pitchFamily="34" charset="0"/>
              <a:buChar char="•"/>
            </a:pPr>
            <a:r>
              <a:rPr lang="en-US" sz="3000" dirty="0" smtClean="0">
                <a:latin typeface="Times New Roman" pitchFamily="18" charset="0"/>
                <a:cs typeface="Times New Roman" pitchFamily="18" charset="0"/>
              </a:rPr>
              <a:t>Output: Generated data (e.g., images, text).</a:t>
            </a:r>
          </a:p>
          <a:p>
            <a:endParaRPr lang="en-US" sz="3000" dirty="0" smtClean="0">
              <a:latin typeface="Times New Roman" pitchFamily="18" charset="0"/>
              <a:cs typeface="Times New Roman" pitchFamily="18" charset="0"/>
            </a:endParaRPr>
          </a:p>
          <a:p>
            <a:r>
              <a:rPr lang="en-US" sz="3000" b="1" dirty="0" smtClean="0">
                <a:latin typeface="Times New Roman" pitchFamily="18" charset="0"/>
                <a:cs typeface="Times New Roman" pitchFamily="18" charset="0"/>
              </a:rPr>
              <a:t>Discriminator Network:</a:t>
            </a:r>
            <a:endParaRPr lang="en-US" sz="3000" dirty="0" smtClean="0">
              <a:latin typeface="Times New Roman" pitchFamily="18" charset="0"/>
              <a:cs typeface="Times New Roman" pitchFamily="18" charset="0"/>
            </a:endParaRPr>
          </a:p>
          <a:p>
            <a:pPr>
              <a:buFont typeface="Arial" pitchFamily="34" charset="0"/>
              <a:buChar char="•"/>
            </a:pPr>
            <a:r>
              <a:rPr lang="en-US" sz="3000" dirty="0" smtClean="0">
                <a:latin typeface="Times New Roman" pitchFamily="18" charset="0"/>
                <a:cs typeface="Times New Roman" pitchFamily="18" charset="0"/>
              </a:rPr>
              <a:t>Architecture: Typically a CNN with convolution layers to extract features.</a:t>
            </a:r>
          </a:p>
          <a:p>
            <a:pPr>
              <a:buFont typeface="Arial" pitchFamily="34" charset="0"/>
              <a:buChar char="•"/>
            </a:pPr>
            <a:r>
              <a:rPr lang="en-US" sz="3000" dirty="0" smtClean="0">
                <a:latin typeface="Times New Roman" pitchFamily="18" charset="0"/>
                <a:cs typeface="Times New Roman" pitchFamily="18" charset="0"/>
              </a:rPr>
              <a:t>Input: Real or generated data.</a:t>
            </a:r>
          </a:p>
          <a:p>
            <a:pPr>
              <a:buFont typeface="Arial" pitchFamily="34" charset="0"/>
              <a:buChar char="•"/>
            </a:pPr>
            <a:r>
              <a:rPr lang="en-US" sz="3000" dirty="0" smtClean="0">
                <a:latin typeface="Times New Roman" pitchFamily="18" charset="0"/>
                <a:cs typeface="Times New Roman" pitchFamily="18" charset="0"/>
              </a:rPr>
              <a:t>Output: Probability score indicating whether the input is real or fake.</a:t>
            </a:r>
          </a:p>
          <a:p>
            <a:endParaRPr lang="en-US" sz="3000" dirty="0"/>
          </a:p>
        </p:txBody>
      </p:sp>
      <p:pic>
        <p:nvPicPr>
          <p:cNvPr id="11266" name="Picture 2" descr="GANs: Generative Adversarial Networks — An Advanced Solution for Data  Generation | by Saul Dobilas | TDS Archive | Medium"/>
          <p:cNvPicPr>
            <a:picLocks noChangeAspect="1" noChangeArrowheads="1"/>
          </p:cNvPicPr>
          <p:nvPr/>
        </p:nvPicPr>
        <p:blipFill>
          <a:blip r:embed="rId3" cstate="print"/>
          <a:srcRect/>
          <a:stretch>
            <a:fillRect/>
          </a:stretch>
        </p:blipFill>
        <p:spPr bwMode="auto">
          <a:xfrm>
            <a:off x="11055981" y="3390900"/>
            <a:ext cx="7232019" cy="40386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624</TotalTime>
  <Words>1814</Words>
  <Application>Microsoft Office PowerPoint</Application>
  <PresentationFormat>Custom</PresentationFormat>
  <Paragraphs>170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Canva Sans Bold</vt:lpstr>
      <vt:lpstr>Canva Sans</vt:lpstr>
      <vt:lpstr>Times New Roman</vt:lpstr>
      <vt:lpstr>Calibri</vt:lpstr>
      <vt:lpstr>Courier New</vt:lpstr>
      <vt:lpstr>Wingdings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Liter</dc:title>
  <cp:lastModifiedBy>91810</cp:lastModifiedBy>
  <cp:revision>57</cp:revision>
  <dcterms:created xsi:type="dcterms:W3CDTF">2006-08-16T00:00:00Z</dcterms:created>
  <dcterms:modified xsi:type="dcterms:W3CDTF">2025-04-22T14:33:53Z</dcterms:modified>
  <dc:identifier>DAGLRfVwc1s</dc:identifier>
</cp:coreProperties>
</file>