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50B3CF-4226-4B51-B267-034F2307E6A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0B3CF-4226-4B51-B267-034F2307E6A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0B3CF-4226-4B51-B267-034F2307E6A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0B3CF-4226-4B51-B267-034F2307E6A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0B3CF-4226-4B51-B267-034F2307E6AE}"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50B3CF-4226-4B51-B267-034F2307E6AE}"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0B3CF-4226-4B51-B267-034F2307E6AE}"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0B3CF-4226-4B51-B267-034F2307E6AE}"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0B3CF-4226-4B51-B267-034F2307E6AE}"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ED7FF-14C6-452B-97EC-45426F4B8F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0B3CF-4226-4B51-B267-034F2307E6AE}"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ED7FF-14C6-452B-97EC-45426F4B8F9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350B3CF-4226-4B51-B267-034F2307E6AE}" type="datetimeFigureOut">
              <a:rPr lang="en-US" smtClean="0"/>
              <a:t>12/11/2017</a:t>
            </a:fld>
            <a:endParaRPr lang="en-US"/>
          </a:p>
        </p:txBody>
      </p:sp>
      <p:sp>
        <p:nvSpPr>
          <p:cNvPr id="9" name="Slide Number Placeholder 8"/>
          <p:cNvSpPr>
            <a:spLocks noGrp="1"/>
          </p:cNvSpPr>
          <p:nvPr>
            <p:ph type="sldNum" sz="quarter" idx="11"/>
          </p:nvPr>
        </p:nvSpPr>
        <p:spPr/>
        <p:txBody>
          <a:bodyPr/>
          <a:lstStyle/>
          <a:p>
            <a:fld id="{13CED7FF-14C6-452B-97EC-45426F4B8F9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3CED7FF-14C6-452B-97EC-45426F4B8F9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350B3CF-4226-4B51-B267-034F2307E6AE}" type="datetimeFigureOut">
              <a:rPr lang="en-US" smtClean="0"/>
              <a:t>12/11/2017</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avabrains.thinkific.com/courses/springboot-quickstart" TargetMode="External"/><Relationship Id="rId2" Type="http://schemas.openxmlformats.org/officeDocument/2006/relationships/hyperlink" Target="http://blog.arungupta.me/microservice-design-patter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Basics of Spring Boot</a:t>
            </a:r>
            <a:endParaRPr lang="en-US" sz="4000" dirty="0"/>
          </a:p>
        </p:txBody>
      </p:sp>
      <p:sp>
        <p:nvSpPr>
          <p:cNvPr id="3" name="Subtitle 2"/>
          <p:cNvSpPr>
            <a:spLocks noGrp="1"/>
          </p:cNvSpPr>
          <p:nvPr>
            <p:ph type="subTitle" idx="1"/>
          </p:nvPr>
        </p:nvSpPr>
        <p:spPr/>
        <p:txBody>
          <a:bodyPr/>
          <a:lstStyle/>
          <a:p>
            <a:r>
              <a:rPr lang="en-US" dirty="0" smtClean="0"/>
              <a:t>Bala Nagarajan</a:t>
            </a:r>
            <a:endParaRPr lang="en-US" dirty="0"/>
          </a:p>
        </p:txBody>
      </p:sp>
    </p:spTree>
    <p:extLst>
      <p:ext uri="{BB962C8B-B14F-4D97-AF65-F5344CB8AC3E}">
        <p14:creationId xmlns:p14="http://schemas.microsoft.com/office/powerpoint/2010/main" val="2701846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Startup Steps</a:t>
            </a:r>
            <a:endParaRPr lang="en-US" dirty="0"/>
          </a:p>
        </p:txBody>
      </p:sp>
      <p:sp>
        <p:nvSpPr>
          <p:cNvPr id="3" name="Content Placeholder 2"/>
          <p:cNvSpPr>
            <a:spLocks noGrp="1"/>
          </p:cNvSpPr>
          <p:nvPr>
            <p:ph idx="1"/>
          </p:nvPr>
        </p:nvSpPr>
        <p:spPr/>
        <p:txBody>
          <a:bodyPr/>
          <a:lstStyle/>
          <a:p>
            <a:r>
              <a:rPr lang="en-US" sz="1800" dirty="0"/>
              <a:t>The magic line is </a:t>
            </a:r>
            <a:endParaRPr lang="en-US" sz="1800" dirty="0" smtClean="0"/>
          </a:p>
          <a:p>
            <a:endParaRPr lang="en-US" sz="1800" dirty="0"/>
          </a:p>
          <a:p>
            <a:r>
              <a:rPr lang="en-US" sz="1800" dirty="0"/>
              <a:t>It addresses the 80% use case, completes the default configurations. It starts the application context (Spring Container is called as application context, every spring application has application context) so the Spring boot starts the application context. It also performs the class path scan – the way to plugin your custom classes based on the annotation (if its service annotation treat that class as Service class / if it’s a controller class then treat it as a Controller Class) so the spring boot will scan / infers based on the annotations. Finally it starts the Tomcat Server (This came with Spring boot that’s the reason is called as Standalone</a:t>
            </a:r>
            <a:r>
              <a:rPr lang="en-US" sz="1800" dirty="0" smtClean="0"/>
              <a:t>).</a:t>
            </a:r>
          </a:p>
          <a:p>
            <a:endParaRPr lang="en-US" sz="1800" dirty="0"/>
          </a:p>
          <a:p>
            <a:endParaRPr lang="en-US" dirty="0"/>
          </a:p>
        </p:txBody>
      </p:sp>
      <p:pic>
        <p:nvPicPr>
          <p:cNvPr id="4" name="Picture 3"/>
          <p:cNvPicPr/>
          <p:nvPr/>
        </p:nvPicPr>
        <p:blipFill>
          <a:blip r:embed="rId2"/>
          <a:stretch>
            <a:fillRect/>
          </a:stretch>
        </p:blipFill>
        <p:spPr>
          <a:xfrm>
            <a:off x="914400" y="1905000"/>
            <a:ext cx="3863340" cy="384810"/>
          </a:xfrm>
          <a:prstGeom prst="rect">
            <a:avLst/>
          </a:prstGeom>
        </p:spPr>
      </p:pic>
      <p:pic>
        <p:nvPicPr>
          <p:cNvPr id="5" name="Picture 4"/>
          <p:cNvPicPr/>
          <p:nvPr/>
        </p:nvPicPr>
        <p:blipFill>
          <a:blip r:embed="rId3"/>
          <a:stretch>
            <a:fillRect/>
          </a:stretch>
        </p:blipFill>
        <p:spPr>
          <a:xfrm>
            <a:off x="990600" y="4953000"/>
            <a:ext cx="2819400" cy="1828800"/>
          </a:xfrm>
          <a:prstGeom prst="rect">
            <a:avLst/>
          </a:prstGeom>
        </p:spPr>
      </p:pic>
    </p:spTree>
    <p:extLst>
      <p:ext uri="{BB962C8B-B14F-4D97-AF65-F5344CB8AC3E}">
        <p14:creationId xmlns:p14="http://schemas.microsoft.com/office/powerpoint/2010/main" val="335972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Creating REST Service – Spring Boot</a:t>
            </a:r>
            <a:endParaRPr lang="en-US" sz="3600" dirty="0"/>
          </a:p>
        </p:txBody>
      </p:sp>
      <p:pic>
        <p:nvPicPr>
          <p:cNvPr id="4" name="Content Placeholder 3"/>
          <p:cNvPicPr>
            <a:picLocks noGrp="1"/>
          </p:cNvPicPr>
          <p:nvPr>
            <p:ph idx="1"/>
          </p:nvPr>
        </p:nvPicPr>
        <p:blipFill>
          <a:blip r:embed="rId2"/>
          <a:stretch>
            <a:fillRect/>
          </a:stretch>
        </p:blipFill>
        <p:spPr>
          <a:xfrm>
            <a:off x="457200" y="1447800"/>
            <a:ext cx="4907280" cy="4320540"/>
          </a:xfrm>
          <a:prstGeom prst="rect">
            <a:avLst/>
          </a:prstGeom>
        </p:spPr>
      </p:pic>
    </p:spTree>
    <p:extLst>
      <p:ext uri="{BB962C8B-B14F-4D97-AF65-F5344CB8AC3E}">
        <p14:creationId xmlns:p14="http://schemas.microsoft.com/office/powerpoint/2010/main" val="2573791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Hello Example</a:t>
            </a:r>
            <a:endParaRPr lang="en-US" dirty="0"/>
          </a:p>
        </p:txBody>
      </p:sp>
      <p:sp>
        <p:nvSpPr>
          <p:cNvPr id="3" name="Content Placeholder 2"/>
          <p:cNvSpPr>
            <a:spLocks noGrp="1"/>
          </p:cNvSpPr>
          <p:nvPr>
            <p:ph idx="1"/>
          </p:nvPr>
        </p:nvSpPr>
        <p:spPr/>
        <p:txBody>
          <a:bodyPr>
            <a:normAutofit/>
          </a:bodyPr>
          <a:lstStyle/>
          <a:p>
            <a:r>
              <a:rPr lang="en-US" sz="1600" dirty="0"/>
              <a:t>Let’s say you have a URL </a:t>
            </a:r>
            <a:r>
              <a:rPr lang="en-US" sz="1600" b="1" dirty="0"/>
              <a:t>localhost:8080/</a:t>
            </a:r>
            <a:r>
              <a:rPr lang="en-US" sz="1600" b="1" dirty="0" err="1"/>
              <a:t>hello</a:t>
            </a:r>
            <a:r>
              <a:rPr lang="en-US" sz="1600" dirty="0" err="1"/>
              <a:t>.So</a:t>
            </a:r>
            <a:r>
              <a:rPr lang="en-US" sz="1600" dirty="0"/>
              <a:t> you need to map the ‘/hello’</a:t>
            </a:r>
          </a:p>
          <a:p>
            <a:r>
              <a:rPr lang="en-US" sz="1600" dirty="0"/>
              <a:t>We are going to create a simple MVC controller. (It’s going to be a REST controller in Spring)</a:t>
            </a:r>
          </a:p>
          <a:p>
            <a:r>
              <a:rPr lang="en-US" sz="1600" dirty="0"/>
              <a:t>It means you are going to map the methods based on the URL request.</a:t>
            </a:r>
          </a:p>
          <a:p>
            <a:r>
              <a:rPr lang="en-US" sz="1600" dirty="0" smtClean="0"/>
              <a:t>@</a:t>
            </a:r>
            <a:r>
              <a:rPr lang="en-US" sz="1600" dirty="0"/>
              <a:t>RequestMapping methods maps to all HTTP URL request to methods</a:t>
            </a:r>
          </a:p>
          <a:p>
            <a:r>
              <a:rPr lang="en-US" sz="1600" dirty="0"/>
              <a:t>@RestController helps to identify the REST </a:t>
            </a:r>
            <a:r>
              <a:rPr lang="en-US" sz="1600" dirty="0" smtClean="0"/>
              <a:t>controller</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dirty="0"/>
          </a:p>
          <a:p>
            <a:endParaRPr lang="en-US" dirty="0"/>
          </a:p>
        </p:txBody>
      </p:sp>
      <p:pic>
        <p:nvPicPr>
          <p:cNvPr id="4" name="Picture 3"/>
          <p:cNvPicPr/>
          <p:nvPr/>
        </p:nvPicPr>
        <p:blipFill>
          <a:blip r:embed="rId2"/>
          <a:stretch>
            <a:fillRect/>
          </a:stretch>
        </p:blipFill>
        <p:spPr>
          <a:xfrm>
            <a:off x="914400" y="3505200"/>
            <a:ext cx="4521835" cy="1604645"/>
          </a:xfrm>
          <a:prstGeom prst="rect">
            <a:avLst/>
          </a:prstGeom>
        </p:spPr>
      </p:pic>
      <p:pic>
        <p:nvPicPr>
          <p:cNvPr id="5" name="Picture 4"/>
          <p:cNvPicPr/>
          <p:nvPr/>
        </p:nvPicPr>
        <p:blipFill>
          <a:blip r:embed="rId3"/>
          <a:stretch>
            <a:fillRect/>
          </a:stretch>
        </p:blipFill>
        <p:spPr>
          <a:xfrm>
            <a:off x="917448" y="5302250"/>
            <a:ext cx="1549400" cy="698500"/>
          </a:xfrm>
          <a:prstGeom prst="rect">
            <a:avLst/>
          </a:prstGeom>
        </p:spPr>
      </p:pic>
    </p:spTree>
    <p:extLst>
      <p:ext uri="{BB962C8B-B14F-4D97-AF65-F5344CB8AC3E}">
        <p14:creationId xmlns:p14="http://schemas.microsoft.com/office/powerpoint/2010/main" val="416607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returns JSON response</a:t>
            </a:r>
            <a:endParaRPr lang="en-US" dirty="0"/>
          </a:p>
        </p:txBody>
      </p:sp>
      <p:pic>
        <p:nvPicPr>
          <p:cNvPr id="4" name="Content Placeholder 3"/>
          <p:cNvPicPr>
            <a:picLocks noGrp="1"/>
          </p:cNvPicPr>
          <p:nvPr>
            <p:ph idx="1"/>
          </p:nvPr>
        </p:nvPicPr>
        <p:blipFill>
          <a:blip r:embed="rId2"/>
          <a:stretch>
            <a:fillRect/>
          </a:stretch>
        </p:blipFill>
        <p:spPr>
          <a:xfrm>
            <a:off x="541020" y="1706880"/>
            <a:ext cx="4411980" cy="1798320"/>
          </a:xfrm>
          <a:prstGeom prst="rect">
            <a:avLst/>
          </a:prstGeom>
        </p:spPr>
      </p:pic>
      <p:pic>
        <p:nvPicPr>
          <p:cNvPr id="5" name="Picture 4"/>
          <p:cNvPicPr/>
          <p:nvPr/>
        </p:nvPicPr>
        <p:blipFill>
          <a:blip r:embed="rId3"/>
          <a:stretch>
            <a:fillRect/>
          </a:stretch>
        </p:blipFill>
        <p:spPr>
          <a:xfrm>
            <a:off x="656082" y="3429000"/>
            <a:ext cx="3943350" cy="806450"/>
          </a:xfrm>
          <a:prstGeom prst="rect">
            <a:avLst/>
          </a:prstGeom>
        </p:spPr>
      </p:pic>
    </p:spTree>
    <p:extLst>
      <p:ext uri="{BB962C8B-B14F-4D97-AF65-F5344CB8AC3E}">
        <p14:creationId xmlns:p14="http://schemas.microsoft.com/office/powerpoint/2010/main" val="22413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Understanding ‘</a:t>
            </a:r>
            <a:r>
              <a:rPr lang="en-US" sz="3200" b="1" dirty="0" err="1" smtClean="0"/>
              <a:t>pom</a:t>
            </a:r>
            <a:r>
              <a:rPr lang="en-US" sz="3200" dirty="0" smtClean="0"/>
              <a:t>’ configurations</a:t>
            </a:r>
            <a:endParaRPr lang="en-US" sz="3200" dirty="0"/>
          </a:p>
        </p:txBody>
      </p:sp>
      <p:sp>
        <p:nvSpPr>
          <p:cNvPr id="3" name="Content Placeholder 2"/>
          <p:cNvSpPr>
            <a:spLocks noGrp="1"/>
          </p:cNvSpPr>
          <p:nvPr>
            <p:ph idx="1"/>
          </p:nvPr>
        </p:nvSpPr>
        <p:spPr>
          <a:xfrm>
            <a:off x="457200" y="1600200"/>
            <a:ext cx="7620000" cy="5181600"/>
          </a:xfrm>
        </p:spPr>
        <p:txBody>
          <a:bodyPr/>
          <a:lstStyle/>
          <a:p>
            <a:r>
              <a:rPr lang="en-US" sz="1600" dirty="0"/>
              <a:t>What’s happening in the background, spring does everything for us in the background? Let’s try to understand in </a:t>
            </a:r>
            <a:r>
              <a:rPr lang="en-US" sz="1600" dirty="0" smtClean="0"/>
              <a:t>details</a:t>
            </a:r>
            <a:endParaRPr lang="en-US" sz="1600" dirty="0"/>
          </a:p>
          <a:p>
            <a:r>
              <a:rPr lang="en-US" sz="1600" dirty="0"/>
              <a:t>Let’s start from </a:t>
            </a:r>
            <a:r>
              <a:rPr lang="en-US" sz="1600" b="1" dirty="0" smtClean="0"/>
              <a:t>pom.xml</a:t>
            </a:r>
          </a:p>
          <a:p>
            <a:pPr marL="114300" indent="0">
              <a:buNone/>
            </a:pPr>
            <a:endParaRPr lang="en-US" sz="1600" b="1" dirty="0" smtClean="0"/>
          </a:p>
          <a:p>
            <a:pPr marL="114300" indent="0">
              <a:buNone/>
            </a:pPr>
            <a:endParaRPr lang="en-US" sz="1600" b="1" dirty="0"/>
          </a:p>
          <a:p>
            <a:pPr marL="114300" indent="0">
              <a:buNone/>
            </a:pPr>
            <a:endParaRPr lang="en-US" sz="1600" b="1" dirty="0" smtClean="0"/>
          </a:p>
          <a:p>
            <a:pPr marL="114300" indent="0">
              <a:buNone/>
            </a:pPr>
            <a:endParaRPr lang="en-US" sz="1600" b="1" dirty="0"/>
          </a:p>
          <a:p>
            <a:r>
              <a:rPr lang="en-US" sz="1600" dirty="0"/>
              <a:t>The spring boot starter parent imports only the configurations / whereas the ‘spring-boot-starter-web’ dependency imports all the necessary spring related jars (spring-core / spring-</a:t>
            </a:r>
            <a:r>
              <a:rPr lang="en-US" sz="1600" dirty="0" err="1"/>
              <a:t>aop</a:t>
            </a:r>
            <a:r>
              <a:rPr lang="en-US" sz="1600" dirty="0"/>
              <a:t> / spring-beans/spring-context/spring-</a:t>
            </a:r>
            <a:r>
              <a:rPr lang="en-US" sz="1600" dirty="0" err="1"/>
              <a:t>webmvc</a:t>
            </a:r>
            <a:r>
              <a:rPr lang="en-US" sz="1600" dirty="0"/>
              <a:t>/embedded tomcat servers</a:t>
            </a:r>
            <a:r>
              <a:rPr lang="en-US" sz="1600" dirty="0" smtClean="0"/>
              <a:t>….)</a:t>
            </a:r>
          </a:p>
          <a:p>
            <a:endParaRPr lang="en-US" sz="1600" dirty="0"/>
          </a:p>
          <a:p>
            <a:endParaRPr lang="en-US" dirty="0"/>
          </a:p>
        </p:txBody>
      </p:sp>
      <p:pic>
        <p:nvPicPr>
          <p:cNvPr id="4" name="Picture 3"/>
          <p:cNvPicPr/>
          <p:nvPr/>
        </p:nvPicPr>
        <p:blipFill>
          <a:blip r:embed="rId2"/>
          <a:stretch>
            <a:fillRect/>
          </a:stretch>
        </p:blipFill>
        <p:spPr>
          <a:xfrm>
            <a:off x="950976" y="2514600"/>
            <a:ext cx="3657600" cy="1082040"/>
          </a:xfrm>
          <a:prstGeom prst="rect">
            <a:avLst/>
          </a:prstGeom>
        </p:spPr>
      </p:pic>
      <p:pic>
        <p:nvPicPr>
          <p:cNvPr id="5" name="Picture 4"/>
          <p:cNvPicPr/>
          <p:nvPr/>
        </p:nvPicPr>
        <p:blipFill>
          <a:blip r:embed="rId3"/>
          <a:stretch>
            <a:fillRect/>
          </a:stretch>
        </p:blipFill>
        <p:spPr>
          <a:xfrm>
            <a:off x="685800" y="4724400"/>
            <a:ext cx="3657600" cy="1119505"/>
          </a:xfrm>
          <a:prstGeom prst="rect">
            <a:avLst/>
          </a:prstGeom>
        </p:spPr>
      </p:pic>
    </p:spTree>
    <p:extLst>
      <p:ext uri="{BB962C8B-B14F-4D97-AF65-F5344CB8AC3E}">
        <p14:creationId xmlns:p14="http://schemas.microsoft.com/office/powerpoint/2010/main" val="260154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Pom configurations - continued</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a:t>That’s how spring boot provided pre-sets of possible combination jars called as ‘Bill of materials’. Based on the version it picks certain combination of jars  so pick the right version of dependency to work with those set of features.</a:t>
            </a:r>
          </a:p>
          <a:p>
            <a:r>
              <a:rPr lang="en-US" dirty="0"/>
              <a:t> </a:t>
            </a:r>
          </a:p>
          <a:p>
            <a:pPr lvl="0"/>
            <a:r>
              <a:rPr lang="en-US" b="1" dirty="0"/>
              <a:t>What’s happening here  : Embedded Servlet Container</a:t>
            </a:r>
            <a:endParaRPr lang="en-US" dirty="0"/>
          </a:p>
          <a:p>
            <a:r>
              <a:rPr lang="en-US" b="1" dirty="0"/>
              <a:t> </a:t>
            </a:r>
            <a:endParaRPr lang="en-US" dirty="0"/>
          </a:p>
          <a:p>
            <a:r>
              <a:rPr lang="en-US" dirty="0"/>
              <a:t>Understanding Embedded Servlet container here: We don’t need to download the tom cat servlet container to deploy our application / Spring boot comes with embedded servlet tom cat container mainly because of convenience / Servlet container configuration steps involved in Tomcat ..Now the servlet configurations should be done as part of application configuration (just like configuring as part of your application source code  ...you need to include servlet configurations also. This really helps to achieve the standalone applications. It’s useful for micro services architecture. If you have one big module of service, you can take a pain to deploy the services, if you are using micro services 10 small services then embedded servlet container really helps to deploy it for you. These are the following reasons Spring boot comes with servlet container, if you want to change the servlet container then you need to include the dependency in your code base. </a:t>
            </a:r>
          </a:p>
          <a:p>
            <a:endParaRPr lang="en-US" dirty="0"/>
          </a:p>
        </p:txBody>
      </p:sp>
    </p:spTree>
    <p:extLst>
      <p:ext uri="{BB962C8B-B14F-4D97-AF65-F5344CB8AC3E}">
        <p14:creationId xmlns:p14="http://schemas.microsoft.com/office/powerpoint/2010/main" val="81543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REST - Basics</a:t>
            </a:r>
            <a:endParaRPr lang="en-US" sz="2800" dirty="0"/>
          </a:p>
        </p:txBody>
      </p:sp>
      <p:pic>
        <p:nvPicPr>
          <p:cNvPr id="4" name="Content Placeholder 3"/>
          <p:cNvPicPr>
            <a:picLocks noGrp="1"/>
          </p:cNvPicPr>
          <p:nvPr>
            <p:ph idx="1"/>
          </p:nvPr>
        </p:nvPicPr>
        <p:blipFill>
          <a:blip r:embed="rId2"/>
          <a:stretch>
            <a:fillRect/>
          </a:stretch>
        </p:blipFill>
        <p:spPr>
          <a:xfrm>
            <a:off x="609600" y="1447800"/>
            <a:ext cx="6195060" cy="3268980"/>
          </a:xfrm>
          <a:prstGeom prst="rect">
            <a:avLst/>
          </a:prstGeom>
        </p:spPr>
      </p:pic>
    </p:spTree>
    <p:extLst>
      <p:ext uri="{BB962C8B-B14F-4D97-AF65-F5344CB8AC3E}">
        <p14:creationId xmlns:p14="http://schemas.microsoft.com/office/powerpoint/2010/main" val="281714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 Microservice - REST service</a:t>
            </a:r>
            <a:endParaRPr lang="en-US" sz="3200" dirty="0"/>
          </a:p>
        </p:txBody>
      </p:sp>
      <p:pic>
        <p:nvPicPr>
          <p:cNvPr id="4" name="Content Placeholder 3"/>
          <p:cNvPicPr>
            <a:picLocks noGrp="1"/>
          </p:cNvPicPr>
          <p:nvPr>
            <p:ph idx="1"/>
          </p:nvPr>
        </p:nvPicPr>
        <p:blipFill>
          <a:blip r:embed="rId2"/>
          <a:stretch>
            <a:fillRect/>
          </a:stretch>
        </p:blipFill>
        <p:spPr>
          <a:xfrm>
            <a:off x="762000" y="1371600"/>
            <a:ext cx="3070860" cy="2095500"/>
          </a:xfrm>
          <a:prstGeom prst="rect">
            <a:avLst/>
          </a:prstGeom>
        </p:spPr>
      </p:pic>
      <p:pic>
        <p:nvPicPr>
          <p:cNvPr id="5" name="Picture 4"/>
          <p:cNvPicPr/>
          <p:nvPr/>
        </p:nvPicPr>
        <p:blipFill>
          <a:blip r:embed="rId3"/>
          <a:stretch>
            <a:fillRect/>
          </a:stretch>
        </p:blipFill>
        <p:spPr>
          <a:xfrm>
            <a:off x="685800" y="3404615"/>
            <a:ext cx="5224780" cy="3016885"/>
          </a:xfrm>
          <a:prstGeom prst="rect">
            <a:avLst/>
          </a:prstGeom>
        </p:spPr>
      </p:pic>
    </p:spTree>
    <p:extLst>
      <p:ext uri="{BB962C8B-B14F-4D97-AF65-F5344CB8AC3E}">
        <p14:creationId xmlns:p14="http://schemas.microsoft.com/office/powerpoint/2010/main" val="141413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 Microservice - REST service</a:t>
            </a:r>
          </a:p>
        </p:txBody>
      </p:sp>
      <p:pic>
        <p:nvPicPr>
          <p:cNvPr id="4" name="Content Placeholder 3"/>
          <p:cNvPicPr>
            <a:picLocks noGrp="1"/>
          </p:cNvPicPr>
          <p:nvPr>
            <p:ph idx="1"/>
          </p:nvPr>
        </p:nvPicPr>
        <p:blipFill>
          <a:blip r:embed="rId2"/>
          <a:stretch>
            <a:fillRect/>
          </a:stretch>
        </p:blipFill>
        <p:spPr>
          <a:xfrm>
            <a:off x="457200" y="1600200"/>
            <a:ext cx="4747260" cy="662940"/>
          </a:xfrm>
          <a:prstGeom prst="rect">
            <a:avLst/>
          </a:prstGeom>
        </p:spPr>
      </p:pic>
      <p:sp>
        <p:nvSpPr>
          <p:cNvPr id="5" name="Rectangle 4"/>
          <p:cNvSpPr/>
          <p:nvPr/>
        </p:nvSpPr>
        <p:spPr>
          <a:xfrm>
            <a:off x="381000" y="2286000"/>
            <a:ext cx="3410357" cy="369332"/>
          </a:xfrm>
          <a:prstGeom prst="rect">
            <a:avLst/>
          </a:prstGeom>
        </p:spPr>
        <p:txBody>
          <a:bodyPr wrap="none">
            <a:spAutoFit/>
          </a:bodyPr>
          <a:lstStyle/>
          <a:p>
            <a:r>
              <a:rPr lang="en-US" b="1" dirty="0"/>
              <a:t>Creating new resource with POST:</a:t>
            </a:r>
            <a:endParaRPr lang="en-US" dirty="0"/>
          </a:p>
        </p:txBody>
      </p:sp>
      <p:pic>
        <p:nvPicPr>
          <p:cNvPr id="6" name="Picture 5"/>
          <p:cNvPicPr/>
          <p:nvPr/>
        </p:nvPicPr>
        <p:blipFill>
          <a:blip r:embed="rId3"/>
          <a:stretch>
            <a:fillRect/>
          </a:stretch>
        </p:blipFill>
        <p:spPr>
          <a:xfrm>
            <a:off x="304800" y="2655332"/>
            <a:ext cx="4633595" cy="2680970"/>
          </a:xfrm>
          <a:prstGeom prst="rect">
            <a:avLst/>
          </a:prstGeom>
        </p:spPr>
      </p:pic>
    </p:spTree>
    <p:extLst>
      <p:ext uri="{BB962C8B-B14F-4D97-AF65-F5344CB8AC3E}">
        <p14:creationId xmlns:p14="http://schemas.microsoft.com/office/powerpoint/2010/main" val="81794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Service - Implementation</a:t>
            </a:r>
          </a:p>
        </p:txBody>
      </p:sp>
      <p:sp>
        <p:nvSpPr>
          <p:cNvPr id="3" name="Content Placeholder 2"/>
          <p:cNvSpPr>
            <a:spLocks noGrp="1"/>
          </p:cNvSpPr>
          <p:nvPr>
            <p:ph idx="1"/>
          </p:nvPr>
        </p:nvSpPr>
        <p:spPr/>
        <p:txBody>
          <a:bodyPr/>
          <a:lstStyle/>
          <a:p>
            <a:r>
              <a:rPr lang="en-US" dirty="0"/>
              <a:t>Constructing the </a:t>
            </a:r>
            <a:r>
              <a:rPr lang="en-US" dirty="0" smtClean="0"/>
              <a:t>body</a:t>
            </a:r>
          </a:p>
          <a:p>
            <a:endParaRPr lang="en-US" dirty="0"/>
          </a:p>
          <a:p>
            <a:endParaRPr lang="en-US" dirty="0"/>
          </a:p>
        </p:txBody>
      </p:sp>
      <p:pic>
        <p:nvPicPr>
          <p:cNvPr id="4" name="Picture 3"/>
          <p:cNvPicPr/>
          <p:nvPr/>
        </p:nvPicPr>
        <p:blipFill>
          <a:blip r:embed="rId2"/>
          <a:stretch>
            <a:fillRect/>
          </a:stretch>
        </p:blipFill>
        <p:spPr>
          <a:xfrm>
            <a:off x="762000" y="2122805"/>
            <a:ext cx="3974465" cy="2612390"/>
          </a:xfrm>
          <a:prstGeom prst="rect">
            <a:avLst/>
          </a:prstGeom>
        </p:spPr>
      </p:pic>
    </p:spTree>
    <p:extLst>
      <p:ext uri="{BB962C8B-B14F-4D97-AF65-F5344CB8AC3E}">
        <p14:creationId xmlns:p14="http://schemas.microsoft.com/office/powerpoint/2010/main" val="275089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What is Spring Boot ? Why we need Spring Boot ?</a:t>
            </a:r>
          </a:p>
          <a:p>
            <a:r>
              <a:rPr lang="en-US" dirty="0" smtClean="0"/>
              <a:t>About STS – Spring Tool Suite.</a:t>
            </a:r>
          </a:p>
          <a:p>
            <a:r>
              <a:rPr lang="en-US" dirty="0" smtClean="0"/>
              <a:t>Basics of Spring Boot to develop end to end application</a:t>
            </a:r>
          </a:p>
          <a:p>
            <a:r>
              <a:rPr lang="en-US" dirty="0" smtClean="0"/>
              <a:t>Spring Boot Features</a:t>
            </a:r>
          </a:p>
          <a:p>
            <a:r>
              <a:rPr lang="en-US" dirty="0" smtClean="0"/>
              <a:t>Configuration Involved</a:t>
            </a:r>
          </a:p>
          <a:p>
            <a:r>
              <a:rPr lang="en-US" dirty="0" smtClean="0"/>
              <a:t>Different ways of creating spring boot application</a:t>
            </a:r>
          </a:p>
          <a:p>
            <a:r>
              <a:rPr lang="en-US" dirty="0" smtClean="0"/>
              <a:t>How to create Microservices using Spring Boot.</a:t>
            </a:r>
          </a:p>
          <a:p>
            <a:r>
              <a:rPr lang="en-US" dirty="0" smtClean="0"/>
              <a:t>Microservices – Design Pattern</a:t>
            </a:r>
          </a:p>
          <a:p>
            <a:r>
              <a:rPr lang="en-US" dirty="0" smtClean="0"/>
              <a:t>Sample code - example</a:t>
            </a:r>
          </a:p>
          <a:p>
            <a:endParaRPr lang="en-US" dirty="0" smtClean="0"/>
          </a:p>
          <a:p>
            <a:pPr marL="114300" indent="0">
              <a:buNone/>
            </a:pPr>
            <a:endParaRPr lang="en-US" dirty="0" smtClean="0"/>
          </a:p>
          <a:p>
            <a:endParaRPr lang="en-US" dirty="0"/>
          </a:p>
        </p:txBody>
      </p:sp>
    </p:spTree>
    <p:extLst>
      <p:ext uri="{BB962C8B-B14F-4D97-AF65-F5344CB8AC3E}">
        <p14:creationId xmlns:p14="http://schemas.microsoft.com/office/powerpoint/2010/main" val="4155664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400" dirty="0" smtClean="0"/>
              <a:t>REST Service - implementation</a:t>
            </a:r>
            <a:endParaRPr lang="en-US" sz="2400" dirty="0"/>
          </a:p>
        </p:txBody>
      </p:sp>
      <p:sp>
        <p:nvSpPr>
          <p:cNvPr id="3" name="Content Placeholder 2"/>
          <p:cNvSpPr>
            <a:spLocks noGrp="1"/>
          </p:cNvSpPr>
          <p:nvPr>
            <p:ph idx="1"/>
          </p:nvPr>
        </p:nvSpPr>
        <p:spPr>
          <a:xfrm>
            <a:off x="457200" y="990600"/>
            <a:ext cx="7620000" cy="5410200"/>
          </a:xfrm>
        </p:spPr>
        <p:txBody>
          <a:bodyPr/>
          <a:lstStyle/>
          <a:p>
            <a:r>
              <a:rPr lang="en-US" b="1" dirty="0"/>
              <a:t>Implementing Update and Delete </a:t>
            </a:r>
            <a:endParaRPr lang="en-US" dirty="0"/>
          </a:p>
        </p:txBody>
      </p:sp>
      <p:pic>
        <p:nvPicPr>
          <p:cNvPr id="4" name="Picture 3"/>
          <p:cNvPicPr/>
          <p:nvPr/>
        </p:nvPicPr>
        <p:blipFill>
          <a:blip r:embed="rId2"/>
          <a:stretch>
            <a:fillRect/>
          </a:stretch>
        </p:blipFill>
        <p:spPr>
          <a:xfrm>
            <a:off x="304800" y="1377696"/>
            <a:ext cx="4521835" cy="3395980"/>
          </a:xfrm>
          <a:prstGeom prst="rect">
            <a:avLst/>
          </a:prstGeom>
        </p:spPr>
      </p:pic>
      <p:pic>
        <p:nvPicPr>
          <p:cNvPr id="5" name="Picture 4"/>
          <p:cNvPicPr/>
          <p:nvPr/>
        </p:nvPicPr>
        <p:blipFill>
          <a:blip r:embed="rId3"/>
          <a:stretch>
            <a:fillRect/>
          </a:stretch>
        </p:blipFill>
        <p:spPr>
          <a:xfrm>
            <a:off x="4572000" y="1377696"/>
            <a:ext cx="3657600" cy="3194304"/>
          </a:xfrm>
          <a:prstGeom prst="rect">
            <a:avLst/>
          </a:prstGeom>
        </p:spPr>
      </p:pic>
    </p:spTree>
    <p:extLst>
      <p:ext uri="{BB962C8B-B14F-4D97-AF65-F5344CB8AC3E}">
        <p14:creationId xmlns:p14="http://schemas.microsoft.com/office/powerpoint/2010/main" val="122023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715962"/>
          </a:xfrm>
        </p:spPr>
        <p:txBody>
          <a:bodyPr/>
          <a:lstStyle/>
          <a:p>
            <a:r>
              <a:rPr lang="en-US" sz="2400" dirty="0" smtClean="0"/>
              <a:t>Different ways for creating Spring Boot application</a:t>
            </a:r>
            <a:endParaRPr lang="en-US" sz="2400" dirty="0"/>
          </a:p>
        </p:txBody>
      </p:sp>
      <p:sp>
        <p:nvSpPr>
          <p:cNvPr id="3" name="Content Placeholder 2"/>
          <p:cNvSpPr>
            <a:spLocks noGrp="1"/>
          </p:cNvSpPr>
          <p:nvPr>
            <p:ph idx="1"/>
          </p:nvPr>
        </p:nvSpPr>
        <p:spPr>
          <a:xfrm>
            <a:off x="457200" y="914400"/>
            <a:ext cx="7620000" cy="5486400"/>
          </a:xfrm>
        </p:spPr>
        <p:txBody>
          <a:bodyPr/>
          <a:lstStyle/>
          <a:p>
            <a:r>
              <a:rPr lang="en-US" b="1" dirty="0" smtClean="0"/>
              <a:t>Spring Initializr </a:t>
            </a:r>
            <a:r>
              <a:rPr lang="en-US" dirty="0" smtClean="0"/>
              <a:t>– </a:t>
            </a:r>
            <a:r>
              <a:rPr lang="en-US" b="1" dirty="0" smtClean="0"/>
              <a:t>start.spring.io</a:t>
            </a:r>
          </a:p>
          <a:p>
            <a:r>
              <a:rPr lang="en-US" b="1" dirty="0" smtClean="0"/>
              <a:t>Spring Boot CLI </a:t>
            </a:r>
            <a:r>
              <a:rPr lang="en-US" dirty="0" smtClean="0"/>
              <a:t>– Using groovy scripts you can create spring boot application </a:t>
            </a:r>
          </a:p>
          <a:p>
            <a:r>
              <a:rPr lang="en-US" b="1" dirty="0" smtClean="0"/>
              <a:t>STS IDE </a:t>
            </a:r>
            <a:r>
              <a:rPr lang="en-US" dirty="0" smtClean="0"/>
              <a:t>– Create new Spring Boot application.</a:t>
            </a:r>
          </a:p>
          <a:p>
            <a:endParaRPr lang="en-US" dirty="0"/>
          </a:p>
          <a:p>
            <a:pPr lvl="0"/>
            <a:r>
              <a:rPr lang="en-US" b="1" dirty="0"/>
              <a:t>Spring Boot Actuator</a:t>
            </a:r>
            <a:endParaRPr lang="en-US" dirty="0"/>
          </a:p>
          <a:p>
            <a:pPr marL="114300" indent="0">
              <a:buNone/>
            </a:pPr>
            <a:r>
              <a:rPr lang="en-US" dirty="0" smtClean="0"/>
              <a:t>Bunch </a:t>
            </a:r>
            <a:r>
              <a:rPr lang="en-US" dirty="0"/>
              <a:t>of monitors helps to </a:t>
            </a:r>
            <a:r>
              <a:rPr lang="en-US" dirty="0" smtClean="0"/>
              <a:t>monitor </a:t>
            </a:r>
            <a:r>
              <a:rPr lang="en-US" dirty="0"/>
              <a:t>your spring boot application. Go to ‘start.spring.io’</a:t>
            </a:r>
          </a:p>
          <a:p>
            <a:endParaRPr lang="en-US" dirty="0" smtClean="0"/>
          </a:p>
          <a:p>
            <a:endParaRPr lang="en-US" dirty="0"/>
          </a:p>
        </p:txBody>
      </p:sp>
    </p:spTree>
    <p:extLst>
      <p:ext uri="{BB962C8B-B14F-4D97-AF65-F5344CB8AC3E}">
        <p14:creationId xmlns:p14="http://schemas.microsoft.com/office/powerpoint/2010/main" val="363441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Microservices Design pattern </a:t>
            </a:r>
            <a:r>
              <a:rPr lang="en-US" dirty="0" smtClean="0">
                <a:hlinkClick r:id="rId2"/>
              </a:rPr>
              <a:t>–</a:t>
            </a:r>
            <a:r>
              <a:rPr lang="en-US" dirty="0" smtClean="0"/>
              <a:t> Best practices </a:t>
            </a:r>
            <a:r>
              <a:rPr lang="en-US" u="sng" dirty="0" smtClean="0">
                <a:hlinkClick r:id="rId2"/>
              </a:rPr>
              <a:t>http</a:t>
            </a:r>
            <a:r>
              <a:rPr lang="en-US" u="sng" dirty="0">
                <a:hlinkClick r:id="rId2"/>
              </a:rPr>
              <a:t>://blog.arungupta.me/microservice-design-patterns/</a:t>
            </a:r>
            <a:endParaRPr lang="en-US" dirty="0"/>
          </a:p>
          <a:p>
            <a:endParaRPr lang="en-US" dirty="0" smtClean="0"/>
          </a:p>
          <a:p>
            <a:r>
              <a:rPr lang="en-US" dirty="0" smtClean="0"/>
              <a:t>Spring Boot :</a:t>
            </a:r>
          </a:p>
          <a:p>
            <a:pPr marL="114300" indent="0">
              <a:buNone/>
            </a:pPr>
            <a:r>
              <a:rPr lang="en-US" dirty="0">
                <a:hlinkClick r:id="rId3"/>
              </a:rPr>
              <a:t>https://</a:t>
            </a:r>
            <a:r>
              <a:rPr lang="en-US" dirty="0" smtClean="0">
                <a:hlinkClick r:id="rId3"/>
              </a:rPr>
              <a:t>javabrains.thinkific.com/courses/springboot-quickstart</a:t>
            </a:r>
            <a:endParaRPr lang="en-US" dirty="0" smtClean="0"/>
          </a:p>
          <a:p>
            <a:endParaRPr lang="en-US" dirty="0"/>
          </a:p>
          <a:p>
            <a:endParaRPr lang="en-US" dirty="0"/>
          </a:p>
        </p:txBody>
      </p:sp>
    </p:spTree>
    <p:extLst>
      <p:ext uri="{BB962C8B-B14F-4D97-AF65-F5344CB8AC3E}">
        <p14:creationId xmlns:p14="http://schemas.microsoft.com/office/powerpoint/2010/main" val="342551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848600" cy="1417638"/>
          </a:xfrm>
        </p:spPr>
        <p:txBody>
          <a:bodyPr/>
          <a:lstStyle/>
          <a:p>
            <a:r>
              <a:rPr lang="en-US" sz="3200" dirty="0" smtClean="0"/>
              <a:t/>
            </a:r>
            <a:br>
              <a:rPr lang="en-US" sz="3200" dirty="0" smtClean="0"/>
            </a:br>
            <a:r>
              <a:rPr lang="en-US" sz="3200" dirty="0"/>
              <a:t/>
            </a:r>
            <a:br>
              <a:rPr lang="en-US" sz="3200" dirty="0"/>
            </a:br>
            <a:r>
              <a:rPr lang="en-US" sz="3200" dirty="0" smtClean="0"/>
              <a:t>What </a:t>
            </a:r>
            <a:r>
              <a:rPr lang="en-US" sz="3200" dirty="0"/>
              <a:t>is Spring Boot </a:t>
            </a:r>
            <a:r>
              <a:rPr lang="en-US" sz="3200" dirty="0" smtClean="0"/>
              <a:t>?  Spring framework problems :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What ?</a:t>
            </a:r>
            <a:r>
              <a:rPr lang="en-US" dirty="0" smtClean="0"/>
              <a:t> - Spring </a:t>
            </a:r>
            <a:r>
              <a:rPr lang="en-US" dirty="0"/>
              <a:t>Boot is nothing but something helps to boot strap Spring framework for building your enterprise applications. </a:t>
            </a:r>
            <a:r>
              <a:rPr lang="en-US" b="1" dirty="0"/>
              <a:t>Spring Boot it’s easy to create stand alone, production grade spring based applications that you can “just run”. Tool that creates Spring Based applications</a:t>
            </a:r>
            <a:r>
              <a:rPr lang="en-US" b="1" dirty="0" smtClean="0"/>
              <a:t>.</a:t>
            </a:r>
          </a:p>
          <a:p>
            <a:pPr lvl="0"/>
            <a:r>
              <a:rPr lang="en-US" b="1" dirty="0" smtClean="0"/>
              <a:t>Why not plain Spring ? - </a:t>
            </a:r>
            <a:r>
              <a:rPr lang="en-US" dirty="0"/>
              <a:t>It’s an application framework, provides the template to build enterprise applications / Modular programming – just concentrate on modules – Programming and configuration model. Provides Infrastructure support (helps to integrate with Hibernate / struts / Mongo DB ..other existing frameworks</a:t>
            </a:r>
            <a:r>
              <a:rPr lang="en-US" dirty="0" smtClean="0"/>
              <a:t>).</a:t>
            </a:r>
          </a:p>
          <a:p>
            <a:r>
              <a:rPr lang="en-US" b="1" dirty="0"/>
              <a:t>Problems: </a:t>
            </a:r>
            <a:r>
              <a:rPr lang="en-US" dirty="0"/>
              <a:t>Huge Framework / Multiple setup steps (to integrate with any existing frameworks) – you need to understand the various configuration details/steps / Multiple Configuration steps / Multiple steps to build and deploy.         </a:t>
            </a:r>
          </a:p>
          <a:p>
            <a:r>
              <a:rPr lang="en-US" dirty="0" smtClean="0"/>
              <a:t>If </a:t>
            </a:r>
            <a:r>
              <a:rPr lang="en-US" dirty="0"/>
              <a:t>we overcome these problems, Spring framework is a beautiful framework. Spring boot helps to overcome these hurdles to build a production ready spring applications.</a:t>
            </a:r>
          </a:p>
          <a:p>
            <a:endParaRPr lang="en-US" dirty="0"/>
          </a:p>
        </p:txBody>
      </p:sp>
    </p:spTree>
    <p:extLst>
      <p:ext uri="{BB962C8B-B14F-4D97-AF65-F5344CB8AC3E}">
        <p14:creationId xmlns:p14="http://schemas.microsoft.com/office/powerpoint/2010/main" val="8819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spring boot offers ?</a:t>
            </a:r>
            <a:endParaRPr lang="en-US" dirty="0"/>
          </a:p>
        </p:txBody>
      </p:sp>
      <p:sp>
        <p:nvSpPr>
          <p:cNvPr id="3" name="Content Placeholder 2"/>
          <p:cNvSpPr>
            <a:spLocks noGrp="1"/>
          </p:cNvSpPr>
          <p:nvPr>
            <p:ph idx="1"/>
          </p:nvPr>
        </p:nvSpPr>
        <p:spPr/>
        <p:txBody>
          <a:bodyPr/>
          <a:lstStyle/>
          <a:p>
            <a:r>
              <a:rPr lang="en-US" dirty="0"/>
              <a:t>Spring boot is opinionated – start from one point and try to improve / add from that. With Spring boot it helps for easy configuration / You can build Standalone application (With regular spring application is not standalone – you need to build the web application – build WAR and deploy in Tomcat or other App servers). Whereas in Spring boot helps to build the standalone application (PRODUCTION ready).</a:t>
            </a:r>
            <a:r>
              <a:rPr lang="en-US" b="1" dirty="0"/>
              <a:t> </a:t>
            </a:r>
            <a:endParaRPr lang="en-US" dirty="0"/>
          </a:p>
          <a:p>
            <a:pPr marL="114300" indent="0">
              <a:buNone/>
            </a:pPr>
            <a:endParaRPr lang="en-US" dirty="0"/>
          </a:p>
        </p:txBody>
      </p:sp>
    </p:spTree>
    <p:extLst>
      <p:ext uri="{BB962C8B-B14F-4D97-AF65-F5344CB8AC3E}">
        <p14:creationId xmlns:p14="http://schemas.microsoft.com/office/powerpoint/2010/main" val="421969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About STS – Spring Tool Suite.</a:t>
            </a:r>
            <a:br>
              <a:rPr lang="en-US" sz="4000" dirty="0"/>
            </a:br>
            <a:r>
              <a:rPr lang="en-US" sz="4000" dirty="0" smtClean="0"/>
              <a:t>- Setup</a:t>
            </a:r>
            <a:endParaRPr lang="en-US" sz="4000" dirty="0"/>
          </a:p>
        </p:txBody>
      </p:sp>
      <p:sp>
        <p:nvSpPr>
          <p:cNvPr id="3" name="Content Placeholder 2"/>
          <p:cNvSpPr>
            <a:spLocks noGrp="1"/>
          </p:cNvSpPr>
          <p:nvPr>
            <p:ph idx="1"/>
          </p:nvPr>
        </p:nvSpPr>
        <p:spPr/>
        <p:txBody>
          <a:bodyPr/>
          <a:lstStyle/>
          <a:p>
            <a:r>
              <a:rPr lang="en-US" dirty="0" smtClean="0"/>
              <a:t>STS helps to develop the Spring boot application end to end</a:t>
            </a:r>
          </a:p>
          <a:p>
            <a:r>
              <a:rPr lang="en-US" dirty="0" smtClean="0"/>
              <a:t>Download the STS – spring.io</a:t>
            </a:r>
          </a:p>
          <a:p>
            <a:r>
              <a:rPr lang="en-US" dirty="0" smtClean="0"/>
              <a:t>Using Maven going to build all dependencies</a:t>
            </a:r>
          </a:p>
          <a:p>
            <a:endParaRPr lang="en-US" dirty="0"/>
          </a:p>
        </p:txBody>
      </p:sp>
    </p:spTree>
    <p:extLst>
      <p:ext uri="{BB962C8B-B14F-4D97-AF65-F5344CB8AC3E}">
        <p14:creationId xmlns:p14="http://schemas.microsoft.com/office/powerpoint/2010/main" val="413076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Spring Boot Project</a:t>
            </a:r>
            <a:endParaRPr lang="en-US" dirty="0"/>
          </a:p>
        </p:txBody>
      </p:sp>
      <p:sp>
        <p:nvSpPr>
          <p:cNvPr id="3" name="Content Placeholder 2"/>
          <p:cNvSpPr>
            <a:spLocks noGrp="1"/>
          </p:cNvSpPr>
          <p:nvPr>
            <p:ph idx="1"/>
          </p:nvPr>
        </p:nvSpPr>
        <p:spPr/>
        <p:txBody>
          <a:bodyPr/>
          <a:lstStyle/>
          <a:p>
            <a:pPr lvl="0"/>
            <a:r>
              <a:rPr lang="en-US" sz="1400" dirty="0"/>
              <a:t>Multiple approaches are there to create a Spring boot project, we are going to try each approach.</a:t>
            </a:r>
          </a:p>
          <a:p>
            <a:r>
              <a:rPr lang="en-US" sz="1400" b="1" dirty="0" smtClean="0"/>
              <a:t>Step </a:t>
            </a:r>
            <a:r>
              <a:rPr lang="en-US" sz="1400" b="1" dirty="0"/>
              <a:t>1:</a:t>
            </a:r>
            <a:r>
              <a:rPr lang="en-US" sz="1400" dirty="0"/>
              <a:t> First create a simple MAVEN project </a:t>
            </a:r>
          </a:p>
          <a:p>
            <a:r>
              <a:rPr lang="en-US" sz="1400" b="1" dirty="0"/>
              <a:t>Step 2: </a:t>
            </a:r>
            <a:r>
              <a:rPr lang="en-US" sz="1400" dirty="0"/>
              <a:t>After creating the</a:t>
            </a:r>
            <a:r>
              <a:rPr lang="en-US" sz="1400" b="1" dirty="0"/>
              <a:t> </a:t>
            </a:r>
            <a:r>
              <a:rPr lang="en-US" sz="1400" dirty="0"/>
              <a:t>MAVEN project add the below entries in the </a:t>
            </a:r>
            <a:r>
              <a:rPr lang="en-US" sz="1400" dirty="0" smtClean="0"/>
              <a:t>pom.xml</a:t>
            </a:r>
          </a:p>
          <a:p>
            <a:endParaRPr lang="en-US" sz="1400" dirty="0"/>
          </a:p>
          <a:p>
            <a:pPr marL="114300" indent="0">
              <a:buNone/>
            </a:pPr>
            <a:r>
              <a:rPr lang="en-US" dirty="0"/>
              <a:t> </a:t>
            </a:r>
          </a:p>
          <a:p>
            <a:pPr marL="114300" indent="0">
              <a:buNone/>
            </a:pPr>
            <a:r>
              <a:rPr lang="en-US" b="1" dirty="0"/>
              <a:t> </a:t>
            </a:r>
            <a:endParaRPr lang="en-US" dirty="0"/>
          </a:p>
          <a:p>
            <a:endParaRPr lang="en-US" dirty="0"/>
          </a:p>
        </p:txBody>
      </p:sp>
      <p:pic>
        <p:nvPicPr>
          <p:cNvPr id="4" name="Picture 3"/>
          <p:cNvPicPr/>
          <p:nvPr/>
        </p:nvPicPr>
        <p:blipFill>
          <a:blip r:embed="rId2"/>
          <a:stretch>
            <a:fillRect/>
          </a:stretch>
        </p:blipFill>
        <p:spPr>
          <a:xfrm>
            <a:off x="914400" y="2514600"/>
            <a:ext cx="5943600" cy="3850005"/>
          </a:xfrm>
          <a:prstGeom prst="rect">
            <a:avLst/>
          </a:prstGeom>
        </p:spPr>
      </p:pic>
    </p:spTree>
    <p:extLst>
      <p:ext uri="{BB962C8B-B14F-4D97-AF65-F5344CB8AC3E}">
        <p14:creationId xmlns:p14="http://schemas.microsoft.com/office/powerpoint/2010/main" val="6393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 Application</a:t>
            </a:r>
            <a:endParaRPr lang="en-US" dirty="0"/>
          </a:p>
        </p:txBody>
      </p:sp>
      <p:sp>
        <p:nvSpPr>
          <p:cNvPr id="3" name="Content Placeholder 2"/>
          <p:cNvSpPr>
            <a:spLocks noGrp="1"/>
          </p:cNvSpPr>
          <p:nvPr>
            <p:ph idx="1"/>
          </p:nvPr>
        </p:nvSpPr>
        <p:spPr/>
        <p:txBody>
          <a:bodyPr>
            <a:normAutofit/>
          </a:bodyPr>
          <a:lstStyle/>
          <a:p>
            <a:r>
              <a:rPr lang="en-US" sz="1400" b="1" dirty="0"/>
              <a:t>Step 1: </a:t>
            </a:r>
            <a:r>
              <a:rPr lang="en-US" sz="1400" dirty="0"/>
              <a:t>We need to have a main class which basically the boot strap for Spring / We already mentioned that Spring boot doesn’t requires servlet container to deploy. So the main class will be the Boot strap standalone application. </a:t>
            </a:r>
            <a:r>
              <a:rPr lang="en-US" sz="1400" dirty="0"/>
              <a:t>We need a way to tell that the defining main class is the spring boot standalone application, for that we need to use the annotation </a:t>
            </a:r>
            <a:r>
              <a:rPr lang="en-US" sz="1400" b="1" dirty="0"/>
              <a:t>‘@SpringBootApplication</a:t>
            </a:r>
            <a:r>
              <a:rPr lang="en-US" sz="1400" dirty="0"/>
              <a:t>’ (tells that it’s the starting point of the Spring boot application)</a:t>
            </a:r>
          </a:p>
          <a:p>
            <a:endParaRPr lang="en-US" sz="1400" dirty="0"/>
          </a:p>
        </p:txBody>
      </p:sp>
      <p:pic>
        <p:nvPicPr>
          <p:cNvPr id="4" name="Picture 3"/>
          <p:cNvPicPr/>
          <p:nvPr/>
        </p:nvPicPr>
        <p:blipFill>
          <a:blip r:embed="rId2"/>
          <a:stretch>
            <a:fillRect/>
          </a:stretch>
        </p:blipFill>
        <p:spPr>
          <a:xfrm>
            <a:off x="800100" y="2819400"/>
            <a:ext cx="3771900" cy="1968500"/>
          </a:xfrm>
          <a:prstGeom prst="rect">
            <a:avLst/>
          </a:prstGeom>
        </p:spPr>
      </p:pic>
    </p:spTree>
    <p:extLst>
      <p:ext uri="{BB962C8B-B14F-4D97-AF65-F5344CB8AC3E}">
        <p14:creationId xmlns:p14="http://schemas.microsoft.com/office/powerpoint/2010/main" val="224609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sz="1400" b="1" dirty="0"/>
              <a:t>Step2 : </a:t>
            </a:r>
            <a:r>
              <a:rPr lang="en-US" sz="1400" dirty="0"/>
              <a:t>Next is we need a way to tell the Spring Boot to start the application / create a Servlet container and deploy the app in the created servlet container and host it to handle the request …this seems lots of code to achieve…but the spring boot easily achieve this by</a:t>
            </a:r>
          </a:p>
          <a:p>
            <a:endParaRPr lang="en-US" dirty="0"/>
          </a:p>
        </p:txBody>
      </p:sp>
      <p:pic>
        <p:nvPicPr>
          <p:cNvPr id="4" name="Picture 3"/>
          <p:cNvPicPr/>
          <p:nvPr/>
        </p:nvPicPr>
        <p:blipFill>
          <a:blip r:embed="rId2"/>
          <a:stretch>
            <a:fillRect/>
          </a:stretch>
        </p:blipFill>
        <p:spPr>
          <a:xfrm>
            <a:off x="685800" y="2438400"/>
            <a:ext cx="5638800" cy="3200400"/>
          </a:xfrm>
          <a:prstGeom prst="rect">
            <a:avLst/>
          </a:prstGeom>
        </p:spPr>
      </p:pic>
    </p:spTree>
    <p:extLst>
      <p:ext uri="{BB962C8B-B14F-4D97-AF65-F5344CB8AC3E}">
        <p14:creationId xmlns:p14="http://schemas.microsoft.com/office/powerpoint/2010/main" val="403960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Spring Boot</a:t>
            </a:r>
            <a:endParaRPr lang="en-US" dirty="0"/>
          </a:p>
        </p:txBody>
      </p:sp>
      <p:sp>
        <p:nvSpPr>
          <p:cNvPr id="3" name="Content Placeholder 2"/>
          <p:cNvSpPr>
            <a:spLocks noGrp="1"/>
          </p:cNvSpPr>
          <p:nvPr>
            <p:ph idx="1"/>
          </p:nvPr>
        </p:nvSpPr>
        <p:spPr/>
        <p:txBody>
          <a:bodyPr/>
          <a:lstStyle/>
          <a:p>
            <a:r>
              <a:rPr lang="en-US" sz="1400" dirty="0"/>
              <a:t>ConfigurableApplicationContext context = SpringApplication.run(</a:t>
            </a:r>
            <a:r>
              <a:rPr lang="en-US" sz="1400" dirty="0" err="1"/>
              <a:t>ContactApiApp.class</a:t>
            </a:r>
            <a:r>
              <a:rPr lang="en-US" sz="1400" dirty="0"/>
              <a:t>, </a:t>
            </a:r>
            <a:r>
              <a:rPr lang="en-US" sz="1400" dirty="0" err="1"/>
              <a:t>args</a:t>
            </a:r>
            <a:r>
              <a:rPr lang="en-US" sz="1400" dirty="0"/>
              <a:t>);</a:t>
            </a:r>
          </a:p>
          <a:p>
            <a:r>
              <a:rPr lang="en-US" sz="1400" dirty="0" smtClean="0"/>
              <a:t>That’s </a:t>
            </a:r>
            <a:r>
              <a:rPr lang="en-US" sz="1400" dirty="0"/>
              <a:t>it the Spring Boot application is ready , when you run this the Spring Boot gets </a:t>
            </a:r>
            <a:r>
              <a:rPr lang="en-US" sz="1400" dirty="0" smtClean="0"/>
              <a:t>started</a:t>
            </a:r>
          </a:p>
          <a:p>
            <a:r>
              <a:rPr lang="en-US" sz="1400" dirty="0"/>
              <a:t>See when you started the application , embedded tomcat servlet container started @ port 8080</a:t>
            </a:r>
          </a:p>
          <a:p>
            <a:endParaRPr lang="en-US" sz="1400" dirty="0" smtClean="0"/>
          </a:p>
          <a:p>
            <a:endParaRPr lang="en-US" sz="1400" dirty="0"/>
          </a:p>
          <a:p>
            <a:endParaRPr lang="en-US" dirty="0"/>
          </a:p>
        </p:txBody>
      </p:sp>
      <p:pic>
        <p:nvPicPr>
          <p:cNvPr id="4" name="Picture 3"/>
          <p:cNvPicPr/>
          <p:nvPr/>
        </p:nvPicPr>
        <p:blipFill>
          <a:blip r:embed="rId2"/>
          <a:stretch>
            <a:fillRect/>
          </a:stretch>
        </p:blipFill>
        <p:spPr>
          <a:xfrm>
            <a:off x="914400" y="2417127"/>
            <a:ext cx="5943600" cy="2054225"/>
          </a:xfrm>
          <a:prstGeom prst="rect">
            <a:avLst/>
          </a:prstGeom>
        </p:spPr>
      </p:pic>
    </p:spTree>
    <p:extLst>
      <p:ext uri="{BB962C8B-B14F-4D97-AF65-F5344CB8AC3E}">
        <p14:creationId xmlns:p14="http://schemas.microsoft.com/office/powerpoint/2010/main" val="335981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56</TotalTime>
  <Words>999</Words>
  <Application>Microsoft Office PowerPoint</Application>
  <PresentationFormat>On-screen Show (4:3)</PresentationFormat>
  <Paragraphs>93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Basics of Spring Boot</vt:lpstr>
      <vt:lpstr>Topics covered</vt:lpstr>
      <vt:lpstr>  What is Spring Boot ?  Spring framework problems :  </vt:lpstr>
      <vt:lpstr>What spring boot offers ?</vt:lpstr>
      <vt:lpstr>About STS – Spring Tool Suite. - Setup</vt:lpstr>
      <vt:lpstr>Creating Spring Boot Project</vt:lpstr>
      <vt:lpstr>Spring Boot - Application</vt:lpstr>
      <vt:lpstr>Continued…</vt:lpstr>
      <vt:lpstr>Start the Spring Boot</vt:lpstr>
      <vt:lpstr>Spring Boot – Startup Steps</vt:lpstr>
      <vt:lpstr>Creating REST Service – Spring Boot</vt:lpstr>
      <vt:lpstr>REST – Hello Example</vt:lpstr>
      <vt:lpstr>REST returns JSON response</vt:lpstr>
      <vt:lpstr>Understanding ‘pom’ configurations</vt:lpstr>
      <vt:lpstr>Pom configurations - continued</vt:lpstr>
      <vt:lpstr>REST - Basics</vt:lpstr>
      <vt:lpstr>Example – Microservice - REST service</vt:lpstr>
      <vt:lpstr>Example – Microservice - REST service</vt:lpstr>
      <vt:lpstr>REST Service - Implementation</vt:lpstr>
      <vt:lpstr>REST Service - implementation</vt:lpstr>
      <vt:lpstr>Different ways for creating Spring Boot application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Bala</dc:creator>
  <cp:lastModifiedBy>Bala</cp:lastModifiedBy>
  <cp:revision>21</cp:revision>
  <dcterms:created xsi:type="dcterms:W3CDTF">2017-12-12T04:54:59Z</dcterms:created>
  <dcterms:modified xsi:type="dcterms:W3CDTF">2017-12-12T05:51:26Z</dcterms:modified>
</cp:coreProperties>
</file>