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3c9f54d7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3c9f54d7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3c9f54d7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3c9f54d7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c9f54d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3c9f54d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c9f54d7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3c9f54d7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c9f54d7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3c9f54d7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3c9f54d7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3c9f54d7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3c9f54d7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3c9f54d7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3c9f54d7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3c9f54d7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3c9f54d7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3c9f54d7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c9f54d7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3c9f54d7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247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98150" y="24539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784775" y="393750"/>
            <a:ext cx="48498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Disadvantages of the Decision Tree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458625" y="1047575"/>
            <a:ext cx="7038900" cy="3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7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T</a:t>
            </a:r>
            <a:r>
              <a:rPr lang="en" sz="1640">
                <a:latin typeface="Times New Roman"/>
                <a:ea typeface="Times New Roman"/>
                <a:cs typeface="Times New Roman"/>
                <a:sym typeface="Times New Roman"/>
              </a:rPr>
              <a:t>he decision tree contains lots of layers, which makes it complex.</a:t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4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40"/>
              <a:buFont typeface="Times New Roman"/>
              <a:buChar char="●"/>
            </a:pPr>
            <a:r>
              <a:rPr lang="en" sz="1640">
                <a:latin typeface="Times New Roman"/>
                <a:ea typeface="Times New Roman"/>
                <a:cs typeface="Times New Roman"/>
                <a:sym typeface="Times New Roman"/>
              </a:rPr>
              <a:t>It may have an overfitting issue, which can be resolved using the Random Forest algorithm.</a:t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4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40"/>
              <a:buFont typeface="Times New Roman"/>
              <a:buChar char="●"/>
            </a:pPr>
            <a:r>
              <a:rPr lang="en" sz="1640">
                <a:latin typeface="Times New Roman"/>
                <a:ea typeface="Times New Roman"/>
                <a:cs typeface="Times New Roman"/>
                <a:sym typeface="Times New Roman"/>
              </a:rPr>
              <a:t>For more class labels, the computational complexity of the decision tree may increase.</a:t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4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40"/>
              <a:buFont typeface="Times New Roman"/>
              <a:buChar char="●"/>
            </a:pPr>
            <a:r>
              <a:rPr lang="en" sz="1640">
                <a:latin typeface="Times New Roman"/>
                <a:ea typeface="Times New Roman"/>
                <a:cs typeface="Times New Roman"/>
                <a:sym typeface="Times New Roman"/>
              </a:rPr>
              <a:t>They are largely unstable compared to other decision predictors.</a:t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531225" y="1931850"/>
            <a:ext cx="3198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11">
                <a:latin typeface="Georgia"/>
                <a:ea typeface="Georgia"/>
                <a:cs typeface="Georgia"/>
                <a:sym typeface="Georgia"/>
              </a:rPr>
              <a:t>THANK YOU </a:t>
            </a:r>
            <a:endParaRPr b="1" sz="391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620000" y="339000"/>
            <a:ext cx="50175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b="1" sz="3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290750" y="1136275"/>
            <a:ext cx="44097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Times New Roman"/>
              <a:buChar char="➔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What is Decision Tree?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➔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Use of Decision Tree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➔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Decision Tree Terminologies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➔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Work-flow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➔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➔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247225" y="356550"/>
            <a:ext cx="32475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What is Decision Tree?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22950" y="996625"/>
            <a:ext cx="75006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Decision Tree is a decision-making tool that uses a flowchart-like tree structure or is a model of decisions and all of their possible results.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algorithm falls under the category of supervised learning algorithms.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It works for both continuous as well as categorical output variables.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order to build a tree, we use the CART algorithm, which stands for Classification and Regression Tree algorithm.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Decision tree regression observes features of an object and trains a model in the structure of a tree to predict data in the future to produce meaningful continuous output.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317700" y="418550"/>
            <a:ext cx="34245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se of Decision Tree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426675" y="1191700"/>
            <a:ext cx="71748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There are various algorithms in Machine learning, so choosing the best algorithm for the given dataset and problem is the main point to remember while creating a machine learning model. Below are the two reasons for using the Decision tree: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Decision Trees usually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mimic human thinking ability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while making a decision, so it is easy to understand.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logic behind the decision tree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can be easily understood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because it shows a tree-like structure.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255625" y="269800"/>
            <a:ext cx="39702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Decision Tree Terminologies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57275" y="956025"/>
            <a:ext cx="7431900" cy="30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Root Node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Root node is from where the decision tree starts. It represents the entire dataset, which further gets divided into two or more homogeneous sets.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Leaf Node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Leaf nodes are the final output node, and the tree cannot be segregated further after getting a leaf node.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Splitting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Splitting is the process of dividing the decision node/root node into sub-nodes according to the given conditions.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Branch/Sub-Tree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 tree formed by splitting the tree.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Pruning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Pruning is the process of removing the unwanted branches from the tree.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Parent/Child node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The root node of the tree is called the parent node, and other nodes are called the child nodes.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974600" y="468100"/>
            <a:ext cx="1714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21661" l="18234" r="36708" t="21825"/>
          <a:stretch/>
        </p:blipFill>
        <p:spPr>
          <a:xfrm>
            <a:off x="1474875" y="1227000"/>
            <a:ext cx="6333326" cy="34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580700" y="433375"/>
            <a:ext cx="26040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mplementation: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38743" l="23144" r="51208" t="24241"/>
          <a:stretch/>
        </p:blipFill>
        <p:spPr>
          <a:xfrm>
            <a:off x="300050" y="1533750"/>
            <a:ext cx="3512150" cy="28512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19"/>
          <p:cNvPicPr preferRelativeResize="0"/>
          <p:nvPr/>
        </p:nvPicPr>
        <p:blipFill rotWithShape="1">
          <a:blip r:embed="rId4">
            <a:alphaModFix/>
          </a:blip>
          <a:srcRect b="25419" l="22847" r="37795" t="36865"/>
          <a:stretch/>
        </p:blipFill>
        <p:spPr>
          <a:xfrm>
            <a:off x="3999300" y="1533750"/>
            <a:ext cx="4890850" cy="28512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838275" y="406150"/>
            <a:ext cx="20985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Steps followed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307850"/>
            <a:ext cx="7038900" cy="25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74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40"/>
              <a:buFont typeface="Times New Roman"/>
              <a:buAutoNum type="arabicPeriod"/>
            </a:pPr>
            <a:r>
              <a:rPr lang="en" sz="1640">
                <a:latin typeface="Times New Roman"/>
                <a:ea typeface="Times New Roman"/>
                <a:cs typeface="Times New Roman"/>
                <a:sym typeface="Times New Roman"/>
              </a:rPr>
              <a:t>Data Pre-processing step</a:t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4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40"/>
              <a:buFont typeface="Times New Roman"/>
              <a:buAutoNum type="arabicPeriod"/>
            </a:pPr>
            <a:r>
              <a:rPr lang="en" sz="1640">
                <a:latin typeface="Times New Roman"/>
                <a:ea typeface="Times New Roman"/>
                <a:cs typeface="Times New Roman"/>
                <a:sym typeface="Times New Roman"/>
              </a:rPr>
              <a:t>Fitting a Decision-Tree algorithm to the Training set</a:t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4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40"/>
              <a:buFont typeface="Times New Roman"/>
              <a:buAutoNum type="arabicPeriod"/>
            </a:pPr>
            <a:r>
              <a:rPr lang="en" sz="1640">
                <a:latin typeface="Times New Roman"/>
                <a:ea typeface="Times New Roman"/>
                <a:cs typeface="Times New Roman"/>
                <a:sym typeface="Times New Roman"/>
              </a:rPr>
              <a:t>Predicting the test result</a:t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4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40"/>
              <a:buFont typeface="Times New Roman"/>
              <a:buAutoNum type="arabicPeriod"/>
            </a:pPr>
            <a:r>
              <a:rPr lang="en" sz="1640">
                <a:latin typeface="Times New Roman"/>
                <a:ea typeface="Times New Roman"/>
                <a:cs typeface="Times New Roman"/>
                <a:sym typeface="Times New Roman"/>
              </a:rPr>
              <a:t>Test accuracy of the result(Creation of Confusion matrix)</a:t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4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40"/>
              <a:buFont typeface="Times New Roman"/>
              <a:buAutoNum type="arabicPeriod"/>
            </a:pPr>
            <a:r>
              <a:rPr lang="en" sz="1640">
                <a:latin typeface="Times New Roman"/>
                <a:ea typeface="Times New Roman"/>
                <a:cs typeface="Times New Roman"/>
                <a:sym typeface="Times New Roman"/>
              </a:rPr>
              <a:t>Visualizing the test set result.</a:t>
            </a:r>
            <a:endParaRPr sz="16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695600" y="468100"/>
            <a:ext cx="44658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Advantages of the Decision Tree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409050" y="1500350"/>
            <a:ext cx="7038900" cy="3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4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Font typeface="Times New Roman"/>
              <a:buChar char="●"/>
            </a:pP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It is simple to understand as it follows the same process which a human follow while making any decision in real-life.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Times New Roman"/>
              <a:buChar char="●"/>
            </a:pP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It can be very useful for solving decision-related problems.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Times New Roman"/>
              <a:buChar char="●"/>
            </a:pP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It helps to think about all the possible outcomes for a problem.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Times New Roman"/>
              <a:buChar char="●"/>
            </a:pPr>
            <a:r>
              <a:rPr lang="en" sz="1620">
                <a:latin typeface="Times New Roman"/>
                <a:ea typeface="Times New Roman"/>
                <a:cs typeface="Times New Roman"/>
                <a:sym typeface="Times New Roman"/>
              </a:rPr>
              <a:t>There is less requirement of data cleaning compared to other algorithms.</a:t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