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0" r:id="rId1"/>
  </p:sldMasterIdLst>
  <p:notesMasterIdLst>
    <p:notesMasterId r:id="rId12"/>
  </p:notesMasterIdLst>
  <p:sldIdLst>
    <p:sldId id="256" r:id="rId2"/>
    <p:sldId id="266" r:id="rId3"/>
    <p:sldId id="267" r:id="rId4"/>
    <p:sldId id="268" r:id="rId5"/>
    <p:sldId id="269" r:id="rId6"/>
    <p:sldId id="270" r:id="rId7"/>
    <p:sldId id="271" r:id="rId8"/>
    <p:sldId id="272" r:id="rId9"/>
    <p:sldId id="273" r:id="rId10"/>
    <p:sldId id="274" r:id="rId1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24777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406673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109639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703439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139937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4565267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095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7727753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9834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377414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39224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4881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1951538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701799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83350427"/>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8" name="Google Shape;58;p7"/>
          <p:cNvSpPr txBox="1">
            <a:spLocks noGrp="1"/>
          </p:cNvSpPr>
          <p:nvPr>
            <p:ph type="title"/>
          </p:nvPr>
        </p:nvSpPr>
        <p:spPr>
          <a:xfrm>
            <a:off x="-1415844" y="2840363"/>
            <a:ext cx="12414944" cy="2478874"/>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dirty="0"/>
              <a:t>Balasakthi A</a:t>
            </a:r>
            <a:endParaRPr dirty="0"/>
          </a:p>
          <a:p>
            <a:pPr marL="3213735" lvl="0" indent="0" algn="l" rtl="0">
              <a:lnSpc>
                <a:spcPct val="100000"/>
              </a:lnSpc>
              <a:spcBef>
                <a:spcPts val="0"/>
              </a:spcBef>
              <a:spcAft>
                <a:spcPts val="0"/>
              </a:spcAft>
              <a:buNone/>
            </a:pPr>
            <a:r>
              <a:rPr lang="en-US" dirty="0"/>
              <a:t>71772118105</a:t>
            </a:r>
            <a:endParaRPr dirty="0"/>
          </a:p>
          <a:p>
            <a:pPr marL="3213735" lvl="0" indent="0" algn="l" rtl="0">
              <a:lnSpc>
                <a:spcPct val="100000"/>
              </a:lnSpc>
              <a:spcBef>
                <a:spcPts val="0"/>
              </a:spcBef>
              <a:spcAft>
                <a:spcPts val="0"/>
              </a:spcAft>
              <a:buNone/>
            </a:pPr>
            <a:r>
              <a:rPr lang="en-US" dirty="0"/>
              <a:t>Govt. College of Technology </a:t>
            </a:r>
            <a:endParaRPr dirty="0"/>
          </a:p>
          <a:p>
            <a:pPr marL="3213735" lvl="0" indent="0" algn="l" rtl="0">
              <a:lnSpc>
                <a:spcPct val="100000"/>
              </a:lnSpc>
              <a:spcBef>
                <a:spcPts val="0"/>
              </a:spcBef>
              <a:spcAft>
                <a:spcPts val="0"/>
              </a:spcAft>
              <a:buNone/>
            </a:pPr>
            <a:r>
              <a:rPr lang="en-US" dirty="0"/>
              <a:t>Coimbatore</a:t>
            </a:r>
            <a:endParaRPr dirty="0"/>
          </a:p>
        </p:txBody>
      </p:sp>
      <p:sp>
        <p:nvSpPr>
          <p:cNvPr id="62" name="Google Shape;62;p7"/>
          <p:cNvSpPr txBox="1">
            <a:spLocks noGrp="1"/>
          </p:cNvSpPr>
          <p:nvPr>
            <p:ph type="sldNum" sz="quarter"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59" name="Google Shape;59;p7"/>
          <p:cNvSpPr txBox="1"/>
          <p:nvPr/>
        </p:nvSpPr>
        <p:spPr>
          <a:xfrm>
            <a:off x="1046250" y="451513"/>
            <a:ext cx="10099500" cy="7518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en-US" sz="2400" b="1" dirty="0">
                <a:solidFill>
                  <a:schemeClr val="bg1"/>
                </a:solidFill>
                <a:latin typeface="Trebuchet MS"/>
                <a:ea typeface="Trebuchet MS"/>
                <a:cs typeface="Trebuchet MS"/>
                <a:sym typeface="Trebuchet MS"/>
              </a:rPr>
              <a:t>Final Project</a:t>
            </a:r>
            <a:endParaRPr sz="2400" b="1" dirty="0">
              <a:solidFill>
                <a:schemeClr val="bg1"/>
              </a:solidFill>
              <a:latin typeface="Trebuchet MS"/>
              <a:ea typeface="Trebuchet MS"/>
              <a:cs typeface="Trebuchet MS"/>
              <a:sym typeface="Trebuchet MS"/>
            </a:endParaRPr>
          </a:p>
          <a:p>
            <a:pPr marL="12700" marR="0" lvl="0" indent="0" algn="ctr" rtl="0">
              <a:lnSpc>
                <a:spcPct val="100000"/>
              </a:lnSpc>
              <a:spcBef>
                <a:spcPts val="0"/>
              </a:spcBef>
              <a:spcAft>
                <a:spcPts val="0"/>
              </a:spcAft>
              <a:buNone/>
            </a:pPr>
            <a:r>
              <a:rPr lang="en-US" sz="2400" b="1" dirty="0">
                <a:solidFill>
                  <a:schemeClr val="bg1"/>
                </a:solidFill>
                <a:latin typeface="Trebuchet MS"/>
                <a:ea typeface="Trebuchet MS"/>
                <a:cs typeface="Trebuchet MS"/>
                <a:sym typeface="Trebuchet MS"/>
              </a:rPr>
              <a:t>Handwritten digit Generation using Generative Adversarial Networks</a:t>
            </a:r>
            <a:endParaRPr sz="2400" b="1" dirty="0">
              <a:solidFill>
                <a:schemeClr val="bg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571C-6C92-0C14-91EF-D576AC1854E6}"/>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0C175FD3-7047-1817-6DE6-A0BD7BD3549F}"/>
              </a:ext>
            </a:extLst>
          </p:cNvPr>
          <p:cNvSpPr>
            <a:spLocks noGrp="1"/>
          </p:cNvSpPr>
          <p:nvPr>
            <p:ph idx="1"/>
          </p:nvPr>
        </p:nvSpPr>
        <p:spPr/>
        <p:txBody>
          <a:bodyPr/>
          <a:lstStyle/>
          <a:p>
            <a:r>
              <a:rPr lang="en-IN" dirty="0"/>
              <a:t>https://www.tensorflow.org/</a:t>
            </a:r>
          </a:p>
          <a:p>
            <a:r>
              <a:rPr lang="en-IN" dirty="0"/>
              <a:t>https://numpy.org/</a:t>
            </a:r>
          </a:p>
          <a:p>
            <a:r>
              <a:rPr lang="en-IN" dirty="0"/>
              <a:t>https://pandas.pydata.org/</a:t>
            </a:r>
          </a:p>
          <a:p>
            <a:r>
              <a:rPr lang="en-IN" dirty="0"/>
              <a:t>https://www.tensorflow.org/datasets/catalog/mnist</a:t>
            </a:r>
          </a:p>
          <a:p>
            <a:r>
              <a:rPr lang="en-IN" dirty="0"/>
              <a:t>https://matplotlib.org/</a:t>
            </a:r>
          </a:p>
          <a:p>
            <a:endParaRPr lang="en-IN" dirty="0"/>
          </a:p>
          <a:p>
            <a:endParaRPr lang="en-IN" dirty="0"/>
          </a:p>
        </p:txBody>
      </p:sp>
    </p:spTree>
    <p:extLst>
      <p:ext uri="{BB962C8B-B14F-4D97-AF65-F5344CB8AC3E}">
        <p14:creationId xmlns:p14="http://schemas.microsoft.com/office/powerpoint/2010/main" val="875811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38FC-0ACA-D317-E6DC-8BE41DA24A36}"/>
              </a:ext>
            </a:extLst>
          </p:cNvPr>
          <p:cNvSpPr>
            <a:spLocks noGrp="1"/>
          </p:cNvSpPr>
          <p:nvPr>
            <p:ph type="ctrTitle"/>
          </p:nvPr>
        </p:nvSpPr>
        <p:spPr/>
        <p:txBody>
          <a:bodyPr/>
          <a:lstStyle/>
          <a:p>
            <a:r>
              <a:rPr lang="en-US" sz="5400" dirty="0"/>
              <a:t>Handwritten Digit Generation with Generative Adversarial Network (GAN)</a:t>
            </a:r>
            <a:endParaRPr lang="en-IN" dirty="0"/>
          </a:p>
        </p:txBody>
      </p:sp>
    </p:spTree>
    <p:extLst>
      <p:ext uri="{BB962C8B-B14F-4D97-AF65-F5344CB8AC3E}">
        <p14:creationId xmlns:p14="http://schemas.microsoft.com/office/powerpoint/2010/main" val="42724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AEE59-53C1-4FE9-7A14-37AA600A1B0A}"/>
              </a:ext>
            </a:extLst>
          </p:cNvPr>
          <p:cNvSpPr>
            <a:spLocks noGrp="1"/>
          </p:cNvSpPr>
          <p:nvPr>
            <p:ph type="title"/>
          </p:nvPr>
        </p:nvSpPr>
        <p:spPr/>
        <p:txBody>
          <a:bodyPr/>
          <a:lstStyle/>
          <a:p>
            <a:r>
              <a:rPr lang="en-US" dirty="0"/>
              <a:t>OUTLINE</a:t>
            </a:r>
            <a:endParaRPr lang="en-IN" dirty="0"/>
          </a:p>
        </p:txBody>
      </p:sp>
      <p:sp>
        <p:nvSpPr>
          <p:cNvPr id="3" name="Content Placeholder 2">
            <a:extLst>
              <a:ext uri="{FF2B5EF4-FFF2-40B4-BE49-F238E27FC236}">
                <a16:creationId xmlns:a16="http://schemas.microsoft.com/office/drawing/2014/main" id="{F7AFA8E7-6A55-DF41-1838-DED950E74A91}"/>
              </a:ext>
            </a:extLst>
          </p:cNvPr>
          <p:cNvSpPr>
            <a:spLocks noGrp="1"/>
          </p:cNvSpPr>
          <p:nvPr>
            <p:ph idx="1"/>
          </p:nvPr>
        </p:nvSpPr>
        <p:spPr/>
        <p:txBody>
          <a:bodyPr/>
          <a:lstStyle/>
          <a:p>
            <a:r>
              <a:rPr lang="en-US" dirty="0"/>
              <a:t>Problem Statement</a:t>
            </a:r>
          </a:p>
          <a:p>
            <a:r>
              <a:rPr lang="en-US" dirty="0"/>
              <a:t>Project Overview</a:t>
            </a:r>
          </a:p>
          <a:p>
            <a:r>
              <a:rPr lang="en-US" dirty="0"/>
              <a:t>End Users</a:t>
            </a:r>
          </a:p>
          <a:p>
            <a:r>
              <a:rPr lang="en-US" dirty="0"/>
              <a:t>Proposed Solution</a:t>
            </a:r>
          </a:p>
          <a:p>
            <a:r>
              <a:rPr lang="en-US" dirty="0"/>
              <a:t>Algorithm and Modeling</a:t>
            </a:r>
          </a:p>
          <a:p>
            <a:r>
              <a:rPr lang="en-US" dirty="0"/>
              <a:t>Result</a:t>
            </a:r>
          </a:p>
          <a:p>
            <a:r>
              <a:rPr lang="en-US" dirty="0"/>
              <a:t>References</a:t>
            </a:r>
          </a:p>
        </p:txBody>
      </p:sp>
    </p:spTree>
    <p:extLst>
      <p:ext uri="{BB962C8B-B14F-4D97-AF65-F5344CB8AC3E}">
        <p14:creationId xmlns:p14="http://schemas.microsoft.com/office/powerpoint/2010/main" val="2049149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AA6A-F2FE-0EED-5DF1-283DEE9378F0}"/>
              </a:ext>
            </a:extLst>
          </p:cNvPr>
          <p:cNvSpPr>
            <a:spLocks noGrp="1"/>
          </p:cNvSpPr>
          <p:nvPr>
            <p:ph type="title"/>
          </p:nvPr>
        </p:nvSpPr>
        <p:spPr/>
        <p:txBody>
          <a:bodyPr/>
          <a:lstStyle/>
          <a:p>
            <a:r>
              <a:rPr lang="en-US" sz="4000" dirty="0"/>
              <a:t>PROBLEM	 STATEMENT</a:t>
            </a:r>
            <a:endParaRPr lang="en-IN" dirty="0"/>
          </a:p>
        </p:txBody>
      </p:sp>
      <p:sp>
        <p:nvSpPr>
          <p:cNvPr id="3" name="Content Placeholder 2">
            <a:extLst>
              <a:ext uri="{FF2B5EF4-FFF2-40B4-BE49-F238E27FC236}">
                <a16:creationId xmlns:a16="http://schemas.microsoft.com/office/drawing/2014/main" id="{936AC78E-1F15-2181-B6F4-4520245940E1}"/>
              </a:ext>
            </a:extLst>
          </p:cNvPr>
          <p:cNvSpPr>
            <a:spLocks noGrp="1"/>
          </p:cNvSpPr>
          <p:nvPr>
            <p:ph idx="1"/>
          </p:nvPr>
        </p:nvSpPr>
        <p:spPr/>
        <p:txBody>
          <a:bodyPr>
            <a:normAutofit/>
          </a:bodyPr>
          <a:lstStyle/>
          <a:p>
            <a:pPr marL="0" indent="0" algn="just">
              <a:buNone/>
            </a:pPr>
            <a:r>
              <a:rPr lang="en-US" sz="2400" dirty="0"/>
              <a:t>To develop a Generative Adversarial Network (GAN) to generate realistic handwritten digits resembling those from the MNIST dataset.</a:t>
            </a:r>
          </a:p>
          <a:p>
            <a:pPr algn="just"/>
            <a:endParaRPr lang="en-IN" sz="2400" dirty="0"/>
          </a:p>
        </p:txBody>
      </p:sp>
    </p:spTree>
    <p:extLst>
      <p:ext uri="{BB962C8B-B14F-4D97-AF65-F5344CB8AC3E}">
        <p14:creationId xmlns:p14="http://schemas.microsoft.com/office/powerpoint/2010/main" val="3088373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2358-6B63-B3C5-07E8-F2B9A5E502D7}"/>
              </a:ext>
            </a:extLst>
          </p:cNvPr>
          <p:cNvSpPr>
            <a:spLocks noGrp="1"/>
          </p:cNvSpPr>
          <p:nvPr>
            <p:ph type="title"/>
          </p:nvPr>
        </p:nvSpPr>
        <p:spPr/>
        <p:txBody>
          <a:bodyPr/>
          <a:lstStyle/>
          <a:p>
            <a:r>
              <a:rPr lang="en-US" sz="4000" dirty="0"/>
              <a:t>PROJECT	OVERVIEW</a:t>
            </a:r>
            <a:endParaRPr lang="en-IN" dirty="0"/>
          </a:p>
        </p:txBody>
      </p:sp>
      <p:sp>
        <p:nvSpPr>
          <p:cNvPr id="3" name="Content Placeholder 2">
            <a:extLst>
              <a:ext uri="{FF2B5EF4-FFF2-40B4-BE49-F238E27FC236}">
                <a16:creationId xmlns:a16="http://schemas.microsoft.com/office/drawing/2014/main" id="{674E3BB1-E9AF-6D6E-F605-E1D4D6D739FA}"/>
              </a:ext>
            </a:extLst>
          </p:cNvPr>
          <p:cNvSpPr>
            <a:spLocks noGrp="1"/>
          </p:cNvSpPr>
          <p:nvPr>
            <p:ph idx="1"/>
          </p:nvPr>
        </p:nvSpPr>
        <p:spPr/>
        <p:txBody>
          <a:bodyPr>
            <a:normAutofit lnSpcReduction="10000"/>
          </a:bodyPr>
          <a:lstStyle/>
          <a:p>
            <a:pPr algn="just"/>
            <a:endParaRPr lang="en-US" sz="2000" dirty="0"/>
          </a:p>
          <a:p>
            <a:pPr algn="just"/>
            <a:endParaRPr lang="en-US" sz="2000" dirty="0"/>
          </a:p>
          <a:p>
            <a:pPr marL="0" indent="0" algn="just">
              <a:buNone/>
            </a:pPr>
            <a:r>
              <a:rPr lang="en-US" sz="2000" dirty="0"/>
              <a:t>This project aims to create a Generative Adversarial Network (GAN) to generate realistic handwritten digits similar to those in the MNIST dataset. The MNIST dataset consists of 28x28 grayscale images of digits from 0 to 9, commonly used for machine learning tasks. The GAN architecture comprises a generator and a discriminator, trained alternately to generate convincing digits and distinguish between real and fake ones. The generator creates images from random noise, while the discriminator evaluates their authenticity. After training, the GAN should produce digit images resembling those in the MNIST dataset. Results will be evaluated through visual inspection of generated digits.</a:t>
            </a:r>
          </a:p>
          <a:p>
            <a:pPr algn="just"/>
            <a:endParaRPr lang="en-IN" sz="2000" dirty="0"/>
          </a:p>
        </p:txBody>
      </p:sp>
    </p:spTree>
    <p:extLst>
      <p:ext uri="{BB962C8B-B14F-4D97-AF65-F5344CB8AC3E}">
        <p14:creationId xmlns:p14="http://schemas.microsoft.com/office/powerpoint/2010/main" val="1508839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2358-6B63-B3C5-07E8-F2B9A5E502D7}"/>
              </a:ext>
            </a:extLst>
          </p:cNvPr>
          <p:cNvSpPr>
            <a:spLocks noGrp="1"/>
          </p:cNvSpPr>
          <p:nvPr>
            <p:ph type="title"/>
          </p:nvPr>
        </p:nvSpPr>
        <p:spPr/>
        <p:txBody>
          <a:bodyPr/>
          <a:lstStyle/>
          <a:p>
            <a:r>
              <a:rPr lang="en-US" sz="4000" dirty="0"/>
              <a:t>END USERS</a:t>
            </a:r>
            <a:endParaRPr lang="en-IN" dirty="0"/>
          </a:p>
        </p:txBody>
      </p:sp>
      <p:sp>
        <p:nvSpPr>
          <p:cNvPr id="3" name="Content Placeholder 2">
            <a:extLst>
              <a:ext uri="{FF2B5EF4-FFF2-40B4-BE49-F238E27FC236}">
                <a16:creationId xmlns:a16="http://schemas.microsoft.com/office/drawing/2014/main" id="{674E3BB1-E9AF-6D6E-F605-E1D4D6D739FA}"/>
              </a:ext>
            </a:extLst>
          </p:cNvPr>
          <p:cNvSpPr>
            <a:spLocks noGrp="1"/>
          </p:cNvSpPr>
          <p:nvPr>
            <p:ph idx="1"/>
          </p:nvPr>
        </p:nvSpPr>
        <p:spPr>
          <a:xfrm>
            <a:off x="818712" y="2399071"/>
            <a:ext cx="10554574" cy="4139381"/>
          </a:xfrm>
        </p:spPr>
        <p:txBody>
          <a:bodyPr>
            <a:normAutofit fontScale="92500" lnSpcReduction="20000"/>
          </a:bodyPr>
          <a:lstStyle/>
          <a:p>
            <a:pPr algn="just"/>
            <a:r>
              <a:rPr lang="en-US" sz="2000" dirty="0"/>
              <a:t>Researchers and Developers:</a:t>
            </a:r>
          </a:p>
          <a:p>
            <a:pPr marL="0" indent="0" algn="just">
              <a:buNone/>
            </a:pPr>
            <a:r>
              <a:rPr lang="en-US" sz="2000" dirty="0"/>
              <a:t>	Utilize the code as a foundation for exploring GAN architectures and developing advanced image generation techniques.</a:t>
            </a:r>
          </a:p>
          <a:p>
            <a:pPr algn="just"/>
            <a:r>
              <a:rPr lang="en-US" sz="2000" dirty="0"/>
              <a:t>Educators and Students:</a:t>
            </a:r>
          </a:p>
          <a:p>
            <a:pPr marL="0" indent="0" algn="just">
              <a:buNone/>
            </a:pPr>
            <a:r>
              <a:rPr lang="en-US" sz="2000" dirty="0"/>
              <a:t>	Employ the code for teaching and learning purposes in machine learning and deep learning courses, facilitating hands-on understanding of GANs.</a:t>
            </a:r>
          </a:p>
          <a:p>
            <a:pPr algn="just"/>
            <a:r>
              <a:rPr lang="en-US" sz="2000" dirty="0"/>
              <a:t>AI Enthusiasts and Hobbyists:</a:t>
            </a:r>
          </a:p>
          <a:p>
            <a:pPr marL="0" indent="0" algn="just">
              <a:buNone/>
            </a:pPr>
            <a:r>
              <a:rPr lang="en-US" sz="2000" dirty="0"/>
              <a:t>	Engage with the code to gain insights into GANs and experiment with generating digit images as a hobby or for personal learning.</a:t>
            </a:r>
          </a:p>
          <a:p>
            <a:pPr algn="just"/>
            <a:r>
              <a:rPr lang="en-US" sz="2000" dirty="0"/>
              <a:t>Industry Professionals:</a:t>
            </a:r>
          </a:p>
          <a:p>
            <a:pPr marL="0" indent="0" algn="just">
              <a:buNone/>
            </a:pPr>
            <a:r>
              <a:rPr lang="en-US" sz="2000" dirty="0"/>
              <a:t>	Apply the code to generate synthetic images for applications in image processing, character recognition, and computer graphics, enhancing model training and performance.</a:t>
            </a:r>
          </a:p>
          <a:p>
            <a:pPr algn="just"/>
            <a:endParaRPr lang="en-US" sz="2000" dirty="0"/>
          </a:p>
        </p:txBody>
      </p:sp>
    </p:spTree>
    <p:extLst>
      <p:ext uri="{BB962C8B-B14F-4D97-AF65-F5344CB8AC3E}">
        <p14:creationId xmlns:p14="http://schemas.microsoft.com/office/powerpoint/2010/main" val="427369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2358-6B63-B3C5-07E8-F2B9A5E502D7}"/>
              </a:ext>
            </a:extLst>
          </p:cNvPr>
          <p:cNvSpPr>
            <a:spLocks noGrp="1"/>
          </p:cNvSpPr>
          <p:nvPr>
            <p:ph type="title"/>
          </p:nvPr>
        </p:nvSpPr>
        <p:spPr/>
        <p:txBody>
          <a:bodyPr/>
          <a:lstStyle/>
          <a:p>
            <a:r>
              <a:rPr lang="en-US" sz="4000" dirty="0"/>
              <a:t>PROPOSED SOLUTION </a:t>
            </a:r>
            <a:endParaRPr lang="en-IN" dirty="0"/>
          </a:p>
        </p:txBody>
      </p:sp>
      <p:sp>
        <p:nvSpPr>
          <p:cNvPr id="3" name="Content Placeholder 2">
            <a:extLst>
              <a:ext uri="{FF2B5EF4-FFF2-40B4-BE49-F238E27FC236}">
                <a16:creationId xmlns:a16="http://schemas.microsoft.com/office/drawing/2014/main" id="{674E3BB1-E9AF-6D6E-F605-E1D4D6D739FA}"/>
              </a:ext>
            </a:extLst>
          </p:cNvPr>
          <p:cNvSpPr>
            <a:spLocks noGrp="1"/>
          </p:cNvSpPr>
          <p:nvPr>
            <p:ph idx="1"/>
          </p:nvPr>
        </p:nvSpPr>
        <p:spPr>
          <a:xfrm>
            <a:off x="818712" y="2399071"/>
            <a:ext cx="10554574" cy="4139381"/>
          </a:xfrm>
        </p:spPr>
        <p:txBody>
          <a:bodyPr>
            <a:normAutofit/>
          </a:bodyPr>
          <a:lstStyle/>
          <a:p>
            <a:pPr algn="just"/>
            <a:r>
              <a:rPr lang="en-US" sz="2000" dirty="0"/>
              <a:t>Solution:</a:t>
            </a:r>
          </a:p>
          <a:p>
            <a:pPr marL="457200" lvl="1" indent="0" algn="just">
              <a:buNone/>
            </a:pPr>
            <a:r>
              <a:rPr lang="en-US" sz="1800" dirty="0"/>
              <a:t>This project offers a pre-built implementation of a Generative Adversarial Network (GAN) for generating realistic handwritten digits from the MNIST dataset, complete with code, model architecture, and dataset integration.</a:t>
            </a:r>
          </a:p>
          <a:p>
            <a:pPr algn="just"/>
            <a:endParaRPr lang="en-US" sz="2000" dirty="0"/>
          </a:p>
          <a:p>
            <a:pPr algn="just"/>
            <a:r>
              <a:rPr lang="en-US" sz="2000" dirty="0"/>
              <a:t>Value Proposition:</a:t>
            </a:r>
          </a:p>
          <a:p>
            <a:pPr marL="457200" lvl="1" indent="0" algn="just">
              <a:buNone/>
            </a:pPr>
            <a:r>
              <a:rPr lang="en-US" sz="1800" dirty="0"/>
              <a:t>It saves time and effort by providing a ready-to-use GAN implementation, facilitating quick experimentation and learning. Additionally, it enables practical applications such as generating synthetic data for training models, fostering innovation and collaboration in the AI community.</a:t>
            </a:r>
          </a:p>
        </p:txBody>
      </p:sp>
    </p:spTree>
    <p:extLst>
      <p:ext uri="{BB962C8B-B14F-4D97-AF65-F5344CB8AC3E}">
        <p14:creationId xmlns:p14="http://schemas.microsoft.com/office/powerpoint/2010/main" val="322649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2358-6B63-B3C5-07E8-F2B9A5E502D7}"/>
              </a:ext>
            </a:extLst>
          </p:cNvPr>
          <p:cNvSpPr>
            <a:spLocks noGrp="1"/>
          </p:cNvSpPr>
          <p:nvPr>
            <p:ph type="title"/>
          </p:nvPr>
        </p:nvSpPr>
        <p:spPr/>
        <p:txBody>
          <a:bodyPr/>
          <a:lstStyle/>
          <a:p>
            <a:r>
              <a:rPr lang="en-US" sz="4000" dirty="0"/>
              <a:t>ALGORITHMS AND MODELLING</a:t>
            </a:r>
          </a:p>
        </p:txBody>
      </p:sp>
      <p:sp>
        <p:nvSpPr>
          <p:cNvPr id="3" name="Content Placeholder 2">
            <a:extLst>
              <a:ext uri="{FF2B5EF4-FFF2-40B4-BE49-F238E27FC236}">
                <a16:creationId xmlns:a16="http://schemas.microsoft.com/office/drawing/2014/main" id="{674E3BB1-E9AF-6D6E-F605-E1D4D6D739FA}"/>
              </a:ext>
            </a:extLst>
          </p:cNvPr>
          <p:cNvSpPr>
            <a:spLocks noGrp="1"/>
          </p:cNvSpPr>
          <p:nvPr>
            <p:ph idx="1"/>
          </p:nvPr>
        </p:nvSpPr>
        <p:spPr>
          <a:xfrm>
            <a:off x="818712" y="2399071"/>
            <a:ext cx="10554574" cy="4139381"/>
          </a:xfrm>
        </p:spPr>
        <p:txBody>
          <a:bodyPr>
            <a:normAutofit lnSpcReduction="10000"/>
          </a:bodyPr>
          <a:lstStyle/>
          <a:p>
            <a:pPr algn="just"/>
            <a:r>
              <a:rPr lang="en-US" sz="2000" dirty="0"/>
              <a:t>Generator:</a:t>
            </a:r>
          </a:p>
          <a:p>
            <a:pPr marL="0" indent="0" algn="just">
              <a:buNone/>
            </a:pPr>
            <a:r>
              <a:rPr lang="en-US" sz="2000" dirty="0"/>
              <a:t>	Input: 100-dimensional random noise.</a:t>
            </a:r>
          </a:p>
          <a:p>
            <a:pPr marL="0" indent="0" algn="just">
              <a:buNone/>
            </a:pPr>
            <a:r>
              <a:rPr lang="en-US" sz="2000" dirty="0"/>
              <a:t>	Architecture: Two dense layers with </a:t>
            </a:r>
            <a:r>
              <a:rPr lang="en-US" sz="2000" dirty="0" err="1"/>
              <a:t>LeakyReLU</a:t>
            </a:r>
            <a:r>
              <a:rPr lang="en-US" sz="2000" dirty="0"/>
              <a:t> activation, followed by batch normalization, and a final dense layer with tanh activation producing a 28x28x1 image.</a:t>
            </a:r>
          </a:p>
          <a:p>
            <a:pPr algn="just"/>
            <a:endParaRPr lang="en-US" sz="2000" dirty="0"/>
          </a:p>
          <a:p>
            <a:pPr algn="just"/>
            <a:r>
              <a:rPr lang="en-US" sz="2000" dirty="0"/>
              <a:t>Discriminator:</a:t>
            </a:r>
          </a:p>
          <a:p>
            <a:pPr marL="0" indent="0" algn="just">
              <a:buNone/>
            </a:pPr>
            <a:r>
              <a:rPr lang="en-US" sz="2000" dirty="0"/>
              <a:t>	Input: 28x28x1 image.</a:t>
            </a:r>
          </a:p>
          <a:p>
            <a:pPr marL="0" indent="0" algn="just">
              <a:buNone/>
            </a:pPr>
            <a:r>
              <a:rPr lang="en-US" sz="2000" dirty="0"/>
              <a:t>	Architecture: Flatten layer, followed by two dense layers with </a:t>
            </a:r>
            <a:r>
              <a:rPr lang="en-US" sz="2000" dirty="0" err="1"/>
              <a:t>LeakyReLU</a:t>
            </a:r>
            <a:r>
              <a:rPr lang="en-US" sz="2000" dirty="0"/>
              <a:t> activation, and a final dense layer with sigmoid activation producing a binary classification (real/fake).</a:t>
            </a:r>
          </a:p>
          <a:p>
            <a:pPr algn="just"/>
            <a:endParaRPr lang="en-US" sz="2000" dirty="0"/>
          </a:p>
        </p:txBody>
      </p:sp>
    </p:spTree>
    <p:extLst>
      <p:ext uri="{BB962C8B-B14F-4D97-AF65-F5344CB8AC3E}">
        <p14:creationId xmlns:p14="http://schemas.microsoft.com/office/powerpoint/2010/main" val="181713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5D8B-21BE-6E7A-0418-D79D6F2234E3}"/>
              </a:ext>
            </a:extLst>
          </p:cNvPr>
          <p:cNvSpPr>
            <a:spLocks noGrp="1"/>
          </p:cNvSpPr>
          <p:nvPr>
            <p:ph type="title"/>
          </p:nvPr>
        </p:nvSpPr>
        <p:spPr/>
        <p:txBody>
          <a:bodyPr/>
          <a:lstStyle/>
          <a:p>
            <a:r>
              <a:rPr lang="en-IN" dirty="0"/>
              <a:t>RESULTS</a:t>
            </a:r>
          </a:p>
        </p:txBody>
      </p:sp>
      <p:pic>
        <p:nvPicPr>
          <p:cNvPr id="4" name="Google Shape;189;p15">
            <a:extLst>
              <a:ext uri="{FF2B5EF4-FFF2-40B4-BE49-F238E27FC236}">
                <a16:creationId xmlns:a16="http://schemas.microsoft.com/office/drawing/2014/main" id="{14036BA0-BCF3-9125-1D0B-67E577DC69AF}"/>
              </a:ext>
            </a:extLst>
          </p:cNvPr>
          <p:cNvPicPr preferRelativeResize="0">
            <a:picLocks noGrp="1"/>
          </p:cNvPicPr>
          <p:nvPr>
            <p:ph idx="1"/>
          </p:nvPr>
        </p:nvPicPr>
        <p:blipFill rotWithShape="1">
          <a:blip r:embed="rId2">
            <a:alphaModFix/>
          </a:blip>
          <a:srcRect/>
          <a:stretch/>
        </p:blipFill>
        <p:spPr>
          <a:xfrm>
            <a:off x="2118015" y="3572311"/>
            <a:ext cx="7955969" cy="937341"/>
          </a:xfrm>
          <a:prstGeom prst="rect">
            <a:avLst/>
          </a:prstGeom>
          <a:noFill/>
          <a:ln>
            <a:noFill/>
          </a:ln>
        </p:spPr>
      </p:pic>
    </p:spTree>
    <p:extLst>
      <p:ext uri="{BB962C8B-B14F-4D97-AF65-F5344CB8AC3E}">
        <p14:creationId xmlns:p14="http://schemas.microsoft.com/office/powerpoint/2010/main" val="3787248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TM03457503[[fn=Quotable]]</Template>
  <TotalTime>0</TotalTime>
  <Words>501</Words>
  <Application>Microsoft Office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Trebuchet MS</vt:lpstr>
      <vt:lpstr>Wingdings 2</vt:lpstr>
      <vt:lpstr>Quotable</vt:lpstr>
      <vt:lpstr>Balasakthi A 71772118105 Govt. College of Technology  Coimbatore</vt:lpstr>
      <vt:lpstr>Handwritten Digit Generation with Generative Adversarial Network (GAN)</vt:lpstr>
      <vt:lpstr>OUTLINE</vt:lpstr>
      <vt:lpstr>PROBLEM  STATEMENT</vt:lpstr>
      <vt:lpstr>PROJECT OVERVIEW</vt:lpstr>
      <vt:lpstr>END USERS</vt:lpstr>
      <vt:lpstr>PROPOSED SOLUTION </vt:lpstr>
      <vt:lpstr>ALGORITHMS AND MODELLING</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Balasakthi A 71772118105 Govt. College of Technology  Coimbatore</dc:title>
  <cp:lastModifiedBy>Balasakthi Arul</cp:lastModifiedBy>
  <cp:revision>1</cp:revision>
  <dcterms:modified xsi:type="dcterms:W3CDTF">2024-04-24T15:09:36Z</dcterms:modified>
</cp:coreProperties>
</file>