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62" r:id="rId3"/>
    <p:sldId id="261" r:id="rId4"/>
    <p:sldId id="280" r:id="rId5"/>
    <p:sldId id="281" r:id="rId6"/>
    <p:sldId id="282" r:id="rId7"/>
    <p:sldId id="283" r:id="rId8"/>
    <p:sldId id="260" r:id="rId9"/>
    <p:sldId id="264" r:id="rId10"/>
    <p:sldId id="265" r:id="rId11"/>
    <p:sldId id="266" r:id="rId12"/>
    <p:sldId id="268" r:id="rId13"/>
    <p:sldId id="269" r:id="rId14"/>
    <p:sldId id="270" r:id="rId15"/>
    <p:sldId id="279" r:id="rId16"/>
    <p:sldId id="271" r:id="rId17"/>
    <p:sldId id="272" r:id="rId18"/>
    <p:sldId id="273" r:id="rId19"/>
    <p:sldId id="274" r:id="rId20"/>
    <p:sldId id="276" r:id="rId21"/>
    <p:sldId id="277" r:id="rId22"/>
    <p:sldId id="259" r:id="rId23"/>
  </p:sldIdLst>
  <p:sldSz cx="12192000" cy="6858000"/>
  <p:notesSz cx="6858000" cy="9144000"/>
  <p:embeddedFontLst>
    <p:embeddedFont>
      <p:font typeface="Calibri" pitchFamily="34" charset="0"/>
      <p:regular r:id="rId25"/>
      <p:bold r:id="rId26"/>
      <p:italic r:id="rId27"/>
      <p:boldItalic r:id="rId28"/>
    </p:embeddedFont>
    <p:embeddedFont>
      <p:font typeface="Lato Black" charset="0"/>
      <p:bold r:id="rId29"/>
      <p:boldItalic r:id="rId30"/>
    </p:embeddedFont>
    <p:embeddedFont>
      <p:font typeface="Arial Rounded MT Bold" pitchFamily="34" charset="0"/>
      <p:regular r:id="rId31"/>
    </p:embeddedFont>
    <p:embeddedFont>
      <p:font typeface="Arial Black" pitchFamily="34" charset="0"/>
      <p:bold r:id="rId32"/>
    </p:embeddedFont>
    <p:embeddedFont>
      <p:font typeface="Libre Baskerville" charset="0"/>
      <p:regular r:id="rId33"/>
      <p:bold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672" y="-64"/>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alaShobhaRani"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www.linkedin.com/in/eerlabalashobharani/"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404858" y="0"/>
            <a:ext cx="13262385" cy="6694098"/>
          </a:xfrm>
          <a:prstGeom prst="rect">
            <a:avLst/>
          </a:prstGeom>
          <a:noFill/>
          <a:ln>
            <a:noFill/>
          </a:ln>
        </p:spPr>
      </p:pic>
      <p:sp>
        <p:nvSpPr>
          <p:cNvPr id="99" name="Google Shape;99;p1"/>
          <p:cNvSpPr txBox="1"/>
          <p:nvPr/>
        </p:nvSpPr>
        <p:spPr>
          <a:xfrm>
            <a:off x="238084" y="3571876"/>
            <a:ext cx="11953916"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b="1" i="1" smtClean="0">
                <a:solidFill>
                  <a:schemeClr val="tx1"/>
                </a:solidFill>
                <a:latin typeface="Calibri"/>
                <a:ea typeface="Calibri"/>
                <a:cs typeface="Calibri"/>
                <a:sym typeface="Calibri"/>
              </a:rPr>
              <a:t> CODE RAFACTORING AND BUG FIXING</a:t>
            </a:r>
            <a:r>
              <a:rPr lang="en-IN" sz="2800" b="1" i="1" smtClean="0">
                <a:solidFill>
                  <a:schemeClr val="tx1"/>
                </a:solidFill>
                <a:latin typeface="Calibri"/>
                <a:ea typeface="Calibri"/>
                <a:cs typeface="Calibri"/>
                <a:sym typeface="Calibri"/>
              </a:rPr>
              <a:t> </a:t>
            </a:r>
            <a:endParaRPr sz="2800" b="1" i="1">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collegeGPA:                   Experience:</a:t>
            </a:r>
            <a:br>
              <a:rPr lang="en-US" smtClean="0"/>
            </a:br>
            <a:endParaRPr lang="en-US"/>
          </a:p>
        </p:txBody>
      </p:sp>
      <p:sp>
        <p:nvSpPr>
          <p:cNvPr id="6" name="Text Placeholder 5"/>
          <p:cNvSpPr>
            <a:spLocks noGrp="1"/>
          </p:cNvSpPr>
          <p:nvPr>
            <p:ph type="body" idx="2"/>
          </p:nvPr>
        </p:nvSpPr>
        <p:spPr>
          <a:xfrm>
            <a:off x="452398" y="4071942"/>
            <a:ext cx="5157787" cy="1974844"/>
          </a:xfrm>
        </p:spPr>
        <p:txBody>
          <a:bodyPr>
            <a:noAutofit/>
          </a:bodyPr>
          <a:lstStyle/>
          <a:p>
            <a:pPr>
              <a:buNone/>
            </a:pPr>
            <a:r>
              <a:rPr lang="en-US" sz="1800" b="1" smtClean="0"/>
              <a:t>Histogram   </a:t>
            </a:r>
            <a:r>
              <a:rPr lang="en-US" sz="1600" smtClean="0"/>
              <a:t>The majority of students had GPAs ranging between 63% and 78%. The highest frequency of students scored 70%, and the average GPA was 74%.It have  both low and high extreme values within the dataset</a:t>
            </a:r>
          </a:p>
          <a:p>
            <a:pPr>
              <a:buNone/>
            </a:pPr>
            <a:endParaRPr lang="en-US" sz="1800" b="1" smtClean="0"/>
          </a:p>
        </p:txBody>
      </p:sp>
      <p:sp>
        <p:nvSpPr>
          <p:cNvPr id="10" name="Text Placeholder 9"/>
          <p:cNvSpPr>
            <a:spLocks noGrp="1"/>
          </p:cNvSpPr>
          <p:nvPr>
            <p:ph type="body" idx="4"/>
          </p:nvPr>
        </p:nvSpPr>
        <p:spPr>
          <a:xfrm>
            <a:off x="6172200" y="3643313"/>
            <a:ext cx="5424526" cy="2546349"/>
          </a:xfrm>
        </p:spPr>
        <p:txBody>
          <a:bodyPr>
            <a:normAutofit/>
          </a:bodyPr>
          <a:lstStyle/>
          <a:p>
            <a:pPr>
              <a:buNone/>
            </a:pPr>
            <a:endParaRPr lang="en-US" sz="1800" b="1" smtClean="0"/>
          </a:p>
          <a:p>
            <a:pPr>
              <a:buNone/>
            </a:pPr>
            <a:r>
              <a:rPr lang="en-US" sz="1800" b="1" smtClean="0"/>
              <a:t>Boxplot    </a:t>
            </a:r>
            <a:r>
              <a:rPr lang="en-US" sz="1600" smtClean="0"/>
              <a:t>The data is positively skewed i.e there exists larger number of respondents  are below 10 years experienceThere are one value with more Experience i.e outliers</a:t>
            </a:r>
          </a:p>
        </p:txBody>
      </p:sp>
      <p:pic>
        <p:nvPicPr>
          <p:cNvPr id="3074" name="Picture 2"/>
          <p:cNvPicPr>
            <a:picLocks noChangeAspect="1" noChangeArrowheads="1"/>
          </p:cNvPicPr>
          <p:nvPr/>
        </p:nvPicPr>
        <p:blipFill>
          <a:blip r:embed="rId2"/>
          <a:srcRect/>
          <a:stretch>
            <a:fillRect/>
          </a:stretch>
        </p:blipFill>
        <p:spPr bwMode="auto">
          <a:xfrm>
            <a:off x="1023902" y="1071546"/>
            <a:ext cx="4181475" cy="298132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6381752" y="1142984"/>
            <a:ext cx="5357850" cy="259774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81026" y="214290"/>
            <a:ext cx="10399748" cy="1214446"/>
          </a:xfrm>
        </p:spPr>
        <p:txBody>
          <a:bodyPr>
            <a:noAutofit/>
          </a:bodyPr>
          <a:lstStyle/>
          <a:p>
            <a:r>
              <a:rPr lang="en-US" sz="2800" b="1" smtClean="0"/>
              <a:t>English, Logical, Quant, Computer Programming, Electronics &amp; Semiconductors </a:t>
            </a:r>
            <a:r>
              <a:rPr lang="en-US" sz="2800" smtClean="0"/>
              <a:t/>
            </a:r>
            <a:br>
              <a:rPr lang="en-US" sz="2800" smtClean="0"/>
            </a:br>
            <a:endParaRPr lang="en-US" sz="2800"/>
          </a:p>
        </p:txBody>
      </p:sp>
      <p:sp>
        <p:nvSpPr>
          <p:cNvPr id="6" name="Text Placeholder 5"/>
          <p:cNvSpPr>
            <a:spLocks noGrp="1"/>
          </p:cNvSpPr>
          <p:nvPr>
            <p:ph type="body" idx="2"/>
          </p:nvPr>
        </p:nvSpPr>
        <p:spPr>
          <a:xfrm>
            <a:off x="309522" y="4500570"/>
            <a:ext cx="11572956" cy="1617654"/>
          </a:xfrm>
        </p:spPr>
        <p:txBody>
          <a:bodyPr>
            <a:noAutofit/>
          </a:bodyPr>
          <a:lstStyle/>
          <a:p>
            <a:pPr>
              <a:buNone/>
            </a:pPr>
            <a:r>
              <a:rPr lang="en-US" sz="1600" b="1" smtClean="0"/>
              <a:t>Observation:</a:t>
            </a:r>
            <a:r>
              <a:rPr lang="en-US" sz="1600" smtClean="0"/>
              <a:t>The dataset analysis across various subjects reveals distinct patterns. In English exams, approximately half of the students scored below 500, with scores predominantly ranging from 389 to 545 and a noticeable presence of extreme values. Similarly, in Logical exams, a significant portion of students scored below 500, with scores concentrated between 454 to 584, displaying both lower and higher extreme values.</a:t>
            </a:r>
          </a:p>
        </p:txBody>
      </p:sp>
      <p:pic>
        <p:nvPicPr>
          <p:cNvPr id="4098" name="Picture 2"/>
          <p:cNvPicPr>
            <a:picLocks noChangeAspect="1" noChangeArrowheads="1"/>
          </p:cNvPicPr>
          <p:nvPr/>
        </p:nvPicPr>
        <p:blipFill>
          <a:blip r:embed="rId2"/>
          <a:srcRect/>
          <a:stretch>
            <a:fillRect/>
          </a:stretch>
        </p:blipFill>
        <p:spPr bwMode="auto">
          <a:xfrm>
            <a:off x="452398" y="1285860"/>
            <a:ext cx="3895725" cy="285752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5453058" y="1500174"/>
            <a:ext cx="5572164" cy="242889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9788" y="365125"/>
            <a:ext cx="10515600" cy="1063611"/>
          </a:xfrm>
        </p:spPr>
        <p:txBody>
          <a:bodyPr>
            <a:normAutofit/>
          </a:bodyPr>
          <a:lstStyle/>
          <a:p>
            <a:r>
              <a:rPr lang="en-US" sz="3600" b="1" smtClean="0"/>
              <a:t>Categorical Features</a:t>
            </a:r>
            <a:br>
              <a:rPr lang="en-US" sz="3600" b="1" smtClean="0"/>
            </a:br>
            <a:r>
              <a:rPr lang="en-US" sz="2700" b="1" smtClean="0"/>
              <a:t>Designnation:                                                         JobCity:                               </a:t>
            </a:r>
            <a:endParaRPr lang="en-US" sz="2700" b="1"/>
          </a:p>
        </p:txBody>
      </p:sp>
      <p:sp>
        <p:nvSpPr>
          <p:cNvPr id="6" name="Text Placeholder 5"/>
          <p:cNvSpPr>
            <a:spLocks noGrp="1"/>
          </p:cNvSpPr>
          <p:nvPr>
            <p:ph type="body" idx="1"/>
          </p:nvPr>
        </p:nvSpPr>
        <p:spPr/>
        <p:txBody>
          <a:bodyPr>
            <a:noAutofit/>
          </a:bodyPr>
          <a:lstStyle/>
          <a:p>
            <a:pPr>
              <a:buNone/>
            </a:pPr>
            <a:endParaRPr lang="en-US" sz="1600" smtClean="0"/>
          </a:p>
          <a:p>
            <a:pPr>
              <a:buNone/>
            </a:pPr>
            <a:endParaRPr lang="en-US" sz="1800" b="1" smtClean="0"/>
          </a:p>
        </p:txBody>
      </p:sp>
      <p:sp>
        <p:nvSpPr>
          <p:cNvPr id="10" name="Text Placeholder 9"/>
          <p:cNvSpPr>
            <a:spLocks noGrp="1"/>
          </p:cNvSpPr>
          <p:nvPr>
            <p:ph type="body" idx="2"/>
          </p:nvPr>
        </p:nvSpPr>
        <p:spPr>
          <a:xfrm>
            <a:off x="839788" y="4143380"/>
            <a:ext cx="5157787" cy="1571636"/>
          </a:xfrm>
        </p:spPr>
        <p:txBody>
          <a:bodyPr>
            <a:normAutofit fontScale="92500" lnSpcReduction="20000"/>
          </a:bodyPr>
          <a:lstStyle/>
          <a:p>
            <a:pPr>
              <a:buNone/>
            </a:pPr>
            <a:endParaRPr lang="en-US" sz="1800" b="1" smtClean="0"/>
          </a:p>
          <a:p>
            <a:pPr>
              <a:buNone/>
            </a:pPr>
            <a:r>
              <a:rPr lang="en-US" sz="1800" b="1" smtClean="0"/>
              <a:t>Barplot  </a:t>
            </a:r>
            <a:r>
              <a:rPr lang="en-US" sz="1600" smtClean="0"/>
              <a:t>The dataset observations across various categories provide valuable insights into the demographics and educational backgrounds of individuals. In terms of Designation, Software Engineer emerges as the most prevalent designation, followed by System Engineer and Software Developer, </a:t>
            </a:r>
          </a:p>
        </p:txBody>
      </p:sp>
      <p:sp>
        <p:nvSpPr>
          <p:cNvPr id="7" name="Text Placeholder 6"/>
          <p:cNvSpPr>
            <a:spLocks noGrp="1"/>
          </p:cNvSpPr>
          <p:nvPr>
            <p:ph type="body" idx="3"/>
          </p:nvPr>
        </p:nvSpPr>
        <p:spPr/>
        <p:txBody>
          <a:bodyPr/>
          <a:lstStyle/>
          <a:p>
            <a:endParaRPr lang="en-US"/>
          </a:p>
        </p:txBody>
      </p:sp>
      <p:sp>
        <p:nvSpPr>
          <p:cNvPr id="9" name="Text Placeholder 8"/>
          <p:cNvSpPr>
            <a:spLocks noGrp="1"/>
          </p:cNvSpPr>
          <p:nvPr>
            <p:ph type="body" idx="4"/>
          </p:nvPr>
        </p:nvSpPr>
        <p:spPr>
          <a:xfrm>
            <a:off x="6172200" y="4429132"/>
            <a:ext cx="5183188" cy="1760530"/>
          </a:xfrm>
        </p:spPr>
        <p:txBody>
          <a:bodyPr>
            <a:normAutofit/>
          </a:bodyPr>
          <a:lstStyle/>
          <a:p>
            <a:r>
              <a:rPr lang="en-US" sz="1600" smtClean="0"/>
              <a:t>Job City preferences, Bangalore stands out as the most favorable city for job placements, followed by Noida, Hyderabad, and Pune, while Mumbai and Kolkata are less preferred</a:t>
            </a:r>
            <a:endParaRPr lang="en-US" sz="1600"/>
          </a:p>
        </p:txBody>
      </p:sp>
      <p:pic>
        <p:nvPicPr>
          <p:cNvPr id="5122" name="Picture 2"/>
          <p:cNvPicPr>
            <a:picLocks noChangeAspect="1" noChangeArrowheads="1"/>
          </p:cNvPicPr>
          <p:nvPr/>
        </p:nvPicPr>
        <p:blipFill>
          <a:blip r:embed="rId2"/>
          <a:srcRect/>
          <a:stretch>
            <a:fillRect/>
          </a:stretch>
        </p:blipFill>
        <p:spPr bwMode="auto">
          <a:xfrm>
            <a:off x="523837" y="1357297"/>
            <a:ext cx="5143535" cy="271464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5953124" y="1428736"/>
            <a:ext cx="6143668" cy="2428892"/>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9788" y="365125"/>
            <a:ext cx="10515600" cy="1063611"/>
          </a:xfrm>
        </p:spPr>
        <p:txBody>
          <a:bodyPr>
            <a:normAutofit/>
          </a:bodyPr>
          <a:lstStyle/>
          <a:p>
            <a:r>
              <a:rPr lang="en-US" sz="2700" b="1" smtClean="0"/>
              <a:t>Degree:                                                         Specialization:                               </a:t>
            </a:r>
            <a:endParaRPr lang="en-US" sz="2700" b="1"/>
          </a:p>
        </p:txBody>
      </p:sp>
      <p:sp>
        <p:nvSpPr>
          <p:cNvPr id="6" name="Text Placeholder 5"/>
          <p:cNvSpPr>
            <a:spLocks noGrp="1"/>
          </p:cNvSpPr>
          <p:nvPr>
            <p:ph type="body" idx="1"/>
          </p:nvPr>
        </p:nvSpPr>
        <p:spPr/>
        <p:txBody>
          <a:bodyPr>
            <a:noAutofit/>
          </a:bodyPr>
          <a:lstStyle/>
          <a:p>
            <a:pPr>
              <a:buNone/>
            </a:pPr>
            <a:endParaRPr lang="en-US" sz="1600" smtClean="0"/>
          </a:p>
          <a:p>
            <a:pPr>
              <a:buNone/>
            </a:pPr>
            <a:endParaRPr lang="en-US" sz="1800" b="1" smtClean="0"/>
          </a:p>
        </p:txBody>
      </p:sp>
      <p:sp>
        <p:nvSpPr>
          <p:cNvPr id="10" name="Text Placeholder 9"/>
          <p:cNvSpPr>
            <a:spLocks noGrp="1"/>
          </p:cNvSpPr>
          <p:nvPr>
            <p:ph type="body" idx="2"/>
          </p:nvPr>
        </p:nvSpPr>
        <p:spPr>
          <a:xfrm>
            <a:off x="839788" y="4143380"/>
            <a:ext cx="5157787" cy="1571636"/>
          </a:xfrm>
        </p:spPr>
        <p:txBody>
          <a:bodyPr>
            <a:normAutofit/>
          </a:bodyPr>
          <a:lstStyle/>
          <a:p>
            <a:pPr>
              <a:buNone/>
            </a:pPr>
            <a:endParaRPr lang="en-US" sz="1800" b="1" smtClean="0"/>
          </a:p>
          <a:p>
            <a:r>
              <a:rPr lang="en-US" sz="1800" b="1" smtClean="0"/>
              <a:t>Barplot     </a:t>
            </a:r>
            <a:r>
              <a:rPr lang="en-US" sz="1600" smtClean="0"/>
              <a:t>Most students have pursued a B.Tech degree, with minimal representation from M.Sc(Tech) graduates. </a:t>
            </a:r>
          </a:p>
        </p:txBody>
      </p:sp>
      <p:sp>
        <p:nvSpPr>
          <p:cNvPr id="7" name="Text Placeholder 6"/>
          <p:cNvSpPr>
            <a:spLocks noGrp="1"/>
          </p:cNvSpPr>
          <p:nvPr>
            <p:ph type="body" idx="3"/>
          </p:nvPr>
        </p:nvSpPr>
        <p:spPr/>
        <p:txBody>
          <a:bodyPr/>
          <a:lstStyle/>
          <a:p>
            <a:endParaRPr lang="en-US"/>
          </a:p>
        </p:txBody>
      </p:sp>
      <p:sp>
        <p:nvSpPr>
          <p:cNvPr id="9" name="Text Placeholder 8"/>
          <p:cNvSpPr>
            <a:spLocks noGrp="1"/>
          </p:cNvSpPr>
          <p:nvPr>
            <p:ph type="body" idx="4"/>
          </p:nvPr>
        </p:nvSpPr>
        <p:spPr>
          <a:xfrm>
            <a:off x="6172200" y="4429132"/>
            <a:ext cx="5183188" cy="1760530"/>
          </a:xfrm>
        </p:spPr>
        <p:txBody>
          <a:bodyPr>
            <a:normAutofit/>
          </a:bodyPr>
          <a:lstStyle/>
          <a:p>
            <a:r>
              <a:rPr lang="en-US" sz="1600" smtClean="0"/>
              <a:t>Observation: Most of the students have done their Specialisation in electronics and communication engineering, computer science &amp; engineering</a:t>
            </a:r>
            <a:endParaRPr lang="en-US" sz="1600"/>
          </a:p>
        </p:txBody>
      </p:sp>
      <p:pic>
        <p:nvPicPr>
          <p:cNvPr id="6146" name="Picture 2"/>
          <p:cNvPicPr>
            <a:picLocks noChangeAspect="1" noChangeArrowheads="1"/>
          </p:cNvPicPr>
          <p:nvPr/>
        </p:nvPicPr>
        <p:blipFill>
          <a:blip r:embed="rId2"/>
          <a:srcRect/>
          <a:stretch>
            <a:fillRect/>
          </a:stretch>
        </p:blipFill>
        <p:spPr bwMode="auto">
          <a:xfrm>
            <a:off x="5595934" y="1500174"/>
            <a:ext cx="6453190" cy="2376484"/>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95274" y="1500174"/>
            <a:ext cx="4857784" cy="250033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9788" y="365125"/>
            <a:ext cx="10515600" cy="1063611"/>
          </a:xfrm>
        </p:spPr>
        <p:txBody>
          <a:bodyPr>
            <a:normAutofit/>
          </a:bodyPr>
          <a:lstStyle/>
          <a:p>
            <a:r>
              <a:rPr lang="en-US" sz="2700" b="1" smtClean="0"/>
              <a:t>Gender:                                                         GraduationYear:                               </a:t>
            </a:r>
            <a:endParaRPr lang="en-US" sz="2700" b="1"/>
          </a:p>
        </p:txBody>
      </p:sp>
      <p:sp>
        <p:nvSpPr>
          <p:cNvPr id="6" name="Text Placeholder 5"/>
          <p:cNvSpPr>
            <a:spLocks noGrp="1"/>
          </p:cNvSpPr>
          <p:nvPr>
            <p:ph type="body" idx="1"/>
          </p:nvPr>
        </p:nvSpPr>
        <p:spPr/>
        <p:txBody>
          <a:bodyPr>
            <a:noAutofit/>
          </a:bodyPr>
          <a:lstStyle/>
          <a:p>
            <a:pPr>
              <a:buNone/>
            </a:pPr>
            <a:endParaRPr lang="en-US" sz="1600" smtClean="0"/>
          </a:p>
          <a:p>
            <a:pPr>
              <a:buNone/>
            </a:pPr>
            <a:endParaRPr lang="en-US" sz="1800" b="1" smtClean="0"/>
          </a:p>
        </p:txBody>
      </p:sp>
      <p:sp>
        <p:nvSpPr>
          <p:cNvPr id="10" name="Text Placeholder 9"/>
          <p:cNvSpPr>
            <a:spLocks noGrp="1"/>
          </p:cNvSpPr>
          <p:nvPr>
            <p:ph type="body" idx="2"/>
          </p:nvPr>
        </p:nvSpPr>
        <p:spPr>
          <a:xfrm>
            <a:off x="839788" y="4143380"/>
            <a:ext cx="5157787" cy="1571636"/>
          </a:xfrm>
        </p:spPr>
        <p:txBody>
          <a:bodyPr>
            <a:normAutofit/>
          </a:bodyPr>
          <a:lstStyle/>
          <a:p>
            <a:pPr>
              <a:buNone/>
            </a:pPr>
            <a:endParaRPr lang="en-US" sz="1800" b="1" smtClean="0"/>
          </a:p>
          <a:p>
            <a:r>
              <a:rPr lang="en-US" sz="1800" b="1" smtClean="0"/>
              <a:t>Piechart   </a:t>
            </a:r>
            <a:r>
              <a:rPr lang="en-US" sz="1600" smtClean="0"/>
              <a:t>The dataset is not balanced in terms of gender as the population of Male is really larger as compared to the female one</a:t>
            </a:r>
          </a:p>
        </p:txBody>
      </p:sp>
      <p:sp>
        <p:nvSpPr>
          <p:cNvPr id="7" name="Text Placeholder 6"/>
          <p:cNvSpPr>
            <a:spLocks noGrp="1"/>
          </p:cNvSpPr>
          <p:nvPr>
            <p:ph type="body" idx="3"/>
          </p:nvPr>
        </p:nvSpPr>
        <p:spPr/>
        <p:txBody>
          <a:bodyPr/>
          <a:lstStyle/>
          <a:p>
            <a:endParaRPr lang="en-US"/>
          </a:p>
        </p:txBody>
      </p:sp>
      <p:sp>
        <p:nvSpPr>
          <p:cNvPr id="9" name="Text Placeholder 8"/>
          <p:cNvSpPr>
            <a:spLocks noGrp="1"/>
          </p:cNvSpPr>
          <p:nvPr>
            <p:ph type="body" idx="4"/>
          </p:nvPr>
        </p:nvSpPr>
        <p:spPr>
          <a:xfrm>
            <a:off x="6172200" y="4429132"/>
            <a:ext cx="5183188" cy="1760530"/>
          </a:xfrm>
        </p:spPr>
        <p:txBody>
          <a:bodyPr>
            <a:normAutofit/>
          </a:bodyPr>
          <a:lstStyle/>
          <a:p>
            <a:r>
              <a:rPr lang="en-US" sz="1600" b="1" smtClean="0"/>
              <a:t>Barplot</a:t>
            </a:r>
            <a:r>
              <a:rPr lang="en-US" sz="1600" smtClean="0"/>
              <a:t>   Maximum number of students were graduated in 2013, followed by the year 2014 and 2012</a:t>
            </a:r>
            <a:endParaRPr lang="en-US" sz="1600"/>
          </a:p>
        </p:txBody>
      </p:sp>
      <p:pic>
        <p:nvPicPr>
          <p:cNvPr id="7170" name="Picture 2"/>
          <p:cNvPicPr>
            <a:picLocks noChangeAspect="1" noChangeArrowheads="1"/>
          </p:cNvPicPr>
          <p:nvPr/>
        </p:nvPicPr>
        <p:blipFill>
          <a:blip r:embed="rId2"/>
          <a:srcRect/>
          <a:stretch>
            <a:fillRect/>
          </a:stretch>
        </p:blipFill>
        <p:spPr bwMode="auto">
          <a:xfrm>
            <a:off x="1523968" y="1214422"/>
            <a:ext cx="3886200" cy="2786082"/>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6096000" y="1190625"/>
            <a:ext cx="6096000" cy="302419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9788" y="357166"/>
            <a:ext cx="10515600" cy="785818"/>
          </a:xfrm>
        </p:spPr>
        <p:txBody>
          <a:bodyPr>
            <a:normAutofit fontScale="90000"/>
          </a:bodyPr>
          <a:lstStyle/>
          <a:p>
            <a:r>
              <a:rPr lang="en-US" sz="3100" b="1" smtClean="0"/>
              <a:t> </a:t>
            </a:r>
            <a:r>
              <a:rPr lang="en-US" sz="2800" smtClean="0"/>
              <a:t/>
            </a:r>
            <a:br>
              <a:rPr lang="en-US" sz="2800" smtClean="0"/>
            </a:br>
            <a:r>
              <a:rPr lang="en-US" sz="3100" b="1" smtClean="0"/>
              <a:t>10thboard </a:t>
            </a:r>
            <a:r>
              <a:rPr lang="en-US" sz="2200" b="1" smtClean="0"/>
              <a:t> :                                                                 </a:t>
            </a:r>
            <a:r>
              <a:rPr lang="en-US" sz="2700" b="1" smtClean="0"/>
              <a:t>IsFresher:                              </a:t>
            </a:r>
            <a:endParaRPr lang="en-US" sz="2700" b="1"/>
          </a:p>
        </p:txBody>
      </p:sp>
      <p:sp>
        <p:nvSpPr>
          <p:cNvPr id="6" name="Text Placeholder 5"/>
          <p:cNvSpPr>
            <a:spLocks noGrp="1"/>
          </p:cNvSpPr>
          <p:nvPr>
            <p:ph type="body" idx="1"/>
          </p:nvPr>
        </p:nvSpPr>
        <p:spPr/>
        <p:txBody>
          <a:bodyPr>
            <a:noAutofit/>
          </a:bodyPr>
          <a:lstStyle/>
          <a:p>
            <a:pPr>
              <a:buNone/>
            </a:pPr>
            <a:endParaRPr lang="en-US" sz="1600" smtClean="0"/>
          </a:p>
          <a:p>
            <a:pPr>
              <a:buNone/>
            </a:pPr>
            <a:endParaRPr lang="en-US" sz="1800" b="1" smtClean="0"/>
          </a:p>
        </p:txBody>
      </p:sp>
      <p:sp>
        <p:nvSpPr>
          <p:cNvPr id="10" name="Text Placeholder 9"/>
          <p:cNvSpPr>
            <a:spLocks noGrp="1"/>
          </p:cNvSpPr>
          <p:nvPr>
            <p:ph type="body" idx="2"/>
          </p:nvPr>
        </p:nvSpPr>
        <p:spPr>
          <a:xfrm>
            <a:off x="839788" y="5072074"/>
            <a:ext cx="5157787" cy="1285884"/>
          </a:xfrm>
        </p:spPr>
        <p:txBody>
          <a:bodyPr>
            <a:normAutofit/>
          </a:bodyPr>
          <a:lstStyle/>
          <a:p>
            <a:pPr>
              <a:buNone/>
            </a:pPr>
            <a:endParaRPr lang="en-US" sz="1800" b="1" smtClean="0"/>
          </a:p>
          <a:p>
            <a:r>
              <a:rPr lang="en-US" sz="1600" b="1" smtClean="0"/>
              <a:t>Barplot    </a:t>
            </a:r>
            <a:r>
              <a:rPr lang="en-US" sz="1600" smtClean="0"/>
              <a:t>CBSE emerges as the most common school board for both 10th and 12th grades, </a:t>
            </a:r>
          </a:p>
        </p:txBody>
      </p:sp>
      <p:sp>
        <p:nvSpPr>
          <p:cNvPr id="7" name="Text Placeholder 6"/>
          <p:cNvSpPr>
            <a:spLocks noGrp="1"/>
          </p:cNvSpPr>
          <p:nvPr>
            <p:ph type="body" idx="3"/>
          </p:nvPr>
        </p:nvSpPr>
        <p:spPr/>
        <p:txBody>
          <a:bodyPr/>
          <a:lstStyle/>
          <a:p>
            <a:endParaRPr lang="en-US"/>
          </a:p>
        </p:txBody>
      </p:sp>
      <p:sp>
        <p:nvSpPr>
          <p:cNvPr id="9" name="Text Placeholder 8"/>
          <p:cNvSpPr>
            <a:spLocks noGrp="1"/>
          </p:cNvSpPr>
          <p:nvPr>
            <p:ph type="body" idx="4"/>
          </p:nvPr>
        </p:nvSpPr>
        <p:spPr>
          <a:xfrm>
            <a:off x="6172200" y="5214950"/>
            <a:ext cx="5183188" cy="974712"/>
          </a:xfrm>
        </p:spPr>
        <p:txBody>
          <a:bodyPr>
            <a:normAutofit fontScale="25000" lnSpcReduction="20000"/>
          </a:bodyPr>
          <a:lstStyle/>
          <a:p>
            <a:r>
              <a:rPr lang="en-US" sz="4900" b="1" smtClean="0"/>
              <a:t>   </a:t>
            </a:r>
            <a:r>
              <a:rPr lang="en-US" sz="5600" b="1" smtClean="0"/>
              <a:t>Bar plot </a:t>
            </a:r>
            <a:r>
              <a:rPr lang="en-US" sz="1600" smtClean="0"/>
              <a:t>      </a:t>
            </a:r>
            <a:r>
              <a:rPr lang="en-US" sz="4900" smtClean="0"/>
              <a:t>The majority are categorized as "No Career Gap," implying that they transitioned directly from education to employment without any significant gap.There's a comparatively smaller count of individuals categorized as having a "Career Gap"</a:t>
            </a:r>
            <a:endParaRPr lang="en-US" sz="4900"/>
          </a:p>
        </p:txBody>
      </p:sp>
      <p:pic>
        <p:nvPicPr>
          <p:cNvPr id="13314" name="Picture 2"/>
          <p:cNvPicPr>
            <a:picLocks noChangeAspect="1" noChangeArrowheads="1"/>
          </p:cNvPicPr>
          <p:nvPr/>
        </p:nvPicPr>
        <p:blipFill>
          <a:blip r:embed="rId2"/>
          <a:srcRect/>
          <a:stretch>
            <a:fillRect/>
          </a:stretch>
        </p:blipFill>
        <p:spPr bwMode="auto">
          <a:xfrm>
            <a:off x="523836" y="1285860"/>
            <a:ext cx="5214974" cy="4071966"/>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5810248" y="1643050"/>
            <a:ext cx="6143668" cy="342902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9788" y="357166"/>
            <a:ext cx="10515600" cy="785818"/>
          </a:xfrm>
        </p:spPr>
        <p:txBody>
          <a:bodyPr>
            <a:normAutofit fontScale="90000"/>
          </a:bodyPr>
          <a:lstStyle/>
          <a:p>
            <a:r>
              <a:rPr lang="en-US" sz="2800" smtClean="0"/>
              <a:t/>
            </a:r>
            <a:br>
              <a:rPr lang="en-US" sz="2800" smtClean="0"/>
            </a:br>
            <a:r>
              <a:rPr lang="en-US" sz="3100" b="1" smtClean="0"/>
              <a:t>Bivariate analysis </a:t>
            </a:r>
            <a:r>
              <a:rPr lang="en-US" sz="2800" smtClean="0"/>
              <a:t/>
            </a:r>
            <a:br>
              <a:rPr lang="en-US" sz="2800" smtClean="0"/>
            </a:br>
            <a:r>
              <a:rPr lang="en-US" sz="2200" b="1" smtClean="0"/>
              <a:t>Designations &amp; Salary :                                                                Gender &amp; Salary</a:t>
            </a:r>
            <a:r>
              <a:rPr lang="en-US" sz="2700" b="1" smtClean="0"/>
              <a:t> :                              </a:t>
            </a:r>
            <a:endParaRPr lang="en-US" sz="2700" b="1"/>
          </a:p>
        </p:txBody>
      </p:sp>
      <p:sp>
        <p:nvSpPr>
          <p:cNvPr id="6" name="Text Placeholder 5"/>
          <p:cNvSpPr>
            <a:spLocks noGrp="1"/>
          </p:cNvSpPr>
          <p:nvPr>
            <p:ph type="body" idx="1"/>
          </p:nvPr>
        </p:nvSpPr>
        <p:spPr/>
        <p:txBody>
          <a:bodyPr>
            <a:noAutofit/>
          </a:bodyPr>
          <a:lstStyle/>
          <a:p>
            <a:pPr>
              <a:buNone/>
            </a:pPr>
            <a:endParaRPr lang="en-US" sz="1600" smtClean="0"/>
          </a:p>
          <a:p>
            <a:pPr>
              <a:buNone/>
            </a:pPr>
            <a:endParaRPr lang="en-US" sz="1800" b="1" smtClean="0"/>
          </a:p>
        </p:txBody>
      </p:sp>
      <p:sp>
        <p:nvSpPr>
          <p:cNvPr id="10" name="Text Placeholder 9"/>
          <p:cNvSpPr>
            <a:spLocks noGrp="1"/>
          </p:cNvSpPr>
          <p:nvPr>
            <p:ph type="body" idx="2"/>
          </p:nvPr>
        </p:nvSpPr>
        <p:spPr>
          <a:xfrm>
            <a:off x="839788" y="4500570"/>
            <a:ext cx="5157787" cy="1857388"/>
          </a:xfrm>
        </p:spPr>
        <p:txBody>
          <a:bodyPr>
            <a:normAutofit/>
          </a:bodyPr>
          <a:lstStyle/>
          <a:p>
            <a:pPr>
              <a:buNone/>
            </a:pPr>
            <a:endParaRPr lang="en-US" sz="1800" b="1" smtClean="0"/>
          </a:p>
          <a:p>
            <a:r>
              <a:rPr lang="en-US" sz="1600" b="1" smtClean="0"/>
              <a:t>Barplot</a:t>
            </a:r>
            <a:r>
              <a:rPr lang="en-US" sz="1600" smtClean="0"/>
              <a:t>    Bar plot shows the maximum salary for each Designation. Senior Software Engineer has the highest salary but they also has the maximum standard deviation in their salary. software developer has salary lower than average salary.</a:t>
            </a:r>
          </a:p>
        </p:txBody>
      </p:sp>
      <p:sp>
        <p:nvSpPr>
          <p:cNvPr id="7" name="Text Placeholder 6"/>
          <p:cNvSpPr>
            <a:spLocks noGrp="1"/>
          </p:cNvSpPr>
          <p:nvPr>
            <p:ph type="body" idx="3"/>
          </p:nvPr>
        </p:nvSpPr>
        <p:spPr/>
        <p:txBody>
          <a:bodyPr/>
          <a:lstStyle/>
          <a:p>
            <a:endParaRPr lang="en-US"/>
          </a:p>
        </p:txBody>
      </p:sp>
      <p:sp>
        <p:nvSpPr>
          <p:cNvPr id="9" name="Text Placeholder 8"/>
          <p:cNvSpPr>
            <a:spLocks noGrp="1"/>
          </p:cNvSpPr>
          <p:nvPr>
            <p:ph type="body" idx="4"/>
          </p:nvPr>
        </p:nvSpPr>
        <p:spPr>
          <a:xfrm>
            <a:off x="6172200" y="4786322"/>
            <a:ext cx="5183188" cy="1403340"/>
          </a:xfrm>
        </p:spPr>
        <p:txBody>
          <a:bodyPr>
            <a:normAutofit/>
          </a:bodyPr>
          <a:lstStyle/>
          <a:p>
            <a:r>
              <a:rPr lang="en-US" sz="1600" b="1" smtClean="0"/>
              <a:t>Barplot  </a:t>
            </a:r>
            <a:r>
              <a:rPr lang="en-US" sz="1600" smtClean="0"/>
              <a:t> The average salary for both male and female is approximately equal and it implies that there was no gender bias in terms of salary. It is also plausible to say that Female's get salary below the overall average salary</a:t>
            </a:r>
            <a:endParaRPr lang="en-US" sz="1600"/>
          </a:p>
        </p:txBody>
      </p:sp>
      <p:pic>
        <p:nvPicPr>
          <p:cNvPr id="9218" name="Picture 2"/>
          <p:cNvPicPr>
            <a:picLocks noChangeAspect="1" noChangeArrowheads="1"/>
          </p:cNvPicPr>
          <p:nvPr/>
        </p:nvPicPr>
        <p:blipFill>
          <a:blip r:embed="rId2"/>
          <a:srcRect/>
          <a:stretch>
            <a:fillRect/>
          </a:stretch>
        </p:blipFill>
        <p:spPr bwMode="auto">
          <a:xfrm>
            <a:off x="666712" y="1214422"/>
            <a:ext cx="5214973" cy="3643338"/>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6096000" y="1357298"/>
            <a:ext cx="5286412" cy="342902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9788" y="357166"/>
            <a:ext cx="10515600" cy="785818"/>
          </a:xfrm>
        </p:spPr>
        <p:txBody>
          <a:bodyPr>
            <a:normAutofit fontScale="90000"/>
          </a:bodyPr>
          <a:lstStyle/>
          <a:p>
            <a:r>
              <a:rPr lang="en-US" sz="3100" b="1" smtClean="0"/>
              <a:t> </a:t>
            </a:r>
            <a:r>
              <a:rPr lang="en-US" sz="2800" smtClean="0"/>
              <a:t/>
            </a:r>
            <a:br>
              <a:rPr lang="en-US" sz="2800" smtClean="0"/>
            </a:br>
            <a:r>
              <a:rPr lang="en-US" sz="2200" b="1" smtClean="0"/>
              <a:t>JobCity &amp; Salary :                                                                Degree &amp; Salary</a:t>
            </a:r>
            <a:r>
              <a:rPr lang="en-US" sz="2700" b="1" smtClean="0"/>
              <a:t> :                              </a:t>
            </a:r>
            <a:endParaRPr lang="en-US" sz="2700" b="1"/>
          </a:p>
        </p:txBody>
      </p:sp>
      <p:sp>
        <p:nvSpPr>
          <p:cNvPr id="6" name="Text Placeholder 5"/>
          <p:cNvSpPr>
            <a:spLocks noGrp="1"/>
          </p:cNvSpPr>
          <p:nvPr>
            <p:ph type="body" idx="1"/>
          </p:nvPr>
        </p:nvSpPr>
        <p:spPr/>
        <p:txBody>
          <a:bodyPr>
            <a:noAutofit/>
          </a:bodyPr>
          <a:lstStyle/>
          <a:p>
            <a:pPr>
              <a:buNone/>
            </a:pPr>
            <a:endParaRPr lang="en-US" sz="1600" smtClean="0"/>
          </a:p>
          <a:p>
            <a:pPr>
              <a:buNone/>
            </a:pPr>
            <a:endParaRPr lang="en-US" sz="1800" b="1" smtClean="0"/>
          </a:p>
        </p:txBody>
      </p:sp>
      <p:sp>
        <p:nvSpPr>
          <p:cNvPr id="10" name="Text Placeholder 9"/>
          <p:cNvSpPr>
            <a:spLocks noGrp="1"/>
          </p:cNvSpPr>
          <p:nvPr>
            <p:ph type="body" idx="2"/>
          </p:nvPr>
        </p:nvSpPr>
        <p:spPr>
          <a:xfrm>
            <a:off x="839788" y="5072074"/>
            <a:ext cx="5157787" cy="1285884"/>
          </a:xfrm>
        </p:spPr>
        <p:txBody>
          <a:bodyPr>
            <a:normAutofit/>
          </a:bodyPr>
          <a:lstStyle/>
          <a:p>
            <a:pPr>
              <a:buNone/>
            </a:pPr>
            <a:endParaRPr lang="en-US" sz="1800" b="1" smtClean="0"/>
          </a:p>
          <a:p>
            <a:r>
              <a:rPr lang="en-US" sz="1600" b="1" smtClean="0"/>
              <a:t>Barplot   </a:t>
            </a:r>
            <a:r>
              <a:rPr lang="en-US" sz="1600" smtClean="0"/>
              <a:t>Bar plot shows salary for each JobCity mumbai has highest salary and followed by gurgaon,banglore.</a:t>
            </a:r>
          </a:p>
        </p:txBody>
      </p:sp>
      <p:sp>
        <p:nvSpPr>
          <p:cNvPr id="7" name="Text Placeholder 6"/>
          <p:cNvSpPr>
            <a:spLocks noGrp="1"/>
          </p:cNvSpPr>
          <p:nvPr>
            <p:ph type="body" idx="3"/>
          </p:nvPr>
        </p:nvSpPr>
        <p:spPr/>
        <p:txBody>
          <a:bodyPr/>
          <a:lstStyle/>
          <a:p>
            <a:endParaRPr lang="en-US"/>
          </a:p>
        </p:txBody>
      </p:sp>
      <p:sp>
        <p:nvSpPr>
          <p:cNvPr id="9" name="Text Placeholder 8"/>
          <p:cNvSpPr>
            <a:spLocks noGrp="1"/>
          </p:cNvSpPr>
          <p:nvPr>
            <p:ph type="body" idx="4"/>
          </p:nvPr>
        </p:nvSpPr>
        <p:spPr>
          <a:xfrm>
            <a:off x="6172200" y="5286388"/>
            <a:ext cx="5183188" cy="903274"/>
          </a:xfrm>
        </p:spPr>
        <p:txBody>
          <a:bodyPr>
            <a:normAutofit/>
          </a:bodyPr>
          <a:lstStyle/>
          <a:p>
            <a:r>
              <a:rPr lang="en-US" sz="1600" b="1" smtClean="0"/>
              <a:t>Box plot </a:t>
            </a:r>
            <a:r>
              <a:rPr lang="en-US" sz="1600" smtClean="0"/>
              <a:t> Box plot shows salary for Degree M.Tech/M.E graduates earning high salary than other graduates</a:t>
            </a:r>
            <a:endParaRPr lang="en-US" sz="1600"/>
          </a:p>
        </p:txBody>
      </p:sp>
      <p:pic>
        <p:nvPicPr>
          <p:cNvPr id="10242" name="Picture 2"/>
          <p:cNvPicPr>
            <a:picLocks noChangeAspect="1" noChangeArrowheads="1"/>
          </p:cNvPicPr>
          <p:nvPr/>
        </p:nvPicPr>
        <p:blipFill>
          <a:blip r:embed="rId2"/>
          <a:srcRect/>
          <a:stretch>
            <a:fillRect/>
          </a:stretch>
        </p:blipFill>
        <p:spPr bwMode="auto">
          <a:xfrm>
            <a:off x="166646" y="1500174"/>
            <a:ext cx="5500726" cy="3643338"/>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6096000" y="1500174"/>
            <a:ext cx="5805480" cy="364333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9788" y="357166"/>
            <a:ext cx="10515600" cy="785818"/>
          </a:xfrm>
        </p:spPr>
        <p:txBody>
          <a:bodyPr>
            <a:normAutofit fontScale="90000"/>
          </a:bodyPr>
          <a:lstStyle/>
          <a:p>
            <a:r>
              <a:rPr lang="en-US" sz="3100" b="1" smtClean="0"/>
              <a:t> </a:t>
            </a:r>
            <a:r>
              <a:rPr lang="en-US" sz="2800" smtClean="0"/>
              <a:t/>
            </a:r>
            <a:br>
              <a:rPr lang="en-US" sz="2800" smtClean="0"/>
            </a:br>
            <a:r>
              <a:rPr lang="en-US" sz="2200" b="1" smtClean="0"/>
              <a:t>Specialization &amp; Gender:                                                                CollegeTier &amp; Salary</a:t>
            </a:r>
            <a:r>
              <a:rPr lang="en-US" sz="2700" b="1" smtClean="0"/>
              <a:t> :                              </a:t>
            </a:r>
            <a:endParaRPr lang="en-US" sz="2700" b="1"/>
          </a:p>
        </p:txBody>
      </p:sp>
      <p:sp>
        <p:nvSpPr>
          <p:cNvPr id="6" name="Text Placeholder 5"/>
          <p:cNvSpPr>
            <a:spLocks noGrp="1"/>
          </p:cNvSpPr>
          <p:nvPr>
            <p:ph type="body" idx="1"/>
          </p:nvPr>
        </p:nvSpPr>
        <p:spPr/>
        <p:txBody>
          <a:bodyPr>
            <a:noAutofit/>
          </a:bodyPr>
          <a:lstStyle/>
          <a:p>
            <a:pPr>
              <a:buNone/>
            </a:pPr>
            <a:endParaRPr lang="en-US" sz="1600" smtClean="0"/>
          </a:p>
          <a:p>
            <a:pPr>
              <a:buNone/>
            </a:pPr>
            <a:endParaRPr lang="en-US" sz="1800" b="1" smtClean="0"/>
          </a:p>
        </p:txBody>
      </p:sp>
      <p:sp>
        <p:nvSpPr>
          <p:cNvPr id="10" name="Text Placeholder 9"/>
          <p:cNvSpPr>
            <a:spLocks noGrp="1"/>
          </p:cNvSpPr>
          <p:nvPr>
            <p:ph type="body" idx="2"/>
          </p:nvPr>
        </p:nvSpPr>
        <p:spPr>
          <a:xfrm>
            <a:off x="839788" y="5072074"/>
            <a:ext cx="5157787" cy="1285884"/>
          </a:xfrm>
        </p:spPr>
        <p:txBody>
          <a:bodyPr>
            <a:normAutofit/>
          </a:bodyPr>
          <a:lstStyle/>
          <a:p>
            <a:pPr>
              <a:buNone/>
            </a:pPr>
            <a:endParaRPr lang="en-US" sz="1800" b="1" smtClean="0"/>
          </a:p>
          <a:p>
            <a:r>
              <a:rPr lang="en-US" sz="1600" b="1" smtClean="0"/>
              <a:t>Barplot   </a:t>
            </a:r>
            <a:r>
              <a:rPr lang="en-US" sz="1600" smtClean="0"/>
              <a:t>Male participation is approximately double that of females across all specializations, with fewer females opting for mechanical and electronics. </a:t>
            </a:r>
          </a:p>
        </p:txBody>
      </p:sp>
      <p:sp>
        <p:nvSpPr>
          <p:cNvPr id="7" name="Text Placeholder 6"/>
          <p:cNvSpPr>
            <a:spLocks noGrp="1"/>
          </p:cNvSpPr>
          <p:nvPr>
            <p:ph type="body" idx="3"/>
          </p:nvPr>
        </p:nvSpPr>
        <p:spPr/>
        <p:txBody>
          <a:bodyPr/>
          <a:lstStyle/>
          <a:p>
            <a:endParaRPr lang="en-US"/>
          </a:p>
        </p:txBody>
      </p:sp>
      <p:sp>
        <p:nvSpPr>
          <p:cNvPr id="9" name="Text Placeholder 8"/>
          <p:cNvSpPr>
            <a:spLocks noGrp="1"/>
          </p:cNvSpPr>
          <p:nvPr>
            <p:ph type="body" idx="4"/>
          </p:nvPr>
        </p:nvSpPr>
        <p:spPr>
          <a:xfrm>
            <a:off x="6172200" y="5429264"/>
            <a:ext cx="5183188" cy="760398"/>
          </a:xfrm>
        </p:spPr>
        <p:txBody>
          <a:bodyPr>
            <a:normAutofit fontScale="92500" lnSpcReduction="20000"/>
          </a:bodyPr>
          <a:lstStyle/>
          <a:p>
            <a:r>
              <a:rPr lang="en-US" sz="1600" b="1" smtClean="0"/>
              <a:t>Bar plot </a:t>
            </a:r>
            <a:r>
              <a:rPr lang="en-US" sz="1600" smtClean="0"/>
              <a:t>  Tier 1 colleges offer higher salaries compared to Tier 2 colleges, and cities in Tier 1 and Tier 2 offer similar salaries to students. </a:t>
            </a:r>
            <a:endParaRPr lang="en-US" sz="1600"/>
          </a:p>
        </p:txBody>
      </p:sp>
      <p:pic>
        <p:nvPicPr>
          <p:cNvPr id="11266" name="Picture 2"/>
          <p:cNvPicPr>
            <a:picLocks noChangeAspect="1" noChangeArrowheads="1"/>
          </p:cNvPicPr>
          <p:nvPr/>
        </p:nvPicPr>
        <p:blipFill>
          <a:blip r:embed="rId2"/>
          <a:srcRect/>
          <a:stretch>
            <a:fillRect/>
          </a:stretch>
        </p:blipFill>
        <p:spPr bwMode="auto">
          <a:xfrm>
            <a:off x="309522" y="1714488"/>
            <a:ext cx="5310182" cy="3571900"/>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6024563" y="1500174"/>
            <a:ext cx="5286412" cy="3571899"/>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9788" y="357166"/>
            <a:ext cx="10515600" cy="785818"/>
          </a:xfrm>
        </p:spPr>
        <p:txBody>
          <a:bodyPr>
            <a:normAutofit fontScale="90000"/>
          </a:bodyPr>
          <a:lstStyle/>
          <a:p>
            <a:r>
              <a:rPr lang="en-US" sz="3100" b="1" smtClean="0"/>
              <a:t> </a:t>
            </a:r>
            <a:r>
              <a:rPr lang="en-US" sz="2800" smtClean="0"/>
              <a:t/>
            </a:r>
            <a:br>
              <a:rPr lang="en-US" sz="2800" smtClean="0"/>
            </a:br>
            <a:r>
              <a:rPr lang="en-US" sz="2200" b="1" smtClean="0"/>
              <a:t>Scores &amp; Salary:                                                                CollegeTier &amp; Salary</a:t>
            </a:r>
            <a:r>
              <a:rPr lang="en-US" sz="2700" b="1" smtClean="0"/>
              <a:t> :                              </a:t>
            </a:r>
            <a:endParaRPr lang="en-US" sz="2700" b="1"/>
          </a:p>
        </p:txBody>
      </p:sp>
      <p:sp>
        <p:nvSpPr>
          <p:cNvPr id="6" name="Text Placeholder 5"/>
          <p:cNvSpPr>
            <a:spLocks noGrp="1"/>
          </p:cNvSpPr>
          <p:nvPr>
            <p:ph type="body" idx="1"/>
          </p:nvPr>
        </p:nvSpPr>
        <p:spPr/>
        <p:txBody>
          <a:bodyPr>
            <a:noAutofit/>
          </a:bodyPr>
          <a:lstStyle/>
          <a:p>
            <a:pPr>
              <a:buNone/>
            </a:pPr>
            <a:endParaRPr lang="en-US" sz="1600" smtClean="0"/>
          </a:p>
          <a:p>
            <a:pPr>
              <a:buNone/>
            </a:pPr>
            <a:endParaRPr lang="en-US" sz="1800" b="1" smtClean="0"/>
          </a:p>
        </p:txBody>
      </p:sp>
      <p:sp>
        <p:nvSpPr>
          <p:cNvPr id="10" name="Text Placeholder 9"/>
          <p:cNvSpPr>
            <a:spLocks noGrp="1"/>
          </p:cNvSpPr>
          <p:nvPr>
            <p:ph type="body" idx="2"/>
          </p:nvPr>
        </p:nvSpPr>
        <p:spPr>
          <a:xfrm>
            <a:off x="839788" y="5072074"/>
            <a:ext cx="5157787" cy="1285884"/>
          </a:xfrm>
        </p:spPr>
        <p:txBody>
          <a:bodyPr>
            <a:normAutofit/>
          </a:bodyPr>
          <a:lstStyle/>
          <a:p>
            <a:pPr>
              <a:buNone/>
            </a:pPr>
            <a:endParaRPr lang="en-US" sz="1800" b="1" smtClean="0"/>
          </a:p>
          <a:p>
            <a:r>
              <a:rPr lang="en-US" sz="1600" b="1" smtClean="0"/>
              <a:t>Scatterplot     </a:t>
            </a:r>
            <a:r>
              <a:rPr lang="en-US" sz="1600" smtClean="0"/>
              <a:t>There does not exist any correlation The scatters plots above gives adequate evidence that salary is not effected by any of the above scores. </a:t>
            </a:r>
          </a:p>
        </p:txBody>
      </p:sp>
      <p:sp>
        <p:nvSpPr>
          <p:cNvPr id="7" name="Text Placeholder 6"/>
          <p:cNvSpPr>
            <a:spLocks noGrp="1"/>
          </p:cNvSpPr>
          <p:nvPr>
            <p:ph type="body" idx="3"/>
          </p:nvPr>
        </p:nvSpPr>
        <p:spPr/>
        <p:txBody>
          <a:bodyPr/>
          <a:lstStyle/>
          <a:p>
            <a:endParaRPr lang="en-US"/>
          </a:p>
        </p:txBody>
      </p:sp>
      <p:sp>
        <p:nvSpPr>
          <p:cNvPr id="9" name="Text Placeholder 8"/>
          <p:cNvSpPr>
            <a:spLocks noGrp="1"/>
          </p:cNvSpPr>
          <p:nvPr>
            <p:ph type="body" idx="4"/>
          </p:nvPr>
        </p:nvSpPr>
        <p:spPr>
          <a:xfrm>
            <a:off x="6172200" y="5429264"/>
            <a:ext cx="5183188" cy="760398"/>
          </a:xfrm>
        </p:spPr>
        <p:txBody>
          <a:bodyPr>
            <a:normAutofit/>
          </a:bodyPr>
          <a:lstStyle/>
          <a:p>
            <a:r>
              <a:rPr lang="en-US" sz="1600" b="1" smtClean="0"/>
              <a:t>   Scatter plot </a:t>
            </a:r>
            <a:r>
              <a:rPr lang="en-US" sz="1600" smtClean="0"/>
              <a:t>  college GPA scores, does not  correlate with Salary. </a:t>
            </a:r>
            <a:endParaRPr lang="en-US" sz="1600"/>
          </a:p>
        </p:txBody>
      </p:sp>
      <p:pic>
        <p:nvPicPr>
          <p:cNvPr id="12290" name="Picture 2"/>
          <p:cNvPicPr>
            <a:picLocks noChangeAspect="1" noChangeArrowheads="1"/>
          </p:cNvPicPr>
          <p:nvPr/>
        </p:nvPicPr>
        <p:blipFill>
          <a:blip r:embed="rId2"/>
          <a:srcRect/>
          <a:stretch>
            <a:fillRect/>
          </a:stretch>
        </p:blipFill>
        <p:spPr bwMode="auto">
          <a:xfrm>
            <a:off x="523836" y="1643050"/>
            <a:ext cx="5429287" cy="357190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6096000" y="1571612"/>
            <a:ext cx="5572164" cy="321471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chemeClr val="tx1"/>
                </a:solidFill>
                <a:latin typeface="Lato Black"/>
                <a:ea typeface="Lato Black"/>
                <a:cs typeface="Lato Black"/>
                <a:sym typeface="Lato Black"/>
              </a:rPr>
              <a:t>About me</a:t>
            </a:r>
            <a:endParaRPr sz="1800" b="0" i="0" u="none" strike="noStrike" cap="none">
              <a:solidFill>
                <a:schemeClr val="tx1"/>
              </a:solidFill>
              <a:latin typeface="Calibri"/>
              <a:ea typeface="Calibri"/>
              <a:cs typeface="Calibri"/>
              <a:sym typeface="Calibri"/>
            </a:endParaRPr>
          </a:p>
        </p:txBody>
      </p:sp>
      <p:sp>
        <p:nvSpPr>
          <p:cNvPr id="5" name="Text Placeholder 4"/>
          <p:cNvSpPr>
            <a:spLocks noGrp="1"/>
          </p:cNvSpPr>
          <p:nvPr>
            <p:ph type="body" idx="1"/>
          </p:nvPr>
        </p:nvSpPr>
        <p:spPr>
          <a:xfrm>
            <a:off x="838200" y="1285860"/>
            <a:ext cx="10515600" cy="4891103"/>
          </a:xfrm>
        </p:spPr>
        <p:txBody>
          <a:bodyPr>
            <a:normAutofit lnSpcReduction="10000"/>
          </a:bodyPr>
          <a:lstStyle/>
          <a:p>
            <a:pPr>
              <a:buNone/>
            </a:pPr>
            <a:r>
              <a:rPr lang="en-US" smtClean="0"/>
              <a:t>My name E B Shobha Rani I Completed My Graduation  Bsc In</a:t>
            </a:r>
          </a:p>
          <a:p>
            <a:pPr>
              <a:buNone/>
            </a:pPr>
            <a:r>
              <a:rPr lang="en-US" smtClean="0"/>
              <a:t>Mathematics .  I'm passionate about data because it holds the key to</a:t>
            </a:r>
          </a:p>
          <a:p>
            <a:pPr>
              <a:buNone/>
            </a:pPr>
            <a:r>
              <a:rPr lang="en-US" smtClean="0"/>
              <a:t>unlocking valuable insights and understanding complex phenomena.</a:t>
            </a:r>
          </a:p>
          <a:p>
            <a:pPr>
              <a:buNone/>
            </a:pPr>
            <a:r>
              <a:rPr lang="en-US" smtClean="0"/>
              <a:t>Learning Data Science allows me to harness the power of data to solve </a:t>
            </a:r>
          </a:p>
          <a:p>
            <a:pPr>
              <a:buNone/>
            </a:pPr>
            <a:r>
              <a:rPr lang="en-US" smtClean="0"/>
              <a:t>real-world problems, make informed decisions, and drive positive </a:t>
            </a:r>
          </a:p>
          <a:p>
            <a:pPr>
              <a:buNone/>
            </a:pPr>
            <a:r>
              <a:rPr lang="en-US" smtClean="0"/>
              <a:t>change. It's an exciting journey where I can explore patterns, uncover </a:t>
            </a:r>
          </a:p>
          <a:p>
            <a:pPr>
              <a:buNone/>
            </a:pPr>
            <a:r>
              <a:rPr lang="en-US" smtClean="0"/>
              <a:t>trends, and contribute to innovation in diverse fields.</a:t>
            </a:r>
          </a:p>
          <a:p>
            <a:pPr>
              <a:buNone/>
            </a:pPr>
            <a:endParaRPr lang="en-US" smtClean="0"/>
          </a:p>
          <a:p>
            <a:pPr>
              <a:buNone/>
            </a:pPr>
            <a:r>
              <a:rPr lang="en-US" smtClean="0"/>
              <a:t>Github: </a:t>
            </a:r>
            <a:r>
              <a:rPr lang="en-US" smtClean="0">
                <a:hlinkClick r:id="rId3"/>
              </a:rPr>
              <a:t>https://github.com/BalaShobhaRani</a:t>
            </a:r>
            <a:endParaRPr lang="en-US" smtClean="0"/>
          </a:p>
          <a:p>
            <a:pPr>
              <a:buNone/>
            </a:pPr>
            <a:r>
              <a:rPr lang="en-US" smtClean="0"/>
              <a:t>Linkidin: </a:t>
            </a:r>
            <a:r>
              <a:rPr lang="en-US" smtClean="0">
                <a:hlinkClick r:id="rId4"/>
              </a:rPr>
              <a:t>http://www.linkedin.com/in/eerlabalashobharani/</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mtClean="0"/>
              <a:t/>
            </a:r>
            <a:br>
              <a:rPr lang="en-US" smtClean="0"/>
            </a:br>
            <a:r>
              <a:rPr lang="en-US" smtClean="0"/>
              <a:t>RESEARCH OUTCOMES </a:t>
            </a:r>
            <a:br>
              <a:rPr lang="en-US" smtClean="0"/>
            </a:br>
            <a:r>
              <a:rPr lang="en-US" i="1" smtClean="0"/>
              <a:t>“</a:t>
            </a:r>
            <a:r>
              <a:rPr lang="en-US" sz="2700" i="1" smtClean="0"/>
              <a:t>Times of India article dated Jan 18, 2019 states that “After doing your Computer Science Engineering if you take up jobs as a Programming Analyst, Software Engineer, Hardware Engineer and Associate Engineer you can earn up to 2.5-3 lakhs as a fresh graduate</a:t>
            </a:r>
            <a:r>
              <a:rPr lang="en-US" i="1" smtClean="0"/>
              <a:t>.”</a:t>
            </a:r>
            <a:endParaRPr lang="en-US"/>
          </a:p>
        </p:txBody>
      </p:sp>
      <p:sp>
        <p:nvSpPr>
          <p:cNvPr id="8" name="Text Placeholder 7"/>
          <p:cNvSpPr>
            <a:spLocks noGrp="1"/>
          </p:cNvSpPr>
          <p:nvPr>
            <p:ph type="body" idx="1"/>
          </p:nvPr>
        </p:nvSpPr>
        <p:spPr>
          <a:xfrm>
            <a:off x="5881686" y="2500306"/>
            <a:ext cx="6000792" cy="3429024"/>
          </a:xfrm>
        </p:spPr>
        <p:txBody>
          <a:bodyPr>
            <a:normAutofit/>
          </a:bodyPr>
          <a:lstStyle/>
          <a:p>
            <a:r>
              <a:rPr lang="en-US" sz="2400" smtClean="0"/>
              <a:t>The analysis begins by grouping the dataset by job designation, calculating the mean of salaries for each job role. This provides insights into salary distribution across different designations. Notably, Software Engineers have the  highest mean salary and  indicating  higher earnings compared to Programmer Analyst</a:t>
            </a:r>
            <a:endParaRPr lang="en-US" sz="2400"/>
          </a:p>
        </p:txBody>
      </p:sp>
      <p:pic>
        <p:nvPicPr>
          <p:cNvPr id="14338" name="Picture 2"/>
          <p:cNvPicPr>
            <a:picLocks noChangeAspect="1" noChangeArrowheads="1"/>
          </p:cNvPicPr>
          <p:nvPr/>
        </p:nvPicPr>
        <p:blipFill>
          <a:blip r:embed="rId2"/>
          <a:srcRect/>
          <a:stretch>
            <a:fillRect/>
          </a:stretch>
        </p:blipFill>
        <p:spPr bwMode="auto">
          <a:xfrm>
            <a:off x="238084" y="2500306"/>
            <a:ext cx="5143536" cy="3324218"/>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46" y="285728"/>
            <a:ext cx="10515600" cy="428628"/>
          </a:xfrm>
        </p:spPr>
        <p:txBody>
          <a:bodyPr>
            <a:normAutofit fontScale="90000"/>
          </a:bodyPr>
          <a:lstStyle/>
          <a:p>
            <a:r>
              <a:rPr lang="en-US" smtClean="0"/>
              <a:t>CONCLUSION:</a:t>
            </a:r>
            <a:endParaRPr lang="en-US"/>
          </a:p>
        </p:txBody>
      </p:sp>
      <p:sp>
        <p:nvSpPr>
          <p:cNvPr id="3" name="Text Placeholder 2"/>
          <p:cNvSpPr>
            <a:spLocks noGrp="1"/>
          </p:cNvSpPr>
          <p:nvPr>
            <p:ph type="body" idx="1"/>
          </p:nvPr>
        </p:nvSpPr>
        <p:spPr>
          <a:xfrm>
            <a:off x="881026" y="857232"/>
            <a:ext cx="10515600" cy="3857652"/>
          </a:xfrm>
        </p:spPr>
        <p:txBody>
          <a:bodyPr>
            <a:noAutofit/>
          </a:bodyPr>
          <a:lstStyle/>
          <a:p>
            <a:pPr>
              <a:buNone/>
            </a:pPr>
            <a:r>
              <a:rPr lang="en-US" sz="1400" smtClean="0"/>
              <a:t>1</a:t>
            </a:r>
            <a:r>
              <a:rPr lang="en-US" sz="1400" smtClean="0">
                <a:latin typeface="Arial Rounded MT Bold" pitchFamily="34" charset="0"/>
              </a:rPr>
              <a:t>. </a:t>
            </a:r>
            <a:r>
              <a:rPr lang="en-US" sz="1600" b="1" smtClean="0">
                <a:latin typeface="Arial Rounded MT Bold" pitchFamily="34" charset="0"/>
              </a:rPr>
              <a:t>Designation Influence on Salary</a:t>
            </a:r>
            <a:r>
              <a:rPr lang="en-US" sz="1400" smtClean="0">
                <a:latin typeface="Arial Rounded MT Bold" pitchFamily="34" charset="0"/>
                <a:cs typeface="Arial" pitchFamily="34" charset="0"/>
              </a:rPr>
              <a:t>: Senior Software Engineers command the highest salaries, but also exhibit the highest salary variability, indicating potential for high earnings but also risk. Conversely, Software Developers and Technical Support Engineers generally receive below-average salaries, suggesting less lucrative career paths</a:t>
            </a:r>
            <a:r>
              <a:rPr lang="en-US" sz="1400" smtClean="0"/>
              <a:t>.</a:t>
            </a:r>
          </a:p>
          <a:p>
            <a:pPr>
              <a:buNone/>
            </a:pPr>
            <a:r>
              <a:rPr lang="en-US" sz="1400" smtClean="0"/>
              <a:t>2. </a:t>
            </a:r>
            <a:r>
              <a:rPr lang="en-US" sz="1600" b="1" smtClean="0">
                <a:latin typeface="Arial Rounded MT Bold" pitchFamily="34" charset="0"/>
              </a:rPr>
              <a:t>Gender Disparity</a:t>
            </a:r>
            <a:r>
              <a:rPr lang="en-US" sz="1400" smtClean="0">
                <a:latin typeface="Arial Rounded MT Bold" pitchFamily="34" charset="0"/>
              </a:rPr>
              <a:t>:While the average salaries for both genders are similar, females tend to earn below the overall average, indicating a gender pay gap that warrants further investigation and potential corrective measures.</a:t>
            </a:r>
          </a:p>
          <a:p>
            <a:pPr>
              <a:buNone/>
            </a:pPr>
            <a:r>
              <a:rPr lang="en-US" sz="1400" smtClean="0">
                <a:latin typeface="Arial Rounded MT Bold" pitchFamily="34" charset="0"/>
              </a:rPr>
              <a:t>3</a:t>
            </a:r>
            <a:r>
              <a:rPr lang="en-US" sz="1400" b="1" smtClean="0">
                <a:latin typeface="Arial Rounded MT Bold" pitchFamily="34" charset="0"/>
              </a:rPr>
              <a:t>. </a:t>
            </a:r>
            <a:r>
              <a:rPr lang="en-US" sz="1600" b="1" smtClean="0">
                <a:latin typeface="Arial Rounded MT Bold" pitchFamily="34" charset="0"/>
              </a:rPr>
              <a:t>Academic Performance Impact</a:t>
            </a:r>
            <a:r>
              <a:rPr lang="en-US" sz="1600" smtClean="0">
                <a:latin typeface="Arial Rounded MT Bold" pitchFamily="34" charset="0"/>
              </a:rPr>
              <a:t>: </a:t>
            </a:r>
            <a:r>
              <a:rPr lang="en-US" sz="1400" smtClean="0">
                <a:latin typeface="Arial Rounded MT Bold" pitchFamily="34" charset="0"/>
              </a:rPr>
              <a:t>No significant correlation exists between academic scores (10th, 12th, College GPA) and salary, suggesting that while academic qualifications are important, they may not directly translate to higher earnings in the job market..</a:t>
            </a:r>
          </a:p>
          <a:p>
            <a:pPr>
              <a:buNone/>
            </a:pPr>
            <a:r>
              <a:rPr lang="en-US" sz="1400" smtClean="0">
                <a:latin typeface="Arial Rounded MT Bold" pitchFamily="34" charset="0"/>
              </a:rPr>
              <a:t>4. </a:t>
            </a:r>
            <a:r>
              <a:rPr lang="en-US" sz="1600" b="1" smtClean="0">
                <a:latin typeface="Arial Rounded MT Bold" pitchFamily="34" charset="0"/>
              </a:rPr>
              <a:t>Skill Proficiency</a:t>
            </a:r>
            <a:r>
              <a:rPr lang="en-US" sz="1400" smtClean="0">
                <a:latin typeface="Arial Rounded MT Bold" pitchFamily="34" charset="0"/>
              </a:rPr>
              <a:t>: English, Quants, and Logical scores do not seem to influence salary significantly, indicating that other factors such as job role responsibilities or industry demand may play a more significant role in determining compensation.</a:t>
            </a:r>
          </a:p>
          <a:p>
            <a:pPr>
              <a:buNone/>
            </a:pPr>
            <a:r>
              <a:rPr lang="en-US" sz="1400" smtClean="0">
                <a:latin typeface="Arial Rounded MT Bold" pitchFamily="34" charset="0"/>
              </a:rPr>
              <a:t>5</a:t>
            </a:r>
            <a:r>
              <a:rPr lang="en-US" sz="1600" smtClean="0">
                <a:latin typeface="Arial Rounded MT Bold" pitchFamily="34" charset="0"/>
              </a:rPr>
              <a:t>. </a:t>
            </a:r>
            <a:r>
              <a:rPr lang="en-US" sz="1600" b="1" smtClean="0">
                <a:latin typeface="Arial Rounded MT Bold" pitchFamily="34" charset="0"/>
              </a:rPr>
              <a:t>Gender and Specialization</a:t>
            </a:r>
            <a:r>
              <a:rPr lang="en-US" sz="1400" smtClean="0">
                <a:latin typeface="Arial Rounded MT Bold" pitchFamily="34" charset="0"/>
              </a:rPr>
              <a:t>:Male participation is notably higher across all specializations, with fewer females opting for mechanical and electronics fields, suggesting potential gender-based career preferences or societal influences.</a:t>
            </a:r>
          </a:p>
          <a:p>
            <a:pPr>
              <a:buNone/>
            </a:pPr>
            <a:r>
              <a:rPr lang="en-US" sz="1400" smtClean="0">
                <a:latin typeface="Arial Rounded MT Bold" pitchFamily="34" charset="0"/>
              </a:rPr>
              <a:t>6. </a:t>
            </a:r>
            <a:r>
              <a:rPr lang="en-US" sz="1600" b="1" smtClean="0">
                <a:latin typeface="Arial Rounded MT Bold" pitchFamily="34" charset="0"/>
              </a:rPr>
              <a:t>College Reputation</a:t>
            </a:r>
            <a:r>
              <a:rPr lang="en-US" sz="1600" smtClean="0">
                <a:latin typeface="Arial Rounded MT Bold" pitchFamily="34" charset="0"/>
              </a:rPr>
              <a:t>:</a:t>
            </a:r>
            <a:r>
              <a:rPr lang="en-US" sz="1400" smtClean="0">
                <a:latin typeface="Arial Rounded MT Bold" pitchFamily="34" charset="0"/>
              </a:rPr>
              <a:t>Tier 1 colleges tend to produce graduates who command higher salaries compared to Tier 2 colleges, indicating the importance of institutional reputation in shaping career outcomes.</a:t>
            </a:r>
          </a:p>
          <a:p>
            <a:pPr>
              <a:buNone/>
            </a:pPr>
            <a:r>
              <a:rPr lang="en-US" sz="1400" smtClean="0">
                <a:latin typeface="Arial Rounded MT Bold" pitchFamily="34" charset="0"/>
              </a:rPr>
              <a:t>7. </a:t>
            </a:r>
            <a:r>
              <a:rPr lang="en-US" sz="1600" b="1" smtClean="0">
                <a:latin typeface="Arial Rounded MT Bold" pitchFamily="34" charset="0"/>
              </a:rPr>
              <a:t>City Tier Impact</a:t>
            </a:r>
            <a:r>
              <a:rPr lang="en-US" sz="1400" smtClean="0">
                <a:latin typeface="Arial Rounded MT Bold" pitchFamily="34" charset="0"/>
              </a:rPr>
              <a:t>: Cities in Tier 1 and Tier 2 offer similar salary prospects to students, suggesting that while city choice may impact lifestyle and job availability, it may not significantly affect earning potential. </a:t>
            </a:r>
          </a:p>
          <a:p>
            <a:pPr>
              <a:buNone/>
            </a:pPr>
            <a:r>
              <a:rPr lang="en-US" sz="1400" smtClean="0">
                <a:latin typeface="Arial Black" pitchFamily="34" charset="0"/>
              </a:rPr>
              <a:t>  “’In summary, while factors like college reputation, and career choice strongly influence salary levels, gender disparities and academic performance do not appear to be as decisive. This underscores the complexity of salary determinants, suggesting a multifaceted interplay of factors in shaping compensation outcomes</a:t>
            </a:r>
            <a:r>
              <a:rPr lang="en-US" sz="1400" smtClean="0">
                <a:latin typeface="Arial Rounded MT Bold" pitchFamily="34" charset="0"/>
              </a:rPr>
              <a:t>.””</a:t>
            </a:r>
            <a:endParaRPr lang="en-US" sz="1400">
              <a:latin typeface="Arial Rounded MT Bold"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4" name="Rectangle 3"/>
          <p:cNvSpPr/>
          <p:nvPr/>
        </p:nvSpPr>
        <p:spPr>
          <a:xfrm>
            <a:off x="0" y="0"/>
            <a:ext cx="12025354" cy="6093976"/>
          </a:xfrm>
          <a:prstGeom prst="rect">
            <a:avLst/>
          </a:prstGeom>
        </p:spPr>
        <p:txBody>
          <a:bodyPr wrap="square">
            <a:spAutoFit/>
          </a:bodyPr>
          <a:lstStyle/>
          <a:p>
            <a:r>
              <a:rPr lang="en-US" sz="2400" b="1" smtClean="0">
                <a:solidFill>
                  <a:schemeClr val="accent2">
                    <a:lumMod val="75000"/>
                  </a:schemeClr>
                </a:solidFill>
              </a:rPr>
              <a:t>O</a:t>
            </a:r>
            <a:r>
              <a:rPr lang="en-US" sz="2400" b="1" smtClean="0">
                <a:solidFill>
                  <a:schemeClr val="accent2">
                    <a:lumMod val="75000"/>
                  </a:schemeClr>
                </a:solidFill>
              </a:rPr>
              <a:t>BJECTIVE: </a:t>
            </a:r>
            <a:r>
              <a:rPr lang="en-US" sz="1800" smtClean="0"/>
              <a:t>Refactor and debug the existing Note Taking Application codebase to ensure proper functionality while maintaining its structure. Identify and fix bugs to improve application quality without rewriting </a:t>
            </a:r>
            <a:r>
              <a:rPr lang="en-US" sz="1800" smtClean="0"/>
              <a:t>it </a:t>
            </a:r>
            <a:r>
              <a:rPr lang="en-US" sz="1800" smtClean="0"/>
              <a:t>entirely</a:t>
            </a:r>
          </a:p>
          <a:p>
            <a:endParaRPr lang="en-US" sz="1800" b="1" smtClean="0">
              <a:solidFill>
                <a:schemeClr val="accent2">
                  <a:lumMod val="75000"/>
                </a:schemeClr>
              </a:solidFill>
            </a:endParaRPr>
          </a:p>
          <a:p>
            <a:endParaRPr lang="en-US" sz="1800" b="1" smtClean="0">
              <a:solidFill>
                <a:schemeClr val="accent2">
                  <a:lumMod val="75000"/>
                </a:schemeClr>
              </a:solidFill>
            </a:endParaRPr>
          </a:p>
          <a:p>
            <a:r>
              <a:rPr lang="en-US" sz="1800" b="1" smtClean="0">
                <a:solidFill>
                  <a:schemeClr val="accent2">
                    <a:lumMod val="75000"/>
                  </a:schemeClr>
                </a:solidFill>
              </a:rPr>
              <a:t>                         </a:t>
            </a:r>
            <a:r>
              <a:rPr lang="en-US" sz="1600" b="1" smtClean="0">
                <a:solidFill>
                  <a:schemeClr val="tx1"/>
                </a:solidFill>
              </a:rPr>
              <a:t>Form Submission </a:t>
            </a:r>
            <a:r>
              <a:rPr lang="en-US" sz="1800" b="1" smtClean="0">
                <a:solidFill>
                  <a:schemeClr val="tx1"/>
                </a:solidFill>
              </a:rPr>
              <a:t>:</a:t>
            </a:r>
            <a:r>
              <a:rPr lang="en-US" sz="1800" b="1" smtClean="0">
                <a:solidFill>
                  <a:schemeClr val="accent2">
                    <a:lumMod val="75000"/>
                  </a:schemeClr>
                </a:solidFill>
              </a:rPr>
              <a:t>  </a:t>
            </a:r>
            <a:r>
              <a:rPr lang="en-US" sz="1600" b="1" smtClean="0">
                <a:solidFill>
                  <a:schemeClr val="tx1"/>
                </a:solidFill>
              </a:rPr>
              <a:t>Corrected form action to “/”.</a:t>
            </a:r>
          </a:p>
          <a:p>
            <a:r>
              <a:rPr lang="en-US" sz="1600" b="1" smtClean="0">
                <a:solidFill>
                  <a:schemeClr val="tx1"/>
                </a:solidFill>
              </a:rPr>
              <a:t> </a:t>
            </a:r>
            <a:r>
              <a:rPr lang="en-US" sz="1600" b="1" smtClean="0">
                <a:solidFill>
                  <a:schemeClr val="tx1"/>
                </a:solidFill>
              </a:rPr>
              <a:t>                           Flask Route  : Changed “method” to “methods”.</a:t>
            </a:r>
          </a:p>
          <a:p>
            <a:r>
              <a:rPr lang="en-US" sz="1600" b="1" smtClean="0">
                <a:solidFill>
                  <a:schemeClr val="tx1"/>
                </a:solidFill>
              </a:rPr>
              <a:t> </a:t>
            </a:r>
            <a:r>
              <a:rPr lang="en-US" sz="1600" b="1" smtClean="0">
                <a:solidFill>
                  <a:schemeClr val="tx1"/>
                </a:solidFill>
              </a:rPr>
              <a:t>                           Form Handling : Added logic for GET and POST requests.</a:t>
            </a:r>
          </a:p>
          <a:p>
            <a:r>
              <a:rPr lang="en-US" sz="1600" b="1" smtClean="0">
                <a:solidFill>
                  <a:schemeClr val="tx1"/>
                </a:solidFill>
              </a:rPr>
              <a:t> </a:t>
            </a:r>
            <a:r>
              <a:rPr lang="en-US" sz="1600" b="1" smtClean="0">
                <a:solidFill>
                  <a:schemeClr val="tx1"/>
                </a:solidFill>
              </a:rPr>
              <a:t>                           Form Method : Specified HTML form method as “POST”</a:t>
            </a:r>
          </a:p>
          <a:p>
            <a:endParaRPr lang="en-US" sz="1600" b="1" smtClean="0">
              <a:solidFill>
                <a:schemeClr val="tx1"/>
              </a:solidFill>
            </a:endParaRPr>
          </a:p>
          <a:p>
            <a:r>
              <a:rPr lang="en-US" sz="1800" b="1" smtClean="0">
                <a:solidFill>
                  <a:schemeClr val="tx1"/>
                </a:solidFill>
              </a:rPr>
              <a:t> BUG FIXED </a:t>
            </a:r>
            <a:r>
              <a:rPr lang="en-US" sz="1600" b="1" smtClean="0">
                <a:solidFill>
                  <a:schemeClr val="tx1"/>
                </a:solidFill>
              </a:rPr>
              <a:t>:  </a:t>
            </a:r>
            <a:r>
              <a:rPr lang="en-US" b="1" smtClean="0">
                <a:solidFill>
                  <a:schemeClr val="tx1"/>
                </a:solidFill>
              </a:rPr>
              <a:t>Incorrect Request Method Handling in Flask</a:t>
            </a:r>
          </a:p>
          <a:p>
            <a:r>
              <a:rPr lang="en-US" b="1" smtClean="0">
                <a:solidFill>
                  <a:schemeClr val="tx1"/>
                </a:solidFill>
              </a:rPr>
              <a:t> </a:t>
            </a:r>
            <a:r>
              <a:rPr lang="en-US" b="1" smtClean="0">
                <a:solidFill>
                  <a:schemeClr val="tx1"/>
                </a:solidFill>
              </a:rPr>
              <a:t>   </a:t>
            </a:r>
          </a:p>
          <a:p>
            <a:endParaRPr lang="en-US" b="1" smtClean="0">
              <a:solidFill>
                <a:schemeClr val="tx1"/>
              </a:solidFill>
            </a:endParaRPr>
          </a:p>
          <a:p>
            <a:endParaRPr lang="en-US" b="1" smtClean="0">
              <a:solidFill>
                <a:schemeClr val="tx1"/>
              </a:solidFill>
            </a:endParaRPr>
          </a:p>
          <a:p>
            <a:r>
              <a:rPr lang="en-US" sz="1800" b="1" smtClean="0">
                <a:solidFill>
                  <a:schemeClr val="tx1"/>
                </a:solidFill>
              </a:rPr>
              <a:t>ISSUE: The Flask route only handled POST  requests ,resulting in a method not allowed error during initial page  access.</a:t>
            </a:r>
          </a:p>
          <a:p>
            <a:endParaRPr lang="en-US" sz="1800" b="1" smtClean="0">
              <a:solidFill>
                <a:schemeClr val="tx1"/>
              </a:solidFill>
            </a:endParaRPr>
          </a:p>
          <a:p>
            <a:endParaRPr lang="en-US" sz="1800" b="1" smtClean="0">
              <a:solidFill>
                <a:schemeClr val="tx1"/>
              </a:solidFill>
            </a:endParaRPr>
          </a:p>
          <a:p>
            <a:r>
              <a:rPr lang="en-US" sz="1800" b="1" smtClean="0">
                <a:solidFill>
                  <a:schemeClr val="tx1"/>
                </a:solidFill>
              </a:rPr>
              <a:t>Solution: Updated Flask route to allow both GET and POST methods using methods=[“GET”,”POST”] This </a:t>
            </a:r>
          </a:p>
          <a:p>
            <a:r>
              <a:rPr lang="en-US" sz="1800" b="1" smtClean="0">
                <a:solidFill>
                  <a:schemeClr val="tx1"/>
                </a:solidFill>
              </a:rPr>
              <a:t>Change enables the application to handle all types of requests effectively</a:t>
            </a:r>
          </a:p>
          <a:p>
            <a:r>
              <a:rPr lang="en-US" sz="1600" b="1" smtClean="0">
                <a:solidFill>
                  <a:schemeClr val="tx1"/>
                </a:solidFill>
              </a:rPr>
              <a:t> </a:t>
            </a:r>
            <a:r>
              <a:rPr lang="en-US" sz="1600" b="1" smtClean="0">
                <a:solidFill>
                  <a:schemeClr val="tx1"/>
                </a:solidFill>
              </a:rPr>
              <a:t>                            </a:t>
            </a:r>
            <a:r>
              <a:rPr lang="en-US" sz="1800" b="1" smtClean="0">
                <a:solidFill>
                  <a:schemeClr val="accent2">
                    <a:lumMod val="75000"/>
                  </a:schemeClr>
                </a:solidFill>
              </a:rPr>
              <a:t/>
            </a:r>
            <a:br>
              <a:rPr lang="en-US" sz="1800" b="1" smtClean="0">
                <a:solidFill>
                  <a:schemeClr val="accent2">
                    <a:lumMod val="75000"/>
                  </a:schemeClr>
                </a:solidFill>
              </a:rPr>
            </a:br>
            <a:endParaRPr lang="en-US" sz="1800" b="1" smtClean="0">
              <a:solidFill>
                <a:schemeClr val="accent2">
                  <a:lumMod val="75000"/>
                </a:schemeClr>
              </a:solidFill>
            </a:endParaRPr>
          </a:p>
          <a:p>
            <a:r>
              <a:rPr lang="en-US" smtClean="0"/>
              <a:t/>
            </a:r>
            <a:br>
              <a:rPr lang="en-US" smtClean="0"/>
            </a:b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08" y="365125"/>
            <a:ext cx="11258592" cy="706421"/>
          </a:xfrm>
        </p:spPr>
        <p:txBody>
          <a:bodyPr>
            <a:normAutofit/>
          </a:bodyPr>
          <a:lstStyle/>
          <a:p>
            <a:r>
              <a:rPr lang="en-US" sz="2800" smtClean="0"/>
              <a:t>INCORRECT HTML METHOD</a:t>
            </a:r>
            <a:endParaRPr lang="en-US" sz="2800"/>
          </a:p>
        </p:txBody>
      </p:sp>
      <p:sp>
        <p:nvSpPr>
          <p:cNvPr id="3" name="Text Placeholder 2"/>
          <p:cNvSpPr>
            <a:spLocks noGrp="1"/>
          </p:cNvSpPr>
          <p:nvPr>
            <p:ph type="body" idx="1"/>
          </p:nvPr>
        </p:nvSpPr>
        <p:spPr>
          <a:xfrm>
            <a:off x="238084" y="1825625"/>
            <a:ext cx="11115716" cy="4351338"/>
          </a:xfrm>
        </p:spPr>
        <p:txBody>
          <a:bodyPr/>
          <a:lstStyle/>
          <a:p>
            <a:pPr>
              <a:buNone/>
            </a:pPr>
            <a:endParaRPr lang="en-US" smtClean="0"/>
          </a:p>
          <a:p>
            <a:pPr>
              <a:buNone/>
            </a:pPr>
            <a:endParaRPr lang="en-US" smtClean="0"/>
          </a:p>
          <a:p>
            <a:pPr>
              <a:buNone/>
            </a:pPr>
            <a:r>
              <a:rPr lang="en-US" smtClean="0"/>
              <a:t>Solution</a:t>
            </a:r>
            <a:r>
              <a:rPr lang="en-US" sz="2400" smtClean="0"/>
              <a:t>: Added method = ‘POST’ to the form tag to ensure the form </a:t>
            </a:r>
          </a:p>
          <a:p>
            <a:pPr>
              <a:buNone/>
            </a:pPr>
            <a:r>
              <a:rPr lang="en-US" sz="2400" smtClean="0"/>
              <a:t>data is submitted  using the POST method ,crucial for handling note additions</a:t>
            </a:r>
            <a:endParaRPr lang="en-US" sz="2400"/>
          </a:p>
        </p:txBody>
      </p:sp>
      <p:pic>
        <p:nvPicPr>
          <p:cNvPr id="1026" name="Picture 2"/>
          <p:cNvPicPr>
            <a:picLocks noChangeAspect="1" noChangeArrowheads="1"/>
          </p:cNvPicPr>
          <p:nvPr/>
        </p:nvPicPr>
        <p:blipFill>
          <a:blip r:embed="rId2"/>
          <a:srcRect/>
          <a:stretch>
            <a:fillRect/>
          </a:stretch>
        </p:blipFill>
        <p:spPr bwMode="auto">
          <a:xfrm>
            <a:off x="738150" y="1214422"/>
            <a:ext cx="7181850" cy="11049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666712" y="4500570"/>
            <a:ext cx="7172325" cy="10858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084" y="214290"/>
            <a:ext cx="11187154" cy="642943"/>
          </a:xfrm>
        </p:spPr>
        <p:txBody>
          <a:bodyPr>
            <a:normAutofit fontScale="90000"/>
          </a:bodyPr>
          <a:lstStyle/>
          <a:p>
            <a:r>
              <a:rPr lang="en-US" sz="2800" smtClean="0"/>
              <a:t/>
            </a:r>
            <a:br>
              <a:rPr lang="en-US" sz="2800" smtClean="0"/>
            </a:br>
            <a:r>
              <a:rPr lang="en-US" sz="2800" smtClean="0"/>
              <a:t> </a:t>
            </a:r>
            <a:r>
              <a:rPr lang="en-US" sz="2800" smtClean="0"/>
              <a:t/>
            </a:r>
            <a:br>
              <a:rPr lang="en-US" sz="2800" smtClean="0"/>
            </a:br>
            <a:r>
              <a:rPr lang="en-US" sz="2800" smtClean="0"/>
              <a:t/>
            </a:r>
            <a:br>
              <a:rPr lang="en-US" sz="2800" smtClean="0"/>
            </a:br>
            <a:r>
              <a:rPr lang="en-US" sz="2800" b="1" smtClean="0"/>
              <a:t>INCORRECT </a:t>
            </a:r>
            <a:r>
              <a:rPr lang="en-US" sz="2800" b="1" smtClean="0"/>
              <a:t>RETRIEVAL OF NOTE IN FLASK ROUTE </a:t>
            </a:r>
            <a:r>
              <a:rPr lang="en-US" sz="2800" smtClean="0"/>
              <a:t/>
            </a:r>
            <a:br>
              <a:rPr lang="en-US" sz="2800" smtClean="0"/>
            </a:br>
            <a:r>
              <a:rPr lang="en-US" sz="2800" smtClean="0"/>
              <a:t/>
            </a:r>
            <a:br>
              <a:rPr lang="en-US" sz="2800" smtClean="0"/>
            </a:br>
            <a:r>
              <a:rPr lang="en-US" sz="2800" smtClean="0"/>
              <a:t>Issue: </a:t>
            </a:r>
            <a:r>
              <a:rPr lang="en-US" sz="2700" smtClean="0"/>
              <a:t>The code used requests args .get(“note”) to retrieve notes from the form suitable for GET requests but not for forms submitted via POST  </a:t>
            </a:r>
            <a:endParaRPr lang="en-US" sz="2700"/>
          </a:p>
        </p:txBody>
      </p:sp>
      <p:sp>
        <p:nvSpPr>
          <p:cNvPr id="3" name="Text Placeholder 2"/>
          <p:cNvSpPr>
            <a:spLocks noGrp="1"/>
          </p:cNvSpPr>
          <p:nvPr>
            <p:ph type="body" idx="1"/>
          </p:nvPr>
        </p:nvSpPr>
        <p:spPr>
          <a:xfrm>
            <a:off x="166646" y="2285992"/>
            <a:ext cx="10515600" cy="4351338"/>
          </a:xfrm>
        </p:spPr>
        <p:txBody>
          <a:bodyPr/>
          <a:lstStyle/>
          <a:p>
            <a:pPr>
              <a:buNone/>
            </a:pPr>
            <a:endParaRPr lang="en-US" smtClean="0"/>
          </a:p>
          <a:p>
            <a:pPr>
              <a:buNone/>
            </a:pPr>
            <a:endParaRPr lang="en-US" smtClean="0"/>
          </a:p>
          <a:p>
            <a:pPr>
              <a:buNone/>
            </a:pPr>
            <a:endParaRPr lang="en-US" smtClean="0"/>
          </a:p>
          <a:p>
            <a:pPr>
              <a:buNone/>
            </a:pPr>
            <a:r>
              <a:rPr lang="en-US" smtClean="0"/>
              <a:t>Solution:</a:t>
            </a:r>
            <a:r>
              <a:rPr lang="en-US" smtClean="0"/>
              <a:t> </a:t>
            </a:r>
            <a:r>
              <a:rPr lang="en-US" smtClean="0"/>
              <a:t> </a:t>
            </a:r>
            <a:r>
              <a:rPr lang="en-US" sz="2000" smtClean="0"/>
              <a:t>Updated the note retrieval in the flask route to use request.form(“note”) ensuring proper handling of note submission</a:t>
            </a:r>
          </a:p>
          <a:p>
            <a:pPr>
              <a:buNone/>
            </a:pPr>
            <a:r>
              <a:rPr lang="en-US" sz="2000" smtClean="0"/>
              <a:t>Via POST request</a:t>
            </a:r>
          </a:p>
          <a:p>
            <a:pPr>
              <a:buNone/>
            </a:pPr>
            <a:endParaRPr lang="en-US" smtClean="0"/>
          </a:p>
        </p:txBody>
      </p:sp>
      <p:pic>
        <p:nvPicPr>
          <p:cNvPr id="2050" name="Picture 2"/>
          <p:cNvPicPr>
            <a:picLocks noChangeAspect="1" noChangeArrowheads="1"/>
          </p:cNvPicPr>
          <p:nvPr/>
        </p:nvPicPr>
        <p:blipFill>
          <a:blip r:embed="rId2"/>
          <a:srcRect/>
          <a:stretch>
            <a:fillRect/>
          </a:stretch>
        </p:blipFill>
        <p:spPr bwMode="auto">
          <a:xfrm>
            <a:off x="1023902" y="2071678"/>
            <a:ext cx="6486525" cy="15811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095340" y="5429264"/>
            <a:ext cx="6315075" cy="1000132"/>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smtClean="0"/>
              <a:t>                         Final FLASK &amp; HTML Code</a:t>
            </a:r>
            <a:endParaRPr lang="en-US" sz="3600" b="1"/>
          </a:p>
        </p:txBody>
      </p:sp>
      <p:sp>
        <p:nvSpPr>
          <p:cNvPr id="5" name="Text Placeholder 4"/>
          <p:cNvSpPr>
            <a:spLocks noGrp="1"/>
          </p:cNvSpPr>
          <p:nvPr>
            <p:ph type="body" idx="1"/>
          </p:nvPr>
        </p:nvSpPr>
        <p:spPr/>
        <p:txBody>
          <a:bodyPr/>
          <a:lstStyle/>
          <a:p>
            <a:endParaRPr lang="en-US"/>
          </a:p>
        </p:txBody>
      </p:sp>
      <p:sp>
        <p:nvSpPr>
          <p:cNvPr id="6" name="Text Placeholder 5"/>
          <p:cNvSpPr>
            <a:spLocks noGrp="1"/>
          </p:cNvSpPr>
          <p:nvPr>
            <p:ph type="body" idx="2"/>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809588" y="1857364"/>
            <a:ext cx="5286412" cy="428628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6238876" y="1857364"/>
            <a:ext cx="5072098" cy="437355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2063743"/>
          </a:xfrm>
        </p:spPr>
        <p:txBody>
          <a:bodyPr/>
          <a:lstStyle/>
          <a:p>
            <a:endParaRPr lang="en-US"/>
          </a:p>
        </p:txBody>
      </p:sp>
      <p:sp>
        <p:nvSpPr>
          <p:cNvPr id="6" name="Text Placeholder 5"/>
          <p:cNvSpPr>
            <a:spLocks noGrp="1"/>
          </p:cNvSpPr>
          <p:nvPr>
            <p:ph type="body" idx="1"/>
          </p:nvPr>
        </p:nvSpPr>
        <p:spPr>
          <a:xfrm>
            <a:off x="838200" y="2643181"/>
            <a:ext cx="10515600" cy="3533781"/>
          </a:xfrm>
        </p:spPr>
        <p:txBody>
          <a:bodyPr>
            <a:normAutofit lnSpcReduction="10000"/>
          </a:bodyPr>
          <a:lstStyle/>
          <a:p>
            <a:pPr>
              <a:buNone/>
            </a:pPr>
            <a:r>
              <a:rPr lang="en-US" smtClean="0"/>
              <a:t>Conclusion:  </a:t>
            </a:r>
            <a:r>
              <a:rPr lang="en-US" sz="2400" smtClean="0"/>
              <a:t>The Note Taking Application’s Pytho,Flask and HTML </a:t>
            </a:r>
          </a:p>
          <a:p>
            <a:pPr>
              <a:buNone/>
            </a:pPr>
            <a:r>
              <a:rPr lang="en-US" sz="2400" smtClean="0"/>
              <a:t>Codebase underwent vital improvement and Bug fixes enhance</a:t>
            </a:r>
          </a:p>
          <a:p>
            <a:pPr>
              <a:buNone/>
            </a:pPr>
            <a:r>
              <a:rPr lang="en-US" sz="2400" smtClean="0"/>
              <a:t>functionality and security</a:t>
            </a:r>
          </a:p>
          <a:p>
            <a:pPr>
              <a:buNone/>
            </a:pPr>
            <a:r>
              <a:rPr lang="en-US" sz="2400" smtClean="0"/>
              <a:t>Issue with </a:t>
            </a:r>
            <a:r>
              <a:rPr lang="en-US" sz="2400" smtClean="0"/>
              <a:t>form </a:t>
            </a:r>
            <a:r>
              <a:rPr lang="en-US" sz="2400" smtClean="0"/>
              <a:t>submission,Flask routes ,HTML form methods and</a:t>
            </a:r>
          </a:p>
          <a:p>
            <a:pPr>
              <a:buNone/>
            </a:pPr>
            <a:r>
              <a:rPr lang="en-US" sz="2400" smtClean="0"/>
              <a:t>Note retrieval were identified and resolved</a:t>
            </a:r>
          </a:p>
          <a:p>
            <a:pPr>
              <a:buNone/>
            </a:pPr>
            <a:endParaRPr lang="en-US" sz="2400" smtClean="0"/>
          </a:p>
          <a:p>
            <a:pPr>
              <a:buNone/>
            </a:pPr>
            <a:r>
              <a:rPr lang="en-US" sz="2400" smtClean="0"/>
              <a:t>The final Flask and HTML code reflect these changes results more polished and user_friendly Note Taking Application</a:t>
            </a:r>
          </a:p>
          <a:p>
            <a:pPr>
              <a:buNone/>
            </a:pPr>
            <a:endParaRPr lang="en-US" sz="2400"/>
          </a:p>
        </p:txBody>
      </p:sp>
      <p:pic>
        <p:nvPicPr>
          <p:cNvPr id="4098" name="Picture 2"/>
          <p:cNvPicPr>
            <a:picLocks noChangeAspect="1" noChangeArrowheads="1"/>
          </p:cNvPicPr>
          <p:nvPr/>
        </p:nvPicPr>
        <p:blipFill>
          <a:blip r:embed="rId2"/>
          <a:srcRect/>
          <a:stretch>
            <a:fillRect/>
          </a:stretch>
        </p:blipFill>
        <p:spPr bwMode="auto">
          <a:xfrm>
            <a:off x="952464" y="285728"/>
            <a:ext cx="10644262" cy="221457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8084" y="0"/>
            <a:ext cx="10515600" cy="928694"/>
          </a:xfrm>
        </p:spPr>
        <p:txBody>
          <a:bodyPr>
            <a:normAutofit/>
          </a:bodyPr>
          <a:lstStyle/>
          <a:p>
            <a:r>
              <a:rPr lang="en-US" sz="3100" b="1" smtClean="0"/>
              <a:t>Exploratory Data Analysis</a:t>
            </a:r>
            <a:br>
              <a:rPr lang="en-US" sz="3100" b="1" smtClean="0"/>
            </a:br>
            <a:r>
              <a:rPr lang="en-US" sz="2700" b="1" smtClean="0"/>
              <a:t>1.Univariate Analysis  - </a:t>
            </a:r>
            <a:r>
              <a:rPr lang="en-US" sz="2000" b="1" smtClean="0"/>
              <a:t>Numerical Features (Contionuous</a:t>
            </a:r>
            <a:r>
              <a:rPr lang="en-US" sz="1800" b="1" smtClean="0"/>
              <a:t>):</a:t>
            </a:r>
            <a:endParaRPr lang="en-US" sz="1800" b="1"/>
          </a:p>
        </p:txBody>
      </p:sp>
      <p:sp>
        <p:nvSpPr>
          <p:cNvPr id="3" name="Text Placeholder 2"/>
          <p:cNvSpPr>
            <a:spLocks noGrp="1"/>
          </p:cNvSpPr>
          <p:nvPr>
            <p:ph type="body" idx="4294967295"/>
          </p:nvPr>
        </p:nvSpPr>
        <p:spPr>
          <a:xfrm>
            <a:off x="0" y="1142985"/>
            <a:ext cx="1809720" cy="714380"/>
          </a:xfrm>
        </p:spPr>
        <p:txBody>
          <a:bodyPr/>
          <a:lstStyle/>
          <a:p>
            <a:r>
              <a:rPr lang="en-US" smtClean="0"/>
              <a:t>Salary :</a:t>
            </a:r>
          </a:p>
          <a:p>
            <a:endParaRPr lang="en-US"/>
          </a:p>
        </p:txBody>
      </p:sp>
      <p:sp>
        <p:nvSpPr>
          <p:cNvPr id="6" name="Text Placeholder 5"/>
          <p:cNvSpPr>
            <a:spLocks noGrp="1"/>
          </p:cNvSpPr>
          <p:nvPr>
            <p:ph type="body" idx="4294967295"/>
          </p:nvPr>
        </p:nvSpPr>
        <p:spPr>
          <a:xfrm>
            <a:off x="0" y="3357562"/>
            <a:ext cx="12192000" cy="3000396"/>
          </a:xfrm>
        </p:spPr>
        <p:txBody>
          <a:bodyPr>
            <a:noAutofit/>
          </a:bodyPr>
          <a:lstStyle/>
          <a:p>
            <a:r>
              <a:rPr lang="en-US" sz="1400" b="1" smtClean="0"/>
              <a:t>Histogram</a:t>
            </a:r>
            <a:r>
              <a:rPr lang="en-US" sz="1200" b="1" smtClean="0"/>
              <a:t>   </a:t>
            </a:r>
            <a:r>
              <a:rPr lang="en-US" sz="1400" smtClean="0"/>
              <a:t>The data exhibits significant Left skewness</a:t>
            </a:r>
          </a:p>
          <a:p>
            <a:r>
              <a:rPr lang="en-US" sz="1400" b="1" smtClean="0"/>
              <a:t>Box Plot    </a:t>
            </a:r>
            <a:r>
              <a:rPr lang="en-US" sz="1400" smtClean="0"/>
              <a:t>There is a notable concentration of data points with high salaries, as depicted by the box plot</a:t>
            </a:r>
          </a:p>
          <a:p>
            <a:r>
              <a:rPr lang="en-US" sz="1400" b="1" smtClean="0"/>
              <a:t> CDF	         </a:t>
            </a:r>
            <a:r>
              <a:rPr lang="en-US" sz="1400" smtClean="0"/>
              <a:t>The cumulative distribution function (CDF) reveals a high degree of skewness in the data  with considerable deviation from a normal distribution age compared to other data points.                                                                                                                                                                               </a:t>
            </a:r>
          </a:p>
          <a:p>
            <a:pPr>
              <a:buNone/>
            </a:pPr>
            <a:r>
              <a:rPr lang="en-US" sz="1800" b="1" smtClean="0"/>
              <a:t>Ag </a:t>
            </a:r>
            <a:r>
              <a:rPr lang="en-US" sz="2000" b="1" smtClean="0"/>
              <a:t>e                                                                                       Age</a:t>
            </a:r>
          </a:p>
          <a:p>
            <a:pPr>
              <a:buNone/>
            </a:pPr>
            <a:r>
              <a:rPr lang="en-US" sz="1400" b="1" smtClean="0"/>
              <a:t>                                                                                                                            Boxplot:  </a:t>
            </a:r>
            <a:r>
              <a:rPr lang="en-US" sz="1400" smtClean="0"/>
              <a:t>The box plot indicates the presence of 4 students with very high ages  and one with</a:t>
            </a:r>
          </a:p>
          <a:p>
            <a:r>
              <a:rPr lang="en-US" sz="1400" smtClean="0"/>
              <a:t>                                                                                                                    very low age compared to other. The majority of students' ages ranged between 22 and 25</a:t>
            </a:r>
          </a:p>
          <a:p>
            <a:r>
              <a:rPr lang="en-US" sz="1400" smtClean="0"/>
              <a:t>approximately 25</a:t>
            </a:r>
          </a:p>
          <a:p>
            <a:r>
              <a:rPr lang="en-US" sz="1400" smtClean="0"/>
              <a:t>age compared to other data points.</a:t>
            </a:r>
            <a:endParaRPr lang="en-US" sz="1400"/>
          </a:p>
        </p:txBody>
      </p:sp>
      <p:pic>
        <p:nvPicPr>
          <p:cNvPr id="1026" name="Picture 2"/>
          <p:cNvPicPr>
            <a:picLocks noChangeAspect="1" noChangeArrowheads="1"/>
          </p:cNvPicPr>
          <p:nvPr/>
        </p:nvPicPr>
        <p:blipFill>
          <a:blip r:embed="rId2"/>
          <a:srcRect/>
          <a:stretch>
            <a:fillRect/>
          </a:stretch>
        </p:blipFill>
        <p:spPr bwMode="auto">
          <a:xfrm>
            <a:off x="1595406" y="1214422"/>
            <a:ext cx="9644130" cy="221457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66646" y="4643446"/>
            <a:ext cx="4643470" cy="1714499"/>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10percentage:                   12percentage:</a:t>
            </a:r>
            <a:br>
              <a:rPr lang="en-US" smtClean="0"/>
            </a:br>
            <a:endParaRPr lang="en-US"/>
          </a:p>
        </p:txBody>
      </p:sp>
      <p:sp>
        <p:nvSpPr>
          <p:cNvPr id="6" name="Text Placeholder 5"/>
          <p:cNvSpPr>
            <a:spLocks noGrp="1"/>
          </p:cNvSpPr>
          <p:nvPr>
            <p:ph type="body" idx="2"/>
          </p:nvPr>
        </p:nvSpPr>
        <p:spPr>
          <a:xfrm>
            <a:off x="452398" y="4071942"/>
            <a:ext cx="5157787" cy="1974844"/>
          </a:xfrm>
        </p:spPr>
        <p:txBody>
          <a:bodyPr>
            <a:noAutofit/>
          </a:bodyPr>
          <a:lstStyle/>
          <a:p>
            <a:pPr>
              <a:buNone/>
            </a:pPr>
            <a:r>
              <a:rPr lang="en-US" sz="1800" b="1" smtClean="0"/>
              <a:t>Histogram	</a:t>
            </a:r>
            <a:r>
              <a:rPr lang="en-US" sz="1600" smtClean="0"/>
              <a:t>The histogram depicts a scarcity of students with low percentages, with the majority falling within the 75% to 90% range. The peak frequency occurs at 78%, and the average score hovers around 77%.The presence of a few extreme outliers is evident from the box plot</a:t>
            </a:r>
            <a:r>
              <a:rPr lang="en-US" sz="1600" b="1" smtClean="0"/>
              <a:t>.</a:t>
            </a:r>
          </a:p>
          <a:p>
            <a:pPr>
              <a:buNone/>
            </a:pPr>
            <a:endParaRPr lang="en-US" sz="1800" b="1" smtClean="0"/>
          </a:p>
        </p:txBody>
      </p:sp>
      <p:sp>
        <p:nvSpPr>
          <p:cNvPr id="10" name="Text Placeholder 9"/>
          <p:cNvSpPr>
            <a:spLocks noGrp="1"/>
          </p:cNvSpPr>
          <p:nvPr>
            <p:ph type="body" idx="4"/>
          </p:nvPr>
        </p:nvSpPr>
        <p:spPr>
          <a:xfrm>
            <a:off x="6172200" y="3643313"/>
            <a:ext cx="5424526" cy="2546349"/>
          </a:xfrm>
        </p:spPr>
        <p:txBody>
          <a:bodyPr>
            <a:normAutofit/>
          </a:bodyPr>
          <a:lstStyle/>
          <a:p>
            <a:pPr>
              <a:buNone/>
            </a:pPr>
            <a:endParaRPr lang="en-US" sz="1800" b="1" smtClean="0"/>
          </a:p>
          <a:p>
            <a:pPr>
              <a:buNone/>
            </a:pPr>
            <a:r>
              <a:rPr lang="en-US" sz="1800" b="1" smtClean="0"/>
              <a:t>Boxplot     </a:t>
            </a:r>
            <a:r>
              <a:rPr lang="en-US" sz="1600" smtClean="0"/>
              <a:t>The plot illustrates a scarcity of students with low percentages, with the majority scoring between 69% and 84%. The peak frequency occurs at 70%, and the average score is around 74%. plot indicates only one data point with an extremely low score.</a:t>
            </a:r>
          </a:p>
        </p:txBody>
      </p:sp>
      <p:pic>
        <p:nvPicPr>
          <p:cNvPr id="2050" name="Picture 2"/>
          <p:cNvPicPr>
            <a:picLocks noChangeAspect="1" noChangeArrowheads="1"/>
          </p:cNvPicPr>
          <p:nvPr/>
        </p:nvPicPr>
        <p:blipFill>
          <a:blip r:embed="rId2"/>
          <a:srcRect/>
          <a:stretch>
            <a:fillRect/>
          </a:stretch>
        </p:blipFill>
        <p:spPr bwMode="auto">
          <a:xfrm>
            <a:off x="595274" y="1285860"/>
            <a:ext cx="5067307" cy="250033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453190" y="1214422"/>
            <a:ext cx="5000660" cy="250033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TotalTime>
  <Words>1311</Words>
  <PresentationFormat>Custom</PresentationFormat>
  <Paragraphs>114</Paragraphs>
  <Slides>22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Lato Black</vt:lpstr>
      <vt:lpstr>Arial Rounded MT Bold</vt:lpstr>
      <vt:lpstr>Arial Black</vt:lpstr>
      <vt:lpstr>Libre Baskerville</vt:lpstr>
      <vt:lpstr>Office Theme</vt:lpstr>
      <vt:lpstr>Slide 1</vt:lpstr>
      <vt:lpstr>Slide 2</vt:lpstr>
      <vt:lpstr>Slide 3</vt:lpstr>
      <vt:lpstr>INCORRECT HTML METHOD</vt:lpstr>
      <vt:lpstr>    INCORRECT RETRIEVAL OF NOTE IN FLASK ROUTE   Issue: The code used requests args .get(“note”) to retrieve notes from the form suitable for GET requests but not for forms submitted via POST  </vt:lpstr>
      <vt:lpstr>                         Final FLASK &amp; HTML Code</vt:lpstr>
      <vt:lpstr>Slide 7</vt:lpstr>
      <vt:lpstr>Exploratory Data Analysis 1.Univariate Analysis  - Numerical Features (Contionuous):</vt:lpstr>
      <vt:lpstr>10percentage:                   12percentage: </vt:lpstr>
      <vt:lpstr>collegeGPA:                   Experience: </vt:lpstr>
      <vt:lpstr>English, Logical, Quant, Computer Programming, Electronics &amp; Semiconductors  </vt:lpstr>
      <vt:lpstr>Categorical Features Designnation:                                                         JobCity:                               </vt:lpstr>
      <vt:lpstr>Degree:                                                         Specialization:                               </vt:lpstr>
      <vt:lpstr>Gender:                                                         GraduationYear:                               </vt:lpstr>
      <vt:lpstr>  10thboard  :                                                                 IsFresher:                              </vt:lpstr>
      <vt:lpstr> Bivariate analysis  Designations &amp; Salary :                                                                Gender &amp; Salary :                              </vt:lpstr>
      <vt:lpstr>  JobCity &amp; Salary :                                                                Degree &amp; Salary :                              </vt:lpstr>
      <vt:lpstr>  Specialization &amp; Gender:                                                                CollegeTier &amp; Salary :                              </vt:lpstr>
      <vt:lpstr>  Scores &amp; Salary:                                                                CollegeTier &amp; Salary :                              </vt:lpstr>
      <vt:lpstr> RESEARCH OUTCOMES  “Times of India article dated Jan 18, 2019 states that “After doing your Computer Science Engineering if you take up jobs as a Programming Analyst, Software Engineer, Hardware Engineer and Associate Engineer you can earn up to 2.5-3 lakhs as a fresh graduate.”</vt:lpstr>
      <vt:lpstr>CONCLUSION:</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 Ram Aduri</dc:creator>
  <cp:lastModifiedBy>hp</cp:lastModifiedBy>
  <cp:revision>51</cp:revision>
  <dcterms:created xsi:type="dcterms:W3CDTF">2021-02-16T05:19:01Z</dcterms:created>
  <dcterms:modified xsi:type="dcterms:W3CDTF">2024-02-28T06:24:37Z</dcterms:modified>
</cp:coreProperties>
</file>