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62" r:id="rId3"/>
    <p:sldId id="261" r:id="rId4"/>
    <p:sldId id="257" r:id="rId5"/>
    <p:sldId id="260" r:id="rId6"/>
    <p:sldId id="264" r:id="rId7"/>
    <p:sldId id="265" r:id="rId8"/>
    <p:sldId id="266" r:id="rId9"/>
    <p:sldId id="268" r:id="rId10"/>
    <p:sldId id="269" r:id="rId11"/>
    <p:sldId id="270" r:id="rId12"/>
    <p:sldId id="279" r:id="rId13"/>
    <p:sldId id="271" r:id="rId14"/>
    <p:sldId id="272" r:id="rId15"/>
    <p:sldId id="273" r:id="rId16"/>
    <p:sldId id="274" r:id="rId17"/>
    <p:sldId id="276" r:id="rId18"/>
    <p:sldId id="277" r:id="rId19"/>
    <p:sldId id="259" r:id="rId20"/>
  </p:sldIdLst>
  <p:sldSz cx="12192000" cy="6858000"/>
  <p:notesSz cx="6858000" cy="9144000"/>
  <p:embeddedFontLst>
    <p:embeddedFont>
      <p:font typeface="Calibri" pitchFamily="34" charset="0"/>
      <p:regular r:id="rId22"/>
      <p:bold r:id="rId23"/>
      <p:italic r:id="rId24"/>
      <p:boldItalic r:id="rId25"/>
    </p:embeddedFont>
    <p:embeddedFont>
      <p:font typeface="Lato Black" charset="0"/>
      <p:bold r:id="rId26"/>
      <p:boldItalic r:id="rId27"/>
    </p:embeddedFont>
    <p:embeddedFont>
      <p:font typeface="Arial Black" pitchFamily="34" charset="0"/>
      <p:bold r:id="rId28"/>
    </p:embeddedFont>
    <p:embeddedFont>
      <p:font typeface="Arial Rounded MT Bold" pitchFamily="34" charset="0"/>
      <p:regular r:id="rId29"/>
    </p:embeddedFont>
    <p:embeddedFont>
      <p:font typeface="Libre Baskerville"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72" y="-6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laShobhaRani"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linkedin.com/in/eerlabalashobharan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404858" y="163902"/>
            <a:ext cx="13262385" cy="6694098"/>
          </a:xfrm>
          <a:prstGeom prst="rect">
            <a:avLst/>
          </a:prstGeom>
          <a:noFill/>
          <a:ln>
            <a:noFill/>
          </a:ln>
        </p:spPr>
      </p:pic>
      <p:sp>
        <p:nvSpPr>
          <p:cNvPr id="99" name="Google Shape;99;p1"/>
          <p:cNvSpPr txBox="1"/>
          <p:nvPr/>
        </p:nvSpPr>
        <p:spPr>
          <a:xfrm>
            <a:off x="595274" y="3714752"/>
            <a:ext cx="11596726"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
            </a:r>
            <a:br>
              <a:rPr lang="en-IN" sz="1800" b="0" i="0" u="none" strike="noStrike" cap="none">
                <a:solidFill>
                  <a:schemeClr val="dk1"/>
                </a:solidFill>
                <a:latin typeface="Calibri"/>
                <a:ea typeface="Calibri"/>
                <a:cs typeface="Calibri"/>
                <a:sym typeface="Calibri"/>
              </a:rPr>
            </a:br>
            <a:r>
              <a:rPr lang="en-IN" sz="2800" b="1" i="0" u="none" strike="noStrike" cap="none" smtClean="0">
                <a:solidFill>
                  <a:schemeClr val="tx1"/>
                </a:solidFill>
                <a:latin typeface="Calibri"/>
                <a:ea typeface="Calibri"/>
                <a:cs typeface="Calibri"/>
                <a:sym typeface="Calibri"/>
              </a:rPr>
              <a:t>EXOPLORATORY </a:t>
            </a:r>
            <a:r>
              <a:rPr lang="en-IN" sz="2800" b="1" i="0" u="none" strike="noStrike" cap="none" smtClean="0">
                <a:solidFill>
                  <a:schemeClr val="dk1"/>
                </a:solidFill>
                <a:latin typeface="Calibri"/>
                <a:ea typeface="Calibri"/>
                <a:cs typeface="Calibri"/>
                <a:sym typeface="Calibri"/>
              </a:rPr>
              <a:t>DATA</a:t>
            </a:r>
            <a:r>
              <a:rPr lang="en-IN" sz="2800" b="1" smtClean="0">
                <a:solidFill>
                  <a:schemeClr val="dk1"/>
                </a:solidFill>
                <a:latin typeface="Calibri"/>
                <a:ea typeface="Calibri"/>
                <a:cs typeface="Calibri"/>
                <a:sym typeface="Calibri"/>
              </a:rPr>
              <a:t> ANALYSIS ON AMEO DATA </a:t>
            </a:r>
            <a:endParaRPr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2700" b="1" smtClean="0"/>
              <a:t>Degree:                                                         Specialization: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a:bodyPr>
          <a:lstStyle/>
          <a:p>
            <a:pPr>
              <a:buNone/>
            </a:pPr>
            <a:endParaRPr lang="en-US" sz="1800" b="1" smtClean="0"/>
          </a:p>
          <a:p>
            <a:r>
              <a:rPr lang="en-US" sz="1800" b="1" smtClean="0"/>
              <a:t>Barplot     </a:t>
            </a:r>
            <a:r>
              <a:rPr lang="en-US" sz="1600" smtClean="0"/>
              <a:t>Most students have pursued a B.Tech degree, with minimal representation from M.Sc(Tech) graduates.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smtClean="0"/>
              <a:t>Observation: Most of the students have done their Specialisation in electronics and communication engineering, computer science &amp; engineering</a:t>
            </a:r>
            <a:endParaRPr lang="en-US" sz="1600"/>
          </a:p>
        </p:txBody>
      </p:sp>
      <p:pic>
        <p:nvPicPr>
          <p:cNvPr id="6146" name="Picture 2"/>
          <p:cNvPicPr>
            <a:picLocks noChangeAspect="1" noChangeArrowheads="1"/>
          </p:cNvPicPr>
          <p:nvPr/>
        </p:nvPicPr>
        <p:blipFill>
          <a:blip r:embed="rId2"/>
          <a:srcRect/>
          <a:stretch>
            <a:fillRect/>
          </a:stretch>
        </p:blipFill>
        <p:spPr bwMode="auto">
          <a:xfrm>
            <a:off x="5595934" y="1500174"/>
            <a:ext cx="6453190" cy="237648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95274" y="1500174"/>
            <a:ext cx="4857784" cy="25003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2700" b="1" smtClean="0"/>
              <a:t>Gender:                                                         GraduationYear: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a:bodyPr>
          <a:lstStyle/>
          <a:p>
            <a:pPr>
              <a:buNone/>
            </a:pPr>
            <a:endParaRPr lang="en-US" sz="1800" b="1" smtClean="0"/>
          </a:p>
          <a:p>
            <a:r>
              <a:rPr lang="en-US" sz="1800" b="1" smtClean="0"/>
              <a:t>Piechart   </a:t>
            </a:r>
            <a:r>
              <a:rPr lang="en-US" sz="1600" smtClean="0"/>
              <a:t>The dataset is not balanced in terms of gender as the population of Male is really larger as compared to the female one</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b="1" smtClean="0"/>
              <a:t>Barplot</a:t>
            </a:r>
            <a:r>
              <a:rPr lang="en-US" sz="1600" smtClean="0"/>
              <a:t>   Maximum number of students were graduated in 2013, followed by the year 2014 and 2012</a:t>
            </a:r>
            <a:endParaRPr lang="en-US" sz="1600"/>
          </a:p>
        </p:txBody>
      </p:sp>
      <p:pic>
        <p:nvPicPr>
          <p:cNvPr id="7170" name="Picture 2"/>
          <p:cNvPicPr>
            <a:picLocks noChangeAspect="1" noChangeArrowheads="1"/>
          </p:cNvPicPr>
          <p:nvPr/>
        </p:nvPicPr>
        <p:blipFill>
          <a:blip r:embed="rId2"/>
          <a:srcRect/>
          <a:stretch>
            <a:fillRect/>
          </a:stretch>
        </p:blipFill>
        <p:spPr bwMode="auto">
          <a:xfrm>
            <a:off x="1523968" y="1214422"/>
            <a:ext cx="3886200" cy="278608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0" y="1190625"/>
            <a:ext cx="6096000" cy="302419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3100" b="1" smtClean="0"/>
              <a:t>10thboard </a:t>
            </a:r>
            <a:r>
              <a:rPr lang="en-US" sz="2200" b="1" smtClean="0"/>
              <a:t> :                                                                 </a:t>
            </a:r>
            <a:r>
              <a:rPr lang="en-US" sz="2700" b="1" smtClean="0"/>
              <a:t>IsFresher: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CBSE emerges as the most common school board for both 10th and 12th grades,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214950"/>
            <a:ext cx="5183188" cy="974712"/>
          </a:xfrm>
        </p:spPr>
        <p:txBody>
          <a:bodyPr>
            <a:normAutofit fontScale="25000" lnSpcReduction="20000"/>
          </a:bodyPr>
          <a:lstStyle/>
          <a:p>
            <a:r>
              <a:rPr lang="en-US" sz="4900" b="1" smtClean="0"/>
              <a:t>   </a:t>
            </a:r>
            <a:r>
              <a:rPr lang="en-US" sz="5600" b="1" smtClean="0"/>
              <a:t>Bar plot </a:t>
            </a:r>
            <a:r>
              <a:rPr lang="en-US" sz="1600" smtClean="0"/>
              <a:t>      </a:t>
            </a:r>
            <a:r>
              <a:rPr lang="en-US" sz="4900" smtClean="0"/>
              <a:t>The majority are categorized as "No Career Gap," implying that they transitioned directly from education to employment without any significant gap.There's a comparatively smaller count of individuals categorized as having a "Career Gap"</a:t>
            </a:r>
            <a:endParaRPr lang="en-US" sz="4900"/>
          </a:p>
        </p:txBody>
      </p:sp>
      <p:pic>
        <p:nvPicPr>
          <p:cNvPr id="13314" name="Picture 2"/>
          <p:cNvPicPr>
            <a:picLocks noChangeAspect="1" noChangeArrowheads="1"/>
          </p:cNvPicPr>
          <p:nvPr/>
        </p:nvPicPr>
        <p:blipFill>
          <a:blip r:embed="rId2"/>
          <a:srcRect/>
          <a:stretch>
            <a:fillRect/>
          </a:stretch>
        </p:blipFill>
        <p:spPr bwMode="auto">
          <a:xfrm>
            <a:off x="523836" y="1285860"/>
            <a:ext cx="5214974" cy="407196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5810248" y="1643050"/>
            <a:ext cx="6143668" cy="342902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2800" smtClean="0"/>
              <a:t/>
            </a:r>
            <a:br>
              <a:rPr lang="en-US" sz="2800" smtClean="0"/>
            </a:br>
            <a:r>
              <a:rPr lang="en-US" sz="3100" b="1" smtClean="0"/>
              <a:t>Bivariate analysis </a:t>
            </a:r>
            <a:r>
              <a:rPr lang="en-US" sz="2800" smtClean="0"/>
              <a:t/>
            </a:r>
            <a:br>
              <a:rPr lang="en-US" sz="2800" smtClean="0"/>
            </a:br>
            <a:r>
              <a:rPr lang="en-US" sz="2200" b="1" smtClean="0"/>
              <a:t>Designations &amp; Salary :                                                                Gender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500570"/>
            <a:ext cx="5157787" cy="1857388"/>
          </a:xfrm>
        </p:spPr>
        <p:txBody>
          <a:bodyPr>
            <a:normAutofit/>
          </a:bodyPr>
          <a:lstStyle/>
          <a:p>
            <a:pPr>
              <a:buNone/>
            </a:pPr>
            <a:endParaRPr lang="en-US" sz="1800" b="1" smtClean="0"/>
          </a:p>
          <a:p>
            <a:r>
              <a:rPr lang="en-US" sz="1600" b="1" smtClean="0"/>
              <a:t>Barplot</a:t>
            </a:r>
            <a:r>
              <a:rPr lang="en-US" sz="1600" smtClean="0"/>
              <a:t>    Bar plot shows the maximum salary for each Designation. Senior Software Engineer has the highest salary but they also has the maximum standard deviation in their salary. software developer has salary lower than average salary.</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786322"/>
            <a:ext cx="5183188" cy="1403340"/>
          </a:xfrm>
        </p:spPr>
        <p:txBody>
          <a:bodyPr>
            <a:normAutofit/>
          </a:bodyPr>
          <a:lstStyle/>
          <a:p>
            <a:r>
              <a:rPr lang="en-US" sz="1600" b="1" smtClean="0"/>
              <a:t>Barplot  </a:t>
            </a:r>
            <a:r>
              <a:rPr lang="en-US" sz="1600" smtClean="0"/>
              <a:t> The average salary for both male and female is approximately equal and it implies that there was no gender bias in terms of salary. It is also plausible to say that Female's get salary below the overall average salary</a:t>
            </a:r>
            <a:endParaRPr lang="en-US" sz="1600"/>
          </a:p>
        </p:txBody>
      </p:sp>
      <p:pic>
        <p:nvPicPr>
          <p:cNvPr id="9218" name="Picture 2"/>
          <p:cNvPicPr>
            <a:picLocks noChangeAspect="1" noChangeArrowheads="1"/>
          </p:cNvPicPr>
          <p:nvPr/>
        </p:nvPicPr>
        <p:blipFill>
          <a:blip r:embed="rId2"/>
          <a:srcRect/>
          <a:stretch>
            <a:fillRect/>
          </a:stretch>
        </p:blipFill>
        <p:spPr bwMode="auto">
          <a:xfrm>
            <a:off x="666712" y="1214422"/>
            <a:ext cx="5214973" cy="364333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096000" y="1357298"/>
            <a:ext cx="5286412" cy="342902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JobCity &amp; Salary :                                                                Degree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Bar plot shows salary for each JobCity mumbai has highest salary and followed by gurgaon,banglore.</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286388"/>
            <a:ext cx="5183188" cy="903274"/>
          </a:xfrm>
        </p:spPr>
        <p:txBody>
          <a:bodyPr>
            <a:normAutofit/>
          </a:bodyPr>
          <a:lstStyle/>
          <a:p>
            <a:r>
              <a:rPr lang="en-US" sz="1600" b="1" smtClean="0"/>
              <a:t>Box plot </a:t>
            </a:r>
            <a:r>
              <a:rPr lang="en-US" sz="1600" smtClean="0"/>
              <a:t> Box plot shows salary for Degree M.Tech/M.E graduates earning high salary than other graduates</a:t>
            </a:r>
            <a:endParaRPr lang="en-US" sz="1600"/>
          </a:p>
        </p:txBody>
      </p:sp>
      <p:pic>
        <p:nvPicPr>
          <p:cNvPr id="10242" name="Picture 2"/>
          <p:cNvPicPr>
            <a:picLocks noChangeAspect="1" noChangeArrowheads="1"/>
          </p:cNvPicPr>
          <p:nvPr/>
        </p:nvPicPr>
        <p:blipFill>
          <a:blip r:embed="rId2"/>
          <a:srcRect/>
          <a:stretch>
            <a:fillRect/>
          </a:stretch>
        </p:blipFill>
        <p:spPr bwMode="auto">
          <a:xfrm>
            <a:off x="166646" y="1500174"/>
            <a:ext cx="5500726" cy="3643338"/>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096000" y="1500174"/>
            <a:ext cx="5805480" cy="36433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Specialization &amp; Gender:                                                                CollegeTier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Male participation is approximately double that of females across all specializations, with fewer females opting for mechanical and electronics.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429264"/>
            <a:ext cx="5183188" cy="760398"/>
          </a:xfrm>
        </p:spPr>
        <p:txBody>
          <a:bodyPr>
            <a:normAutofit fontScale="92500" lnSpcReduction="20000"/>
          </a:bodyPr>
          <a:lstStyle/>
          <a:p>
            <a:r>
              <a:rPr lang="en-US" sz="1600" b="1" smtClean="0"/>
              <a:t>Bar plot </a:t>
            </a:r>
            <a:r>
              <a:rPr lang="en-US" sz="1600" smtClean="0"/>
              <a:t>  Tier 1 colleges offer higher salaries compared to Tier 2 colleges, and cities in Tier 1 and Tier 2 offer similar salaries to students. </a:t>
            </a:r>
            <a:endParaRPr lang="en-US" sz="1600"/>
          </a:p>
        </p:txBody>
      </p:sp>
      <p:pic>
        <p:nvPicPr>
          <p:cNvPr id="11266" name="Picture 2"/>
          <p:cNvPicPr>
            <a:picLocks noChangeAspect="1" noChangeArrowheads="1"/>
          </p:cNvPicPr>
          <p:nvPr/>
        </p:nvPicPr>
        <p:blipFill>
          <a:blip r:embed="rId2"/>
          <a:srcRect/>
          <a:stretch>
            <a:fillRect/>
          </a:stretch>
        </p:blipFill>
        <p:spPr bwMode="auto">
          <a:xfrm>
            <a:off x="309522" y="1714488"/>
            <a:ext cx="5310182" cy="35719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024563" y="1500174"/>
            <a:ext cx="5286412" cy="35718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Scores &amp; Salary:                                                                CollegeTier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Scatterplot     </a:t>
            </a:r>
            <a:r>
              <a:rPr lang="en-US" sz="1600" smtClean="0"/>
              <a:t>There does not exist any correlation The scatters plots above gives adequate evidence that salary is not effected by any of the above scores.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429264"/>
            <a:ext cx="5183188" cy="760398"/>
          </a:xfrm>
        </p:spPr>
        <p:txBody>
          <a:bodyPr>
            <a:normAutofit/>
          </a:bodyPr>
          <a:lstStyle/>
          <a:p>
            <a:r>
              <a:rPr lang="en-US" sz="1600" b="1" smtClean="0"/>
              <a:t>   Scatter plot </a:t>
            </a:r>
            <a:r>
              <a:rPr lang="en-US" sz="1600" smtClean="0"/>
              <a:t>  college GPA scores, does not  correlate with Salary. </a:t>
            </a:r>
            <a:endParaRPr lang="en-US" sz="1600"/>
          </a:p>
        </p:txBody>
      </p:sp>
      <p:pic>
        <p:nvPicPr>
          <p:cNvPr id="12290" name="Picture 2"/>
          <p:cNvPicPr>
            <a:picLocks noChangeAspect="1" noChangeArrowheads="1"/>
          </p:cNvPicPr>
          <p:nvPr/>
        </p:nvPicPr>
        <p:blipFill>
          <a:blip r:embed="rId2"/>
          <a:srcRect/>
          <a:stretch>
            <a:fillRect/>
          </a:stretch>
        </p:blipFill>
        <p:spPr bwMode="auto">
          <a:xfrm>
            <a:off x="523836" y="1643050"/>
            <a:ext cx="5429287" cy="35719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096000" y="1571612"/>
            <a:ext cx="5572164" cy="321471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
            </a:r>
            <a:br>
              <a:rPr lang="en-US" smtClean="0"/>
            </a:br>
            <a:r>
              <a:rPr lang="en-US" smtClean="0"/>
              <a:t>RESEARCH OUTCOMES </a:t>
            </a:r>
            <a:br>
              <a:rPr lang="en-US" smtClean="0"/>
            </a:br>
            <a:r>
              <a:rPr lang="en-US" i="1" smtClean="0"/>
              <a:t>“</a:t>
            </a:r>
            <a:r>
              <a:rPr lang="en-US" sz="2700" i="1" smtClean="0"/>
              <a:t>Times of India article dated Jan 18, 2019 states that “After doing your Computer Science Engineering if you take up jobs as a Programming Analyst, Software Engineer, Hardware Engineer and Associate Engineer you can earn up to 2.5-3 lakhs as a fresh graduate</a:t>
            </a:r>
            <a:r>
              <a:rPr lang="en-US" i="1" smtClean="0"/>
              <a:t>.”</a:t>
            </a:r>
            <a:endParaRPr lang="en-US"/>
          </a:p>
        </p:txBody>
      </p:sp>
      <p:sp>
        <p:nvSpPr>
          <p:cNvPr id="8" name="Text Placeholder 7"/>
          <p:cNvSpPr>
            <a:spLocks noGrp="1"/>
          </p:cNvSpPr>
          <p:nvPr>
            <p:ph type="body" idx="1"/>
          </p:nvPr>
        </p:nvSpPr>
        <p:spPr>
          <a:xfrm>
            <a:off x="5881686" y="2500306"/>
            <a:ext cx="6000792" cy="3429024"/>
          </a:xfrm>
        </p:spPr>
        <p:txBody>
          <a:bodyPr>
            <a:normAutofit/>
          </a:bodyPr>
          <a:lstStyle/>
          <a:p>
            <a:r>
              <a:rPr lang="en-US" sz="2400" smtClean="0"/>
              <a:t>The analysis begins by grouping the dataset by job designation, calculating the mean of salaries for each job role. This provides insights into salary distribution across different designations. Notably, Software Engineers have the  highest mean salary and  indicating  higher earnings compared to Programmer Analyst</a:t>
            </a:r>
            <a:endParaRPr lang="en-US" sz="2400"/>
          </a:p>
        </p:txBody>
      </p:sp>
      <p:pic>
        <p:nvPicPr>
          <p:cNvPr id="14338" name="Picture 2"/>
          <p:cNvPicPr>
            <a:picLocks noChangeAspect="1" noChangeArrowheads="1"/>
          </p:cNvPicPr>
          <p:nvPr/>
        </p:nvPicPr>
        <p:blipFill>
          <a:blip r:embed="rId2"/>
          <a:srcRect/>
          <a:stretch>
            <a:fillRect/>
          </a:stretch>
        </p:blipFill>
        <p:spPr bwMode="auto">
          <a:xfrm>
            <a:off x="238084" y="2500306"/>
            <a:ext cx="5143536" cy="332421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6" y="285728"/>
            <a:ext cx="10515600" cy="428628"/>
          </a:xfrm>
        </p:spPr>
        <p:txBody>
          <a:bodyPr>
            <a:normAutofit fontScale="90000"/>
          </a:bodyPr>
          <a:lstStyle/>
          <a:p>
            <a:r>
              <a:rPr lang="en-US" smtClean="0"/>
              <a:t>CONCLUSION:</a:t>
            </a:r>
            <a:endParaRPr lang="en-US"/>
          </a:p>
        </p:txBody>
      </p:sp>
      <p:sp>
        <p:nvSpPr>
          <p:cNvPr id="3" name="Text Placeholder 2"/>
          <p:cNvSpPr>
            <a:spLocks noGrp="1"/>
          </p:cNvSpPr>
          <p:nvPr>
            <p:ph type="body" idx="1"/>
          </p:nvPr>
        </p:nvSpPr>
        <p:spPr>
          <a:xfrm>
            <a:off x="881026" y="857232"/>
            <a:ext cx="10515600" cy="3857652"/>
          </a:xfrm>
        </p:spPr>
        <p:txBody>
          <a:bodyPr>
            <a:noAutofit/>
          </a:bodyPr>
          <a:lstStyle/>
          <a:p>
            <a:pPr>
              <a:buNone/>
            </a:pPr>
            <a:r>
              <a:rPr lang="en-US" sz="1400" smtClean="0"/>
              <a:t>1</a:t>
            </a:r>
            <a:r>
              <a:rPr lang="en-US" sz="1400" smtClean="0">
                <a:latin typeface="Arial Rounded MT Bold" pitchFamily="34" charset="0"/>
              </a:rPr>
              <a:t>. </a:t>
            </a:r>
            <a:r>
              <a:rPr lang="en-US" sz="1600" b="1" smtClean="0">
                <a:latin typeface="Arial Rounded MT Bold" pitchFamily="34" charset="0"/>
              </a:rPr>
              <a:t>Designation Influence on Salary</a:t>
            </a:r>
            <a:r>
              <a:rPr lang="en-US" sz="1400" smtClean="0">
                <a:latin typeface="Arial Rounded MT Bold" pitchFamily="34" charset="0"/>
                <a:cs typeface="Arial" pitchFamily="34" charset="0"/>
              </a:rPr>
              <a:t>: Senior Software Engineers command the highest salaries, but also exhibit the highest salary variability, indicating potential for high earnings but also risk. Conversely, Software Developers and Technical Support Engineers generally receive below-average salaries, suggesting less lucrative career paths</a:t>
            </a:r>
            <a:r>
              <a:rPr lang="en-US" sz="1400" smtClean="0"/>
              <a:t>.</a:t>
            </a:r>
          </a:p>
          <a:p>
            <a:pPr>
              <a:buNone/>
            </a:pPr>
            <a:r>
              <a:rPr lang="en-US" sz="1400" smtClean="0"/>
              <a:t>2. </a:t>
            </a:r>
            <a:r>
              <a:rPr lang="en-US" sz="1600" b="1" smtClean="0">
                <a:latin typeface="Arial Rounded MT Bold" pitchFamily="34" charset="0"/>
              </a:rPr>
              <a:t>Gender Disparity</a:t>
            </a:r>
            <a:r>
              <a:rPr lang="en-US" sz="1400" smtClean="0">
                <a:latin typeface="Arial Rounded MT Bold" pitchFamily="34" charset="0"/>
              </a:rPr>
              <a:t>:While the average salaries for both genders are similar, females tend to earn below the overall average, indicating a gender pay gap that warrants further investigation and potential corrective measures.</a:t>
            </a:r>
          </a:p>
          <a:p>
            <a:pPr>
              <a:buNone/>
            </a:pPr>
            <a:r>
              <a:rPr lang="en-US" sz="1400" smtClean="0">
                <a:latin typeface="Arial Rounded MT Bold" pitchFamily="34" charset="0"/>
              </a:rPr>
              <a:t>3</a:t>
            </a:r>
            <a:r>
              <a:rPr lang="en-US" sz="1400" b="1" smtClean="0">
                <a:latin typeface="Arial Rounded MT Bold" pitchFamily="34" charset="0"/>
              </a:rPr>
              <a:t>. </a:t>
            </a:r>
            <a:r>
              <a:rPr lang="en-US" sz="1600" b="1" smtClean="0">
                <a:latin typeface="Arial Rounded MT Bold" pitchFamily="34" charset="0"/>
              </a:rPr>
              <a:t>Academic Performance Impact</a:t>
            </a:r>
            <a:r>
              <a:rPr lang="en-US" sz="1600" smtClean="0">
                <a:latin typeface="Arial Rounded MT Bold" pitchFamily="34" charset="0"/>
              </a:rPr>
              <a:t>: </a:t>
            </a:r>
            <a:r>
              <a:rPr lang="en-US" sz="1400" smtClean="0">
                <a:latin typeface="Arial Rounded MT Bold" pitchFamily="34" charset="0"/>
              </a:rPr>
              <a:t>No significant correlation exists between academic scores (10th, 12th, College GPA) and salary, suggesting that while academic qualifications are important, they may not directly translate to higher earnings in the job market..</a:t>
            </a:r>
          </a:p>
          <a:p>
            <a:pPr>
              <a:buNone/>
            </a:pPr>
            <a:r>
              <a:rPr lang="en-US" sz="1400" smtClean="0">
                <a:latin typeface="Arial Rounded MT Bold" pitchFamily="34" charset="0"/>
              </a:rPr>
              <a:t>4. </a:t>
            </a:r>
            <a:r>
              <a:rPr lang="en-US" sz="1600" b="1" smtClean="0">
                <a:latin typeface="Arial Rounded MT Bold" pitchFamily="34" charset="0"/>
              </a:rPr>
              <a:t>Skill Proficiency</a:t>
            </a:r>
            <a:r>
              <a:rPr lang="en-US" sz="1400" smtClean="0">
                <a:latin typeface="Arial Rounded MT Bold" pitchFamily="34" charset="0"/>
              </a:rPr>
              <a:t>: English, Quants, and Logical scores do not seem to influence salary significantly, indicating that other factors such as job role responsibilities or industry demand may play a more significant role in determining compensation.</a:t>
            </a:r>
          </a:p>
          <a:p>
            <a:pPr>
              <a:buNone/>
            </a:pPr>
            <a:r>
              <a:rPr lang="en-US" sz="1400" smtClean="0">
                <a:latin typeface="Arial Rounded MT Bold" pitchFamily="34" charset="0"/>
              </a:rPr>
              <a:t>5</a:t>
            </a:r>
            <a:r>
              <a:rPr lang="en-US" sz="1600" smtClean="0">
                <a:latin typeface="Arial Rounded MT Bold" pitchFamily="34" charset="0"/>
              </a:rPr>
              <a:t>. </a:t>
            </a:r>
            <a:r>
              <a:rPr lang="en-US" sz="1600" b="1" smtClean="0">
                <a:latin typeface="Arial Rounded MT Bold" pitchFamily="34" charset="0"/>
              </a:rPr>
              <a:t>Gender and Specialization</a:t>
            </a:r>
            <a:r>
              <a:rPr lang="en-US" sz="1400" smtClean="0">
                <a:latin typeface="Arial Rounded MT Bold" pitchFamily="34" charset="0"/>
              </a:rPr>
              <a:t>:Male participation is notably higher across all specializations, with fewer females opting for mechanical and electronics fields, suggesting potential gender-based career preferences or societal influences.</a:t>
            </a:r>
          </a:p>
          <a:p>
            <a:pPr>
              <a:buNone/>
            </a:pPr>
            <a:r>
              <a:rPr lang="en-US" sz="1400" smtClean="0">
                <a:latin typeface="Arial Rounded MT Bold" pitchFamily="34" charset="0"/>
              </a:rPr>
              <a:t>6. </a:t>
            </a:r>
            <a:r>
              <a:rPr lang="en-US" sz="1600" b="1" smtClean="0">
                <a:latin typeface="Arial Rounded MT Bold" pitchFamily="34" charset="0"/>
              </a:rPr>
              <a:t>College Reputation</a:t>
            </a:r>
            <a:r>
              <a:rPr lang="en-US" sz="1600" smtClean="0">
                <a:latin typeface="Arial Rounded MT Bold" pitchFamily="34" charset="0"/>
              </a:rPr>
              <a:t>:</a:t>
            </a:r>
            <a:r>
              <a:rPr lang="en-US" sz="1400" smtClean="0">
                <a:latin typeface="Arial Rounded MT Bold" pitchFamily="34" charset="0"/>
              </a:rPr>
              <a:t>Tier 1 colleges tend to produce graduates who command higher salaries compared to Tier 2 colleges, indicating the importance of institutional reputation in shaping career outcomes.</a:t>
            </a:r>
          </a:p>
          <a:p>
            <a:pPr>
              <a:buNone/>
            </a:pPr>
            <a:r>
              <a:rPr lang="en-US" sz="1400" smtClean="0">
                <a:latin typeface="Arial Rounded MT Bold" pitchFamily="34" charset="0"/>
              </a:rPr>
              <a:t>7. </a:t>
            </a:r>
            <a:r>
              <a:rPr lang="en-US" sz="1600" b="1" smtClean="0">
                <a:latin typeface="Arial Rounded MT Bold" pitchFamily="34" charset="0"/>
              </a:rPr>
              <a:t>City Tier Impact</a:t>
            </a:r>
            <a:r>
              <a:rPr lang="en-US" sz="1400" smtClean="0">
                <a:latin typeface="Arial Rounded MT Bold" pitchFamily="34" charset="0"/>
              </a:rPr>
              <a:t>: Cities in Tier 1 and Tier 2 offer similar salary prospects to students, suggesting that while city choice may impact lifestyle and job availability, it may not significantly affect earning potential. </a:t>
            </a:r>
          </a:p>
          <a:p>
            <a:pPr>
              <a:buNone/>
            </a:pPr>
            <a:r>
              <a:rPr lang="en-US" sz="1400" smtClean="0">
                <a:latin typeface="Arial Black" pitchFamily="34" charset="0"/>
              </a:rPr>
              <a:t>  “’In summary, while factors like college reputation, and career choice strongly influence salary levels, gender disparities and academic performance do not appear to be as decisive. This underscores the complexity of salary determinants, suggesting a multifaceted interplay of factors in shaping compensation outcomes</a:t>
            </a:r>
            <a:r>
              <a:rPr lang="en-US" sz="1400" smtClean="0">
                <a:latin typeface="Arial Rounded MT Bold" pitchFamily="34" charset="0"/>
              </a:rPr>
              <a:t>.””</a:t>
            </a:r>
            <a:endParaRPr lang="en-US" sz="1400">
              <a:latin typeface="Arial Rounded MT Bold"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chemeClr val="tx1"/>
                </a:solidFill>
                <a:latin typeface="Lato Black"/>
                <a:ea typeface="Lato Black"/>
                <a:cs typeface="Lato Black"/>
                <a:sym typeface="Lato Black"/>
              </a:rPr>
              <a:t>About me</a:t>
            </a:r>
            <a:endParaRPr sz="1800" b="0" i="0" u="none" strike="noStrike" cap="none">
              <a:solidFill>
                <a:schemeClr val="tx1"/>
              </a:solidFill>
              <a:latin typeface="Calibri"/>
              <a:ea typeface="Calibri"/>
              <a:cs typeface="Calibri"/>
              <a:sym typeface="Calibri"/>
            </a:endParaRPr>
          </a:p>
        </p:txBody>
      </p:sp>
      <p:sp>
        <p:nvSpPr>
          <p:cNvPr id="5" name="Text Placeholder 4"/>
          <p:cNvSpPr>
            <a:spLocks noGrp="1"/>
          </p:cNvSpPr>
          <p:nvPr>
            <p:ph type="body" idx="1"/>
          </p:nvPr>
        </p:nvSpPr>
        <p:spPr>
          <a:xfrm>
            <a:off x="838200" y="1285860"/>
            <a:ext cx="10515600" cy="4891103"/>
          </a:xfrm>
        </p:spPr>
        <p:txBody>
          <a:bodyPr>
            <a:normAutofit lnSpcReduction="10000"/>
          </a:bodyPr>
          <a:lstStyle/>
          <a:p>
            <a:pPr>
              <a:buNone/>
            </a:pPr>
            <a:r>
              <a:rPr lang="en-US" smtClean="0"/>
              <a:t>My name E B Shobha Rani I Completed My Graduation  Bsc In</a:t>
            </a:r>
          </a:p>
          <a:p>
            <a:pPr>
              <a:buNone/>
            </a:pPr>
            <a:r>
              <a:rPr lang="en-US" smtClean="0"/>
              <a:t>Mathematics .  I'm passionate about data because it holds the key to</a:t>
            </a:r>
          </a:p>
          <a:p>
            <a:pPr>
              <a:buNone/>
            </a:pPr>
            <a:r>
              <a:rPr lang="en-US" smtClean="0"/>
              <a:t>unlocking valuable insights and understanding complex phenomena.</a:t>
            </a:r>
          </a:p>
          <a:p>
            <a:pPr>
              <a:buNone/>
            </a:pPr>
            <a:r>
              <a:rPr lang="en-US" smtClean="0"/>
              <a:t>Learning Data Science allows me to harness the power of data to solve </a:t>
            </a:r>
          </a:p>
          <a:p>
            <a:pPr>
              <a:buNone/>
            </a:pPr>
            <a:r>
              <a:rPr lang="en-US" smtClean="0"/>
              <a:t>real-world problems, make informed decisions, and drive positive </a:t>
            </a:r>
          </a:p>
          <a:p>
            <a:pPr>
              <a:buNone/>
            </a:pPr>
            <a:r>
              <a:rPr lang="en-US" smtClean="0"/>
              <a:t>change. It's an exciting journey where I can explore patterns, uncover </a:t>
            </a:r>
          </a:p>
          <a:p>
            <a:pPr>
              <a:buNone/>
            </a:pPr>
            <a:r>
              <a:rPr lang="en-US" smtClean="0"/>
              <a:t>trends, and contribute to innovation in diverse fields.</a:t>
            </a:r>
          </a:p>
          <a:p>
            <a:pPr>
              <a:buNone/>
            </a:pPr>
            <a:endParaRPr lang="en-US" smtClean="0"/>
          </a:p>
          <a:p>
            <a:pPr>
              <a:buNone/>
            </a:pPr>
            <a:r>
              <a:rPr lang="en-US" smtClean="0"/>
              <a:t>Github: </a:t>
            </a:r>
            <a:r>
              <a:rPr lang="en-US" smtClean="0">
                <a:hlinkClick r:id="rId3"/>
              </a:rPr>
              <a:t>https://github.com/BalaShobhaRani</a:t>
            </a:r>
            <a:endParaRPr lang="en-US" smtClean="0"/>
          </a:p>
          <a:p>
            <a:pPr>
              <a:buNone/>
            </a:pPr>
            <a:r>
              <a:rPr lang="en-US" smtClean="0"/>
              <a:t>Linkidin: </a:t>
            </a:r>
            <a:r>
              <a:rPr lang="en-US" smtClean="0">
                <a:hlinkClick r:id="rId4"/>
              </a:rPr>
              <a:t>http://www.linkedin.com/in/eerlabalashobharani/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Rectangle 3"/>
          <p:cNvSpPr/>
          <p:nvPr/>
        </p:nvSpPr>
        <p:spPr>
          <a:xfrm>
            <a:off x="0" y="0"/>
            <a:ext cx="12025354" cy="7826254"/>
          </a:xfrm>
          <a:prstGeom prst="rect">
            <a:avLst/>
          </a:prstGeom>
        </p:spPr>
        <p:txBody>
          <a:bodyPr wrap="square">
            <a:spAutoFit/>
          </a:bodyPr>
          <a:lstStyle/>
          <a:p>
            <a:r>
              <a:rPr lang="en-US" sz="1600" b="1" smtClean="0"/>
              <a:t>Data Description : </a:t>
            </a:r>
          </a:p>
          <a:p>
            <a:endParaRPr lang="en-US" sz="1600" b="1" smtClean="0"/>
          </a:p>
          <a:p>
            <a:r>
              <a:rPr lang="en-US" sz="1600" smtClean="0">
                <a:latin typeface="Calibri" pitchFamily="34" charset="0"/>
                <a:cs typeface="Calibri" pitchFamily="34" charset="0"/>
              </a:rPr>
              <a:t>The dataset contains employment outcomes of engineering graduates, focusing on salary, job titles, and locations, with around 4000 data points and 40 independent variables. It includes demographic features such as gender, date of birth, and college details like tier and specialization pursued. Continuous variables like 10th and 12th grade percentages, college GPA, and standardized scores in cognitive, technical, and personality skills are also provided. Categorical variables like college board, degree obtained, and job designation are included, alongside continuous scores in specific technical domains like computer science and engineering. The dataset aims to analyze factors influencing engineering graduates' employment outcomes, including salary and job placement.</a:t>
            </a:r>
          </a:p>
          <a:p>
            <a:endParaRPr lang="en-US" smtClean="0"/>
          </a:p>
          <a:p>
            <a:r>
              <a:rPr lang="en-US" sz="1600" b="1" smtClean="0"/>
              <a:t>Objective:</a:t>
            </a:r>
          </a:p>
          <a:p>
            <a:endParaRPr lang="en-US" b="1" smtClean="0"/>
          </a:p>
          <a:p>
            <a:r>
              <a:rPr lang="en-US" sz="1600" b="1" smtClean="0">
                <a:latin typeface="Calibri" pitchFamily="34" charset="0"/>
                <a:cs typeface="Calibri" pitchFamily="34" charset="0"/>
              </a:rPr>
              <a:t> Description   :   </a:t>
            </a:r>
            <a:r>
              <a:rPr lang="en-US" sz="1600" smtClean="0">
                <a:latin typeface="Calibri" pitchFamily="34" charset="0"/>
                <a:cs typeface="Calibri" pitchFamily="34" charset="0"/>
              </a:rPr>
              <a:t>The project seeks to provide a thorough overview of the dataset, detailing its features and variables.</a:t>
            </a:r>
          </a:p>
          <a:p>
            <a:r>
              <a:rPr lang="en-US" sz="1600" b="1" smtClean="0">
                <a:latin typeface="Calibri" pitchFamily="34" charset="0"/>
                <a:cs typeface="Calibri" pitchFamily="34" charset="0"/>
              </a:rPr>
              <a:t>Pattern and Trend Identification  </a:t>
            </a:r>
            <a:r>
              <a:rPr lang="en-US" sz="1600" smtClean="0">
                <a:latin typeface="Calibri" pitchFamily="34" charset="0"/>
                <a:cs typeface="Calibri" pitchFamily="34" charset="0"/>
              </a:rPr>
              <a:t>:  It aims to uncover any discernible patterns or trends within the data, shedding light on potential relationships and insights.</a:t>
            </a:r>
          </a:p>
          <a:p>
            <a:r>
              <a:rPr lang="en-US" sz="1600" b="1" smtClean="0">
                <a:latin typeface="Calibri" pitchFamily="34" charset="0"/>
                <a:cs typeface="Calibri" pitchFamily="34" charset="0"/>
              </a:rPr>
              <a:t>Relationship Exploration  </a:t>
            </a:r>
            <a:r>
              <a:rPr lang="en-US" sz="1600" smtClean="0">
                <a:latin typeface="Calibri" pitchFamily="34" charset="0"/>
                <a:cs typeface="Calibri" pitchFamily="34" charset="0"/>
              </a:rPr>
              <a:t>:   The analysis focuses on exploring the connections between independent variables and the target variable, which is salary, to understand how different factors may influence earnings.</a:t>
            </a:r>
          </a:p>
          <a:p>
            <a:r>
              <a:rPr lang="en-US" sz="1600" b="1" smtClean="0">
                <a:latin typeface="Calibri" pitchFamily="34" charset="0"/>
                <a:cs typeface="Calibri" pitchFamily="34" charset="0"/>
              </a:rPr>
              <a:t>Outlier Detection  </a:t>
            </a:r>
            <a:r>
              <a:rPr lang="en-US" sz="1600" smtClean="0">
                <a:latin typeface="Calibri" pitchFamily="34" charset="0"/>
                <a:cs typeface="Calibri" pitchFamily="34" charset="0"/>
              </a:rPr>
              <a:t>:  The project aims to identify any outliers or anomalies in the dataset, which could provide valuable insights into unusual data points or potential errors.</a:t>
            </a:r>
          </a:p>
          <a:p>
            <a:endParaRPr lang="en-US" sz="1600" smtClean="0"/>
          </a:p>
          <a:p>
            <a:r>
              <a:rPr lang="en-US" sz="1600" b="1" smtClean="0"/>
              <a:t>Summary Of The Data:</a:t>
            </a:r>
          </a:p>
          <a:p>
            <a:endParaRPr lang="en-US" sz="1600" b="1" smtClean="0"/>
          </a:p>
          <a:p>
            <a:r>
              <a:rPr lang="en-US" sz="1600" smtClean="0">
                <a:latin typeface="Calibri" pitchFamily="34" charset="0"/>
                <a:cs typeface="Calibri"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 The dataset  contains  around  40 independent variables and 4000 data points. The independent variables are both continuous and categorical in nature. The dataset contains a</a:t>
            </a:r>
          </a:p>
          <a:p>
            <a:r>
              <a:rPr lang="en-US" sz="1600" smtClean="0">
                <a:latin typeface="Calibri" pitchFamily="34" charset="0"/>
                <a:cs typeface="Calibri" pitchFamily="34" charset="0"/>
              </a:rPr>
              <a:t> unique identifier for each candidate. </a:t>
            </a:r>
          </a:p>
          <a:p>
            <a:r>
              <a:rPr lang="en-US" smtClean="0"/>
              <a:t/>
            </a:r>
            <a:br>
              <a:rPr lang="en-US" smtClean="0"/>
            </a:br>
            <a:endParaRPr lang="en-US" b="1" smtClean="0"/>
          </a:p>
          <a:p>
            <a:r>
              <a:rPr lang="en-US" smtClean="0"/>
              <a:t/>
            </a:r>
            <a:br>
              <a:rPr lang="en-US" smtClean="0"/>
            </a:b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52398" y="428604"/>
            <a:ext cx="11430080" cy="6308250"/>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pPr>
            <a:r>
              <a:rPr lang="en-IN" sz="1600" b="1" i="0" u="none" strike="noStrike" cap="none" smtClean="0">
                <a:solidFill>
                  <a:schemeClr val="dk1"/>
                </a:solidFill>
                <a:latin typeface="Calibri"/>
                <a:ea typeface="Calibri"/>
                <a:cs typeface="Calibri"/>
                <a:sym typeface="Calibri"/>
              </a:rPr>
              <a:t>Data type Conversion  : </a:t>
            </a:r>
            <a:r>
              <a:rPr lang="en-US" sz="1600" smtClean="0">
                <a:latin typeface="Calibri" pitchFamily="34" charset="0"/>
                <a:cs typeface="Calibri" pitchFamily="34" charset="0"/>
              </a:rPr>
              <a:t>To ensure the accuracy and consistency of our analysis, we converted the data types of the 'Date of Joining' (DOJ) and 'Date of Leaving' (DOL) fields from their original format too </a:t>
            </a:r>
            <a:r>
              <a:rPr lang="en-US" sz="1600" err="1" smtClean="0">
                <a:latin typeface="Calibri" pitchFamily="34" charset="0"/>
                <a:cs typeface="Calibri" pitchFamily="34" charset="0"/>
              </a:rPr>
              <a:t>datetime</a:t>
            </a:r>
            <a:r>
              <a:rPr lang="en-US" sz="1600" smtClean="0">
                <a:latin typeface="Calibri" pitchFamily="34" charset="0"/>
                <a:cs typeface="Calibri" pitchFamily="34" charset="0"/>
              </a:rPr>
              <a:t> objects. Given that the survey was conducted in 2015, the assumption was made that respondents who indicated their status as 'present' for DOL had left the company by the latest survey date, which was recorded as Current date. Therefore, we replaced the 'present' values in the DOL field with this end date </a:t>
            </a:r>
          </a:p>
          <a:p>
            <a:pPr marL="285750" lvl="0" indent="-285750">
              <a:buClr>
                <a:schemeClr val="dk1"/>
              </a:buClr>
              <a:buSzPts val="1800"/>
              <a:buFont typeface="Arial"/>
              <a:buChar char="•"/>
            </a:pPr>
            <a:endParaRPr lang="en-US" sz="1600" smtClean="0"/>
          </a:p>
          <a:p>
            <a:r>
              <a:rPr lang="en-US" smtClean="0">
                <a:latin typeface="Arial Black" pitchFamily="34" charset="0"/>
              </a:rPr>
              <a:t> Checking 0 or -1  </a:t>
            </a:r>
            <a:r>
              <a:rPr lang="en-US" smtClean="0">
                <a:latin typeface="Arial Black" pitchFamily="34" charset="0"/>
                <a:cs typeface="Calibri" pitchFamily="34" charset="0"/>
              </a:rPr>
              <a:t>:  </a:t>
            </a:r>
            <a:r>
              <a:rPr lang="en-US" sz="1600" smtClean="0">
                <a:latin typeface="Calibri" pitchFamily="34" charset="0"/>
                <a:cs typeface="Calibri" pitchFamily="34" charset="0"/>
              </a:rPr>
              <a:t>The data handling process has been successfully completed. Firstly, the columns 10board, 12board, Graduation Year, </a:t>
            </a:r>
            <a:r>
              <a:rPr lang="en-US" sz="1600" err="1" smtClean="0">
                <a:latin typeface="Calibri" pitchFamily="34" charset="0"/>
                <a:cs typeface="Calibri" pitchFamily="34" charset="0"/>
              </a:rPr>
              <a:t>JobCity</a:t>
            </a:r>
            <a:r>
              <a:rPr lang="en-US" sz="1600" smtClean="0">
                <a:latin typeface="Calibri" pitchFamily="34" charset="0"/>
                <a:cs typeface="Calibri" pitchFamily="34" charset="0"/>
              </a:rPr>
              <a:t>, and Domain were processed to replace null values represented by 0 or -1. </a:t>
            </a:r>
          </a:p>
          <a:p>
            <a:r>
              <a:rPr lang="en-US" sz="1600" smtClean="0">
                <a:latin typeface="Calibri" pitchFamily="34" charset="0"/>
                <a:cs typeface="Calibri" pitchFamily="34" charset="0"/>
              </a:rPr>
              <a:t>Following this, columns with over 80% -1 values, including  Mechanical </a:t>
            </a:r>
            <a:r>
              <a:rPr lang="en-US" sz="1600" err="1" smtClean="0">
                <a:latin typeface="Calibri" pitchFamily="34" charset="0"/>
                <a:cs typeface="Calibri" pitchFamily="34" charset="0"/>
              </a:rPr>
              <a:t>Engg</a:t>
            </a:r>
            <a:r>
              <a:rPr lang="en-US" sz="1600" smtClean="0">
                <a:latin typeface="Calibri" pitchFamily="34" charset="0"/>
                <a:cs typeface="Calibri" pitchFamily="34" charset="0"/>
              </a:rPr>
              <a:t>,  Electrical </a:t>
            </a:r>
            <a:r>
              <a:rPr lang="en-US" sz="1600" err="1" smtClean="0">
                <a:latin typeface="Calibri" pitchFamily="34" charset="0"/>
                <a:cs typeface="Calibri" pitchFamily="34" charset="0"/>
              </a:rPr>
              <a:t>Engg</a:t>
            </a:r>
            <a:r>
              <a:rPr lang="en-US" sz="1600" smtClean="0">
                <a:latin typeface="Calibri" pitchFamily="34" charset="0"/>
                <a:cs typeface="Calibri" pitchFamily="34" charset="0"/>
              </a:rPr>
              <a:t> , </a:t>
            </a:r>
            <a:r>
              <a:rPr lang="en-US" sz="1600" err="1" smtClean="0">
                <a:latin typeface="Calibri" pitchFamily="34" charset="0"/>
                <a:cs typeface="Calibri" pitchFamily="34" charset="0"/>
              </a:rPr>
              <a:t>TelecomEngg</a:t>
            </a:r>
            <a:r>
              <a:rPr lang="en-US" sz="1600" smtClean="0">
                <a:latin typeface="Calibri" pitchFamily="34" charset="0"/>
                <a:cs typeface="Calibri" pitchFamily="34" charset="0"/>
              </a:rPr>
              <a:t>, and </a:t>
            </a:r>
            <a:r>
              <a:rPr lang="en-US" sz="1600" err="1" smtClean="0">
                <a:latin typeface="Calibri" pitchFamily="34" charset="0"/>
                <a:cs typeface="Calibri" pitchFamily="34" charset="0"/>
              </a:rPr>
              <a:t>CivilEngg</a:t>
            </a:r>
            <a:r>
              <a:rPr lang="en-US" sz="1600" smtClean="0">
                <a:latin typeface="Calibri" pitchFamily="34" charset="0"/>
                <a:cs typeface="Calibri" pitchFamily="34" charset="0"/>
              </a:rPr>
              <a:t>, were removed from further analysis</a:t>
            </a:r>
            <a:r>
              <a:rPr lang="en-US" sz="1600" b="1" smtClean="0">
                <a:latin typeface="Calibri" pitchFamily="34" charset="0"/>
                <a:cs typeface="Calibri" pitchFamily="34" charset="0"/>
              </a:rPr>
              <a:t>. </a:t>
            </a:r>
            <a:r>
              <a:rPr lang="en-US" sz="1600" smtClean="0">
                <a:latin typeface="Calibri" pitchFamily="34" charset="0"/>
                <a:cs typeface="Calibri" pitchFamily="34" charset="0"/>
              </a:rPr>
              <a:t>Lastly, for the remaining optional subject columns, </a:t>
            </a:r>
            <a:r>
              <a:rPr lang="en-US" sz="1600" err="1" smtClean="0">
                <a:latin typeface="Calibri" pitchFamily="34" charset="0"/>
                <a:cs typeface="Calibri" pitchFamily="34" charset="0"/>
              </a:rPr>
              <a:t>ElectronicsAndSemicon,and</a:t>
            </a:r>
            <a:r>
              <a:rPr lang="en-US" sz="1600" smtClean="0">
                <a:latin typeface="Calibri" pitchFamily="34" charset="0"/>
                <a:cs typeface="Calibri" pitchFamily="34" charset="0"/>
              </a:rPr>
              <a:t>  </a:t>
            </a:r>
            <a:r>
              <a:rPr lang="en-US" sz="1600" err="1" smtClean="0">
                <a:latin typeface="Calibri" pitchFamily="34" charset="0"/>
                <a:cs typeface="Calibri" pitchFamily="34" charset="0"/>
              </a:rPr>
              <a:t>ComputerScience</a:t>
            </a:r>
            <a:r>
              <a:rPr lang="en-US" sz="1600" smtClean="0">
                <a:latin typeface="Calibri" pitchFamily="34" charset="0"/>
                <a:cs typeface="Calibri" pitchFamily="34" charset="0"/>
              </a:rPr>
              <a:t>, -1 values were replaced with 0, indicating that the subjects were not pursued. </a:t>
            </a:r>
          </a:p>
          <a:p>
            <a:endParaRPr lang="en-US" sz="1600" smtClean="0">
              <a:latin typeface="Calibri" pitchFamily="34" charset="0"/>
              <a:cs typeface="Calibri" pitchFamily="34" charset="0"/>
            </a:endParaRPr>
          </a:p>
          <a:p>
            <a:r>
              <a:rPr lang="en-US" sz="1600" b="1" smtClean="0">
                <a:latin typeface="Calibri" pitchFamily="34" charset="0"/>
                <a:cs typeface="Calibri" pitchFamily="34" charset="0"/>
              </a:rPr>
              <a:t>Top 10 Frequent Catagories </a:t>
            </a:r>
            <a:r>
              <a:rPr lang="en-US" sz="1600" smtClean="0">
                <a:latin typeface="Calibri" pitchFamily="34" charset="0"/>
                <a:cs typeface="Calibri" pitchFamily="34" charset="0"/>
              </a:rPr>
              <a:t>:  In this refinement process, the dataset has been narrowed down to include only the top 10 most frequent categories within specific columns. Any categories outside of this selection have been grouped under a common label, 'Other.' This targeted approach is intended to streamline the dataset, concentrating on the most prevalent categories for more focused and efficient analysis.</a:t>
            </a:r>
          </a:p>
          <a:p>
            <a:endParaRPr lang="en-US" sz="1600" smtClean="0">
              <a:latin typeface="Calibri" pitchFamily="34" charset="0"/>
              <a:cs typeface="Calibri" pitchFamily="34" charset="0"/>
            </a:endParaRPr>
          </a:p>
          <a:p>
            <a:r>
              <a:rPr lang="en-US" sz="1800" b="1" smtClean="0">
                <a:latin typeface="Arial Black" pitchFamily="34" charset="0"/>
                <a:cs typeface="Calibri" pitchFamily="34" charset="0"/>
              </a:rPr>
              <a:t>FEATURE ENGINEERING  </a:t>
            </a:r>
          </a:p>
          <a:p>
            <a:r>
              <a:rPr lang="en-US" sz="1800" b="1" smtClean="0">
                <a:latin typeface="Calibri" pitchFamily="34" charset="0"/>
                <a:cs typeface="Calibri" pitchFamily="34" charset="0"/>
              </a:rPr>
              <a:t>AGE       : </a:t>
            </a:r>
            <a:r>
              <a:rPr lang="en-US" sz="1600" smtClean="0">
                <a:latin typeface="Calibri" pitchFamily="34" charset="0"/>
                <a:cs typeface="Calibri" pitchFamily="34" charset="0"/>
              </a:rPr>
              <a:t>An additional column, 'Age,' has been introduced to the dataset by subtracting the year of birth (DOB) from the current year, providing an accurate representation of each individual's age as of the dataset's reference year.</a:t>
            </a:r>
          </a:p>
          <a:p>
            <a:endParaRPr lang="en-US" sz="1600" smtClean="0">
              <a:latin typeface="Calibri" pitchFamily="34" charset="0"/>
              <a:cs typeface="Calibri" pitchFamily="34" charset="0"/>
            </a:endParaRPr>
          </a:p>
          <a:p>
            <a:r>
              <a:rPr lang="en-US" sz="1800" b="1" smtClean="0">
                <a:latin typeface="Calibri" pitchFamily="34" charset="0"/>
                <a:cs typeface="Calibri" pitchFamily="34" charset="0"/>
              </a:rPr>
              <a:t>Experience</a:t>
            </a:r>
            <a:r>
              <a:rPr lang="en-US" sz="1600" b="1" smtClean="0">
                <a:latin typeface="Calibri" pitchFamily="34" charset="0"/>
                <a:cs typeface="Calibri" pitchFamily="34" charset="0"/>
              </a:rPr>
              <a:t>  :  </a:t>
            </a:r>
            <a:r>
              <a:rPr lang="en-US" sz="1600" smtClean="0">
                <a:latin typeface="Calibri" pitchFamily="34" charset="0"/>
                <a:cs typeface="Calibri" pitchFamily="34" charset="0"/>
              </a:rPr>
              <a:t>Another new feature, ‘Experience,' has been introduced by subtracting the 'Date of Joining' (DOJ) from the 'Date of Leaving' (DOL). This feature indicates the duration of an individual's employment within the organization, providing insights into their tenure at the company</a:t>
            </a:r>
            <a:r>
              <a:rPr lang="en-US" sz="1600" b="1" smtClean="0">
                <a:latin typeface="Calibri" pitchFamily="34" charset="0"/>
                <a:cs typeface="Calibri" pitchFamily="34" charset="0"/>
              </a:rPr>
              <a:t>.</a:t>
            </a:r>
          </a:p>
          <a:p>
            <a:pPr marL="285750" lvl="0" indent="-285750">
              <a:buClr>
                <a:schemeClr val="dk1"/>
              </a:buClr>
              <a:buSzPts val="1800"/>
            </a:pPr>
            <a:endParaRPr sz="1600" b="1" i="0" u="none" strike="noStrike" cap="none">
              <a:solidFill>
                <a:schemeClr val="dk1"/>
              </a:solidFill>
              <a:latin typeface="Calibri" pitchFamily="34" charset="0"/>
              <a:ea typeface="Calibri"/>
              <a:cs typeface="Calibri" pitchFamily="34" charset="0"/>
              <a:sym typeface="Calibri"/>
            </a:endParaRPr>
          </a:p>
        </p:txBody>
      </p:sp>
      <p:sp>
        <p:nvSpPr>
          <p:cNvPr id="105" name="Google Shape;105;p3"/>
          <p:cNvSpPr txBox="1"/>
          <p:nvPr/>
        </p:nvSpPr>
        <p:spPr>
          <a:xfrm>
            <a:off x="427656" y="142852"/>
            <a:ext cx="6099463" cy="338514"/>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000" b="1" smtClean="0">
                <a:solidFill>
                  <a:schemeClr val="tx1"/>
                </a:solidFill>
                <a:latin typeface="Arial Black" pitchFamily="34" charset="0"/>
                <a:ea typeface="Calibri"/>
                <a:cs typeface="Calibri"/>
                <a:sym typeface="Lato Black"/>
              </a:rPr>
              <a:t>DATA CLEANING &amp; PREPROCESSING</a:t>
            </a:r>
            <a:endParaRPr sz="2000" b="1" i="0" u="none" strike="noStrike" cap="none">
              <a:solidFill>
                <a:schemeClr val="tx1"/>
              </a:solidFill>
              <a:latin typeface="Arial Black" pitchFamily="34" charset="0"/>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8084" y="0"/>
            <a:ext cx="10515600" cy="928694"/>
          </a:xfrm>
        </p:spPr>
        <p:txBody>
          <a:bodyPr>
            <a:normAutofit/>
          </a:bodyPr>
          <a:lstStyle/>
          <a:p>
            <a:r>
              <a:rPr lang="en-US" sz="3100" b="1" smtClean="0"/>
              <a:t>Exploratory Data Analysis</a:t>
            </a:r>
            <a:br>
              <a:rPr lang="en-US" sz="3100" b="1" smtClean="0"/>
            </a:br>
            <a:r>
              <a:rPr lang="en-US" sz="2700" b="1" smtClean="0"/>
              <a:t>1.Univariate Analysis  - </a:t>
            </a:r>
            <a:r>
              <a:rPr lang="en-US" sz="2000" b="1" smtClean="0"/>
              <a:t>Numerical Features (Contionuous</a:t>
            </a:r>
            <a:r>
              <a:rPr lang="en-US" sz="1800" b="1" smtClean="0"/>
              <a:t>):</a:t>
            </a:r>
            <a:endParaRPr lang="en-US" sz="1800" b="1"/>
          </a:p>
        </p:txBody>
      </p:sp>
      <p:sp>
        <p:nvSpPr>
          <p:cNvPr id="3" name="Text Placeholder 2"/>
          <p:cNvSpPr>
            <a:spLocks noGrp="1"/>
          </p:cNvSpPr>
          <p:nvPr>
            <p:ph type="body" idx="4294967295"/>
          </p:nvPr>
        </p:nvSpPr>
        <p:spPr>
          <a:xfrm>
            <a:off x="0" y="1142985"/>
            <a:ext cx="1809720" cy="714380"/>
          </a:xfrm>
        </p:spPr>
        <p:txBody>
          <a:bodyPr/>
          <a:lstStyle/>
          <a:p>
            <a:r>
              <a:rPr lang="en-US" smtClean="0"/>
              <a:t>Salary :</a:t>
            </a:r>
          </a:p>
          <a:p>
            <a:endParaRPr lang="en-US"/>
          </a:p>
        </p:txBody>
      </p:sp>
      <p:sp>
        <p:nvSpPr>
          <p:cNvPr id="6" name="Text Placeholder 5"/>
          <p:cNvSpPr>
            <a:spLocks noGrp="1"/>
          </p:cNvSpPr>
          <p:nvPr>
            <p:ph type="body" idx="4294967295"/>
          </p:nvPr>
        </p:nvSpPr>
        <p:spPr>
          <a:xfrm>
            <a:off x="0" y="3357562"/>
            <a:ext cx="12192000" cy="3000396"/>
          </a:xfrm>
        </p:spPr>
        <p:txBody>
          <a:bodyPr>
            <a:noAutofit/>
          </a:bodyPr>
          <a:lstStyle/>
          <a:p>
            <a:r>
              <a:rPr lang="en-US" sz="1400" b="1" smtClean="0"/>
              <a:t>Histogram</a:t>
            </a:r>
            <a:r>
              <a:rPr lang="en-US" sz="1200" b="1" smtClean="0"/>
              <a:t>   </a:t>
            </a:r>
            <a:r>
              <a:rPr lang="en-US" sz="1400" smtClean="0"/>
              <a:t>The data exhibits significant Left skewness</a:t>
            </a:r>
          </a:p>
          <a:p>
            <a:r>
              <a:rPr lang="en-US" sz="1400" b="1" smtClean="0"/>
              <a:t>Box Plot    </a:t>
            </a:r>
            <a:r>
              <a:rPr lang="en-US" sz="1400" smtClean="0"/>
              <a:t>There is a notable concentration of data points with high salaries, as depicted by the box plot</a:t>
            </a:r>
          </a:p>
          <a:p>
            <a:r>
              <a:rPr lang="en-US" sz="1400" b="1" smtClean="0"/>
              <a:t> CDF	         </a:t>
            </a:r>
            <a:r>
              <a:rPr lang="en-US" sz="1400" smtClean="0"/>
              <a:t>The cumulative distribution function (CDF) reveals a high degree of skewness in the data  with considerable deviation from a normal distribution age compared to other data points.                                                                                                                                                                               </a:t>
            </a:r>
          </a:p>
          <a:p>
            <a:pPr>
              <a:buNone/>
            </a:pPr>
            <a:r>
              <a:rPr lang="en-US" sz="1800" b="1" smtClean="0"/>
              <a:t>Ag </a:t>
            </a:r>
            <a:r>
              <a:rPr lang="en-US" sz="2000" b="1" smtClean="0"/>
              <a:t>e                                                                                       Age</a:t>
            </a:r>
          </a:p>
          <a:p>
            <a:pPr>
              <a:buNone/>
            </a:pPr>
            <a:r>
              <a:rPr lang="en-US" sz="1400" b="1" smtClean="0"/>
              <a:t>                                                                                                                            Boxplot:  </a:t>
            </a:r>
            <a:r>
              <a:rPr lang="en-US" sz="1400" smtClean="0"/>
              <a:t>The box plot indicates the presence of 4 students with very high ages  and one with</a:t>
            </a:r>
          </a:p>
          <a:p>
            <a:r>
              <a:rPr lang="en-US" sz="1400" smtClean="0"/>
              <a:t>                                                                                                                    very low age compared to other. The majority of students' ages ranged between 22 and 25</a:t>
            </a:r>
          </a:p>
          <a:p>
            <a:r>
              <a:rPr lang="en-US" sz="1400" smtClean="0"/>
              <a:t>approximately 25</a:t>
            </a:r>
          </a:p>
          <a:p>
            <a:r>
              <a:rPr lang="en-US" sz="1400" smtClean="0"/>
              <a:t>age compared to other data points.</a:t>
            </a:r>
            <a:endParaRPr lang="en-US" sz="1400"/>
          </a:p>
        </p:txBody>
      </p:sp>
      <p:pic>
        <p:nvPicPr>
          <p:cNvPr id="1026" name="Picture 2"/>
          <p:cNvPicPr>
            <a:picLocks noChangeAspect="1" noChangeArrowheads="1"/>
          </p:cNvPicPr>
          <p:nvPr/>
        </p:nvPicPr>
        <p:blipFill>
          <a:blip r:embed="rId2"/>
          <a:srcRect/>
          <a:stretch>
            <a:fillRect/>
          </a:stretch>
        </p:blipFill>
        <p:spPr bwMode="auto">
          <a:xfrm>
            <a:off x="1595406" y="1214422"/>
            <a:ext cx="9644130" cy="22145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6646" y="4643446"/>
            <a:ext cx="4643470" cy="17144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10percentage:                   12percentage:</a:t>
            </a:r>
            <a:br>
              <a:rPr lang="en-US" smtClean="0"/>
            </a:br>
            <a:endParaRPr lang="en-US"/>
          </a:p>
        </p:txBody>
      </p:sp>
      <p:sp>
        <p:nvSpPr>
          <p:cNvPr id="6" name="Text Placeholder 5"/>
          <p:cNvSpPr>
            <a:spLocks noGrp="1"/>
          </p:cNvSpPr>
          <p:nvPr>
            <p:ph type="body" idx="2"/>
          </p:nvPr>
        </p:nvSpPr>
        <p:spPr>
          <a:xfrm>
            <a:off x="452398" y="4071942"/>
            <a:ext cx="5157787" cy="1974844"/>
          </a:xfrm>
        </p:spPr>
        <p:txBody>
          <a:bodyPr>
            <a:noAutofit/>
          </a:bodyPr>
          <a:lstStyle/>
          <a:p>
            <a:pPr>
              <a:buNone/>
            </a:pPr>
            <a:r>
              <a:rPr lang="en-US" sz="1800" b="1" smtClean="0"/>
              <a:t>Histogram	</a:t>
            </a:r>
            <a:r>
              <a:rPr lang="en-US" sz="1600" smtClean="0"/>
              <a:t>The histogram depicts a scarcity of students with low percentages, with the majority falling within the 75% to 90% range. The peak frequency occurs at 78%, and the average score hovers around 77%.The presence of a few extreme outliers is evident from the box plot</a:t>
            </a:r>
            <a:r>
              <a:rPr lang="en-US" sz="1600" b="1" smtClean="0"/>
              <a:t>.</a:t>
            </a:r>
          </a:p>
          <a:p>
            <a:pPr>
              <a:buNone/>
            </a:pPr>
            <a:endParaRPr lang="en-US" sz="1800" b="1" smtClean="0"/>
          </a:p>
        </p:txBody>
      </p:sp>
      <p:sp>
        <p:nvSpPr>
          <p:cNvPr id="10" name="Text Placeholder 9"/>
          <p:cNvSpPr>
            <a:spLocks noGrp="1"/>
          </p:cNvSpPr>
          <p:nvPr>
            <p:ph type="body" idx="4"/>
          </p:nvPr>
        </p:nvSpPr>
        <p:spPr>
          <a:xfrm>
            <a:off x="6172200" y="3643313"/>
            <a:ext cx="5424526" cy="2546349"/>
          </a:xfrm>
        </p:spPr>
        <p:txBody>
          <a:bodyPr>
            <a:normAutofit/>
          </a:bodyPr>
          <a:lstStyle/>
          <a:p>
            <a:pPr>
              <a:buNone/>
            </a:pPr>
            <a:endParaRPr lang="en-US" sz="1800" b="1" smtClean="0"/>
          </a:p>
          <a:p>
            <a:pPr>
              <a:buNone/>
            </a:pPr>
            <a:r>
              <a:rPr lang="en-US" sz="1800" b="1" smtClean="0"/>
              <a:t>Boxplot     </a:t>
            </a:r>
            <a:r>
              <a:rPr lang="en-US" sz="1600" smtClean="0"/>
              <a:t>The plot illustrates a scarcity of students with low percentages, with the majority scoring between 69% and 84%. The peak frequency occurs at 70%, and the average score is around 74%. plot indicates only one data point with an extremely low score.</a:t>
            </a:r>
          </a:p>
        </p:txBody>
      </p:sp>
      <p:pic>
        <p:nvPicPr>
          <p:cNvPr id="2050" name="Picture 2"/>
          <p:cNvPicPr>
            <a:picLocks noChangeAspect="1" noChangeArrowheads="1"/>
          </p:cNvPicPr>
          <p:nvPr/>
        </p:nvPicPr>
        <p:blipFill>
          <a:blip r:embed="rId2"/>
          <a:srcRect/>
          <a:stretch>
            <a:fillRect/>
          </a:stretch>
        </p:blipFill>
        <p:spPr bwMode="auto">
          <a:xfrm>
            <a:off x="595274" y="1285860"/>
            <a:ext cx="5067307" cy="250033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53190" y="1214422"/>
            <a:ext cx="5000660" cy="250033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collegeGPA:                   Experience:</a:t>
            </a:r>
            <a:br>
              <a:rPr lang="en-US" smtClean="0"/>
            </a:br>
            <a:endParaRPr lang="en-US"/>
          </a:p>
        </p:txBody>
      </p:sp>
      <p:sp>
        <p:nvSpPr>
          <p:cNvPr id="6" name="Text Placeholder 5"/>
          <p:cNvSpPr>
            <a:spLocks noGrp="1"/>
          </p:cNvSpPr>
          <p:nvPr>
            <p:ph type="body" idx="2"/>
          </p:nvPr>
        </p:nvSpPr>
        <p:spPr>
          <a:xfrm>
            <a:off x="452398" y="4071942"/>
            <a:ext cx="5157787" cy="1974844"/>
          </a:xfrm>
        </p:spPr>
        <p:txBody>
          <a:bodyPr>
            <a:noAutofit/>
          </a:bodyPr>
          <a:lstStyle/>
          <a:p>
            <a:pPr>
              <a:buNone/>
            </a:pPr>
            <a:r>
              <a:rPr lang="en-US" sz="1800" b="1" smtClean="0"/>
              <a:t>Histogram   </a:t>
            </a:r>
            <a:r>
              <a:rPr lang="en-US" sz="1600" smtClean="0"/>
              <a:t>The majority of students had GPAs ranging between 63% and 78%. The highest frequency of students scored 70%, and the average GPA was 74%.It have  both low and high extreme values within the dataset</a:t>
            </a:r>
          </a:p>
          <a:p>
            <a:pPr>
              <a:buNone/>
            </a:pPr>
            <a:endParaRPr lang="en-US" sz="1800" b="1" smtClean="0"/>
          </a:p>
        </p:txBody>
      </p:sp>
      <p:sp>
        <p:nvSpPr>
          <p:cNvPr id="10" name="Text Placeholder 9"/>
          <p:cNvSpPr>
            <a:spLocks noGrp="1"/>
          </p:cNvSpPr>
          <p:nvPr>
            <p:ph type="body" idx="4"/>
          </p:nvPr>
        </p:nvSpPr>
        <p:spPr>
          <a:xfrm>
            <a:off x="6172200" y="3643313"/>
            <a:ext cx="5424526" cy="2546349"/>
          </a:xfrm>
        </p:spPr>
        <p:txBody>
          <a:bodyPr>
            <a:normAutofit/>
          </a:bodyPr>
          <a:lstStyle/>
          <a:p>
            <a:pPr>
              <a:buNone/>
            </a:pPr>
            <a:endParaRPr lang="en-US" sz="1800" b="1" smtClean="0"/>
          </a:p>
          <a:p>
            <a:pPr>
              <a:buNone/>
            </a:pPr>
            <a:r>
              <a:rPr lang="en-US" sz="1800" b="1" smtClean="0"/>
              <a:t>Boxplot    </a:t>
            </a:r>
            <a:r>
              <a:rPr lang="en-US" sz="1600" smtClean="0"/>
              <a:t>The data is positively skewed i.e there exists larger number of respondents  are below 10 years experienceThere are one value with more Experience i.e outliers</a:t>
            </a:r>
          </a:p>
        </p:txBody>
      </p:sp>
      <p:pic>
        <p:nvPicPr>
          <p:cNvPr id="3074" name="Picture 2"/>
          <p:cNvPicPr>
            <a:picLocks noChangeAspect="1" noChangeArrowheads="1"/>
          </p:cNvPicPr>
          <p:nvPr/>
        </p:nvPicPr>
        <p:blipFill>
          <a:blip r:embed="rId2"/>
          <a:srcRect/>
          <a:stretch>
            <a:fillRect/>
          </a:stretch>
        </p:blipFill>
        <p:spPr bwMode="auto">
          <a:xfrm>
            <a:off x="1023902" y="1071546"/>
            <a:ext cx="4181475" cy="29813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381752" y="1142984"/>
            <a:ext cx="5357850" cy="25977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1026" y="214290"/>
            <a:ext cx="10399748" cy="1214446"/>
          </a:xfrm>
        </p:spPr>
        <p:txBody>
          <a:bodyPr>
            <a:noAutofit/>
          </a:bodyPr>
          <a:lstStyle/>
          <a:p>
            <a:r>
              <a:rPr lang="en-US" sz="2800" b="1" smtClean="0"/>
              <a:t>English, Logical, Quant, Computer Programming, Electronics &amp; Semiconductors </a:t>
            </a:r>
            <a:r>
              <a:rPr lang="en-US" sz="2800" smtClean="0"/>
              <a:t/>
            </a:r>
            <a:br>
              <a:rPr lang="en-US" sz="2800" smtClean="0"/>
            </a:br>
            <a:endParaRPr lang="en-US" sz="2800"/>
          </a:p>
        </p:txBody>
      </p:sp>
      <p:sp>
        <p:nvSpPr>
          <p:cNvPr id="6" name="Text Placeholder 5"/>
          <p:cNvSpPr>
            <a:spLocks noGrp="1"/>
          </p:cNvSpPr>
          <p:nvPr>
            <p:ph type="body" idx="2"/>
          </p:nvPr>
        </p:nvSpPr>
        <p:spPr>
          <a:xfrm>
            <a:off x="309522" y="4500570"/>
            <a:ext cx="11572956" cy="1617654"/>
          </a:xfrm>
        </p:spPr>
        <p:txBody>
          <a:bodyPr>
            <a:noAutofit/>
          </a:bodyPr>
          <a:lstStyle/>
          <a:p>
            <a:pPr>
              <a:buNone/>
            </a:pPr>
            <a:r>
              <a:rPr lang="en-US" sz="1600" b="1" smtClean="0"/>
              <a:t>Observation:</a:t>
            </a:r>
            <a:r>
              <a:rPr lang="en-US" sz="1600" smtClean="0"/>
              <a:t>The dataset analysis across various subjects reveals distinct patterns. In English exams, approximately half of the students scored below 500, with scores predominantly ranging from 389 to 545 and a noticeable presence of extreme values. Similarly, in Logical exams, a significant portion of students scored below 500, with scores concentrated between 454 to 584, displaying both lower and higher extreme values.</a:t>
            </a:r>
          </a:p>
        </p:txBody>
      </p:sp>
      <p:pic>
        <p:nvPicPr>
          <p:cNvPr id="4098" name="Picture 2"/>
          <p:cNvPicPr>
            <a:picLocks noChangeAspect="1" noChangeArrowheads="1"/>
          </p:cNvPicPr>
          <p:nvPr/>
        </p:nvPicPr>
        <p:blipFill>
          <a:blip r:embed="rId2"/>
          <a:srcRect/>
          <a:stretch>
            <a:fillRect/>
          </a:stretch>
        </p:blipFill>
        <p:spPr bwMode="auto">
          <a:xfrm>
            <a:off x="452398" y="1285860"/>
            <a:ext cx="3895725" cy="28575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53058" y="1500174"/>
            <a:ext cx="5572164" cy="242889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3600" b="1" smtClean="0"/>
              <a:t>Categorical Features</a:t>
            </a:r>
            <a:br>
              <a:rPr lang="en-US" sz="3600" b="1" smtClean="0"/>
            </a:br>
            <a:r>
              <a:rPr lang="en-US" sz="2700" b="1" smtClean="0"/>
              <a:t>Designnation:                                                         JobCity: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fontScale="92500" lnSpcReduction="20000"/>
          </a:bodyPr>
          <a:lstStyle/>
          <a:p>
            <a:pPr>
              <a:buNone/>
            </a:pPr>
            <a:endParaRPr lang="en-US" sz="1800" b="1" smtClean="0"/>
          </a:p>
          <a:p>
            <a:pPr>
              <a:buNone/>
            </a:pPr>
            <a:r>
              <a:rPr lang="en-US" sz="1800" b="1" smtClean="0"/>
              <a:t>Barplot  </a:t>
            </a:r>
            <a:r>
              <a:rPr lang="en-US" sz="1600" smtClean="0"/>
              <a:t>The dataset observations across various categories provide valuable insights into the demographics and educational backgrounds of individuals. In terms of Designation, Software Engineer emerges as the most prevalent designation, followed by System Engineer and Software Developer,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smtClean="0"/>
              <a:t>Job City preferences, Bangalore stands out as the most favorable city for job placements, followed by Noida, Hyderabad, and Pune, while Mumbai and Kolkata are less preferred</a:t>
            </a:r>
            <a:endParaRPr lang="en-US" sz="1600"/>
          </a:p>
        </p:txBody>
      </p:sp>
      <p:pic>
        <p:nvPicPr>
          <p:cNvPr id="5122" name="Picture 2"/>
          <p:cNvPicPr>
            <a:picLocks noChangeAspect="1" noChangeArrowheads="1"/>
          </p:cNvPicPr>
          <p:nvPr/>
        </p:nvPicPr>
        <p:blipFill>
          <a:blip r:embed="rId2"/>
          <a:srcRect/>
          <a:stretch>
            <a:fillRect/>
          </a:stretch>
        </p:blipFill>
        <p:spPr bwMode="auto">
          <a:xfrm>
            <a:off x="523837" y="1357297"/>
            <a:ext cx="5143535" cy="271464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953124" y="1428736"/>
            <a:ext cx="6143668" cy="24288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1684</Words>
  <PresentationFormat>Custom</PresentationFormat>
  <Paragraphs>105</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Lato Black</vt:lpstr>
      <vt:lpstr>Arial Black</vt:lpstr>
      <vt:lpstr>Arial Rounded MT Bold</vt:lpstr>
      <vt:lpstr>Libre Baskerville</vt:lpstr>
      <vt:lpstr>Office Theme</vt:lpstr>
      <vt:lpstr>Slide 1</vt:lpstr>
      <vt:lpstr>Slide 2</vt:lpstr>
      <vt:lpstr>Slide 3</vt:lpstr>
      <vt:lpstr>Slide 4</vt:lpstr>
      <vt:lpstr>Exploratory Data Analysis 1.Univariate Analysis  - Numerical Features (Contionuous):</vt:lpstr>
      <vt:lpstr>10percentage:                   12percentage: </vt:lpstr>
      <vt:lpstr>collegeGPA:                   Experience: </vt:lpstr>
      <vt:lpstr>English, Logical, Quant, Computer Programming, Electronics &amp; Semiconductors  </vt:lpstr>
      <vt:lpstr>Categorical Features Designnation:                                                         JobCity:                               </vt:lpstr>
      <vt:lpstr>Degree:                                                         Specialization:                               </vt:lpstr>
      <vt:lpstr>Gender:                                                         GraduationYear:                               </vt:lpstr>
      <vt:lpstr>  10thboard  :                                                                 IsFresher:                              </vt:lpstr>
      <vt:lpstr> Bivariate analysis  Designations &amp; Salary :                                                                Gender &amp; Salary :                              </vt:lpstr>
      <vt:lpstr>  JobCity &amp; Salary :                                                                Degree &amp; Salary :                              </vt:lpstr>
      <vt:lpstr>  Specialization &amp; Gender:                                                                CollegeTier &amp; Salary :                              </vt:lpstr>
      <vt:lpstr>  Scores &amp; Salary:                                                                CollegeTier &amp; Salary :                              </vt:lpstr>
      <vt:lpstr> RESEARCH OUTCOMES  “Times of India article dated Jan 18, 2019 states that “After doing your Computer Science Engineering if you take up jobs as a Programming Analyst, Software Engineer, Hardware Engineer and Associate Engineer you can earn up to 2.5-3 lakhs as a fresh graduate.”</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hp</cp:lastModifiedBy>
  <cp:revision>39</cp:revision>
  <dcterms:created xsi:type="dcterms:W3CDTF">2021-02-16T05:19:01Z</dcterms:created>
  <dcterms:modified xsi:type="dcterms:W3CDTF">2024-02-23T09:12:54Z</dcterms:modified>
</cp:coreProperties>
</file>