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2" r:id="rId3"/>
    <p:sldId id="263" r:id="rId4"/>
    <p:sldId id="264" r:id="rId5"/>
    <p:sldId id="265" r:id="rId6"/>
    <p:sldId id="266" r:id="rId7"/>
    <p:sldId id="267" r:id="rId8"/>
    <p:sldId id="270" r:id="rId9"/>
    <p:sldId id="268" r:id="rId10"/>
    <p:sldId id="269" r:id="rId11"/>
    <p:sldId id="259" r:id="rId12"/>
  </p:sldIdLst>
  <p:sldSz cx="12192000" cy="6858000"/>
  <p:notesSz cx="6858000" cy="9144000"/>
  <p:embeddedFontLst>
    <p:embeddedFont>
      <p:font typeface="Calibri" pitchFamily="34" charset="0"/>
      <p:regular r:id="rId14"/>
      <p:bold r:id="rId15"/>
      <p:italic r:id="rId16"/>
      <p:boldItalic r:id="rId17"/>
    </p:embeddedFont>
    <p:embeddedFont>
      <p:font typeface="Arial Black" pitchFamily="34" charset="0"/>
      <p:bold r:id="rId18"/>
    </p:embeddedFont>
    <p:embeddedFont>
      <p:font typeface="Libre Baskerville"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228" y="44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404858" y="0"/>
            <a:ext cx="13262385" cy="6694098"/>
          </a:xfrm>
          <a:prstGeom prst="rect">
            <a:avLst/>
          </a:prstGeom>
          <a:noFill/>
          <a:ln>
            <a:noFill/>
          </a:ln>
        </p:spPr>
      </p:pic>
      <p:sp>
        <p:nvSpPr>
          <p:cNvPr id="99" name="Google Shape;99;p1"/>
          <p:cNvSpPr txBox="1"/>
          <p:nvPr/>
        </p:nvSpPr>
        <p:spPr>
          <a:xfrm>
            <a:off x="238084" y="3571876"/>
            <a:ext cx="11953916" cy="2862282"/>
          </a:xfrm>
          <a:prstGeom prst="rect">
            <a:avLst/>
          </a:prstGeom>
          <a:noFill/>
          <a:ln>
            <a:noFill/>
          </a:ln>
        </p:spPr>
        <p:txBody>
          <a:bodyPr spcFirstLastPara="1" wrap="square" lIns="91425" tIns="45700" rIns="91425" bIns="45700" anchor="t" anchorCtr="0">
            <a:spAutoFit/>
          </a:bodyPr>
          <a:lstStyle/>
          <a:p>
            <a:pPr lvl="0" algn="ctr"/>
            <a:r>
              <a:rPr lang="en-IN" sz="2800" b="1" i="1" smtClean="0">
                <a:solidFill>
                  <a:schemeClr val="tx1"/>
                </a:solidFill>
                <a:latin typeface="Calibri"/>
                <a:ea typeface="Calibri"/>
                <a:cs typeface="Calibri"/>
                <a:sym typeface="Calibri"/>
              </a:rPr>
              <a:t> </a:t>
            </a:r>
            <a:r>
              <a:rPr lang="en-US" sz="2800" b="1" smtClean="0"/>
              <a:t>Enhancing Search Engine Relevance for Video Subtitles</a:t>
            </a:r>
          </a:p>
          <a:p>
            <a:pPr lvl="0" algn="ctr"/>
            <a:endParaRPr lang="en-US" sz="2800" b="1" smtClean="0"/>
          </a:p>
          <a:p>
            <a:pPr lvl="0" algn="ctr"/>
            <a:endParaRPr lang="en-US" b="1" i="1" smtClean="0">
              <a:solidFill>
                <a:schemeClr val="tx1"/>
              </a:solidFill>
            </a:endParaRPr>
          </a:p>
          <a:p>
            <a:pPr lvl="0" algn="ctr"/>
            <a:endParaRPr lang="en-US" b="1" i="1" smtClean="0">
              <a:solidFill>
                <a:schemeClr val="tx1"/>
              </a:solidFill>
            </a:endParaRPr>
          </a:p>
          <a:p>
            <a:pPr lvl="0" algn="ctr"/>
            <a:r>
              <a:rPr lang="en-US" sz="2800" b="1" i="1">
                <a:solidFill>
                  <a:schemeClr val="tx1"/>
                </a:solidFill>
                <a:latin typeface="Times New Roman" pitchFamily="18" charset="0"/>
                <a:cs typeface="Times New Roman" pitchFamily="18" charset="0"/>
              </a:rPr>
              <a:t> </a:t>
            </a:r>
            <a:r>
              <a:rPr lang="en-US" sz="2800" b="1" i="1" smtClean="0">
                <a:solidFill>
                  <a:schemeClr val="tx1"/>
                </a:solidFill>
                <a:latin typeface="Times New Roman" pitchFamily="18" charset="0"/>
                <a:cs typeface="Times New Roman" pitchFamily="18" charset="0"/>
              </a:rPr>
              <a:t>                                                                               </a:t>
            </a:r>
            <a:r>
              <a:rPr lang="en-US" sz="2800" b="1" smtClean="0">
                <a:solidFill>
                  <a:schemeClr val="tx1"/>
                </a:solidFill>
                <a:latin typeface="Times New Roman" pitchFamily="18" charset="0"/>
                <a:cs typeface="Times New Roman" pitchFamily="18" charset="0"/>
              </a:rPr>
              <a:t>Submitted By</a:t>
            </a:r>
          </a:p>
          <a:p>
            <a:pPr lvl="0" algn="ctr"/>
            <a:r>
              <a:rPr lang="en-US" sz="2800" b="1" smtClean="0">
                <a:solidFill>
                  <a:schemeClr val="tx1"/>
                </a:solidFill>
                <a:latin typeface="Arial Black" pitchFamily="34" charset="0"/>
              </a:rPr>
              <a:t>                                                           </a:t>
            </a:r>
            <a:r>
              <a:rPr lang="en-US" sz="2000" b="1" smtClean="0">
                <a:solidFill>
                  <a:schemeClr val="tx1"/>
                </a:solidFill>
                <a:latin typeface="Times New Roman" pitchFamily="18" charset="0"/>
                <a:cs typeface="Times New Roman" pitchFamily="18" charset="0"/>
              </a:rPr>
              <a:t>E B Shobha Rani</a:t>
            </a:r>
          </a:p>
          <a:p>
            <a:pPr lvl="0" algn="ctr"/>
            <a:r>
              <a:rPr lang="en-US" sz="2000" b="1" smtClean="0">
                <a:solidFill>
                  <a:schemeClr val="tx1"/>
                </a:solidFill>
                <a:latin typeface="Times New Roman" pitchFamily="18" charset="0"/>
                <a:cs typeface="Times New Roman" pitchFamily="18" charset="0"/>
              </a:rPr>
              <a:t>                                                                                                               M Spandana </a:t>
            </a:r>
            <a:r>
              <a:rPr lang="en-US" sz="2000" b="1" smtClean="0">
                <a:solidFill>
                  <a:schemeClr val="tx1"/>
                </a:solidFill>
                <a:latin typeface="Times New Roman" pitchFamily="18" charset="0"/>
                <a:cs typeface="Times New Roman" pitchFamily="18" charset="0"/>
              </a:rPr>
              <a:t>Devi</a:t>
            </a:r>
          </a:p>
          <a:p>
            <a:pPr lvl="0" algn="ctr"/>
            <a:r>
              <a:rPr lang="en-US" sz="2000" b="1" smtClean="0">
                <a:solidFill>
                  <a:schemeClr val="tx1"/>
                </a:solidFill>
                <a:latin typeface="Times New Roman" pitchFamily="18" charset="0"/>
                <a:cs typeface="Times New Roman" pitchFamily="18" charset="0"/>
              </a:rPr>
              <a:t> </a:t>
            </a:r>
            <a:r>
              <a:rPr lang="en-US" sz="2000" b="1" smtClean="0">
                <a:solidFill>
                  <a:schemeClr val="tx1"/>
                </a:solidFill>
                <a:latin typeface="Times New Roman" pitchFamily="18" charset="0"/>
                <a:cs typeface="Times New Roman" pitchFamily="18" charset="0"/>
              </a:rPr>
              <a:t>                                                                                                               Team_ID T211020</a:t>
            </a:r>
            <a:endParaRPr lang="en-US" sz="2000" b="1"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74" y="1071546"/>
            <a:ext cx="11215766" cy="4216539"/>
          </a:xfrm>
          <a:prstGeom prst="rect">
            <a:avLst/>
          </a:prstGeom>
        </p:spPr>
        <p:txBody>
          <a:bodyPr wrap="square">
            <a:spAutoFit/>
          </a:bodyPr>
          <a:lstStyle/>
          <a:p>
            <a:pPr lvl="0" eaLnBrk="0" fontAlgn="base" hangingPunct="0">
              <a:spcBef>
                <a:spcPct val="0"/>
              </a:spcBef>
              <a:spcAft>
                <a:spcPct val="0"/>
              </a:spcAft>
              <a:buClrTx/>
            </a:pPr>
            <a:r>
              <a:rPr lang="en-US" sz="2800" b="1" smtClean="0">
                <a:solidFill>
                  <a:schemeClr val="tx1"/>
                </a:solidFill>
                <a:latin typeface="Arial" pitchFamily="34" charset="0"/>
                <a:cs typeface="Arial" pitchFamily="34" charset="0"/>
              </a:rPr>
              <a:t>Future Directions and Potential Enhancements:</a:t>
            </a:r>
          </a:p>
          <a:p>
            <a:pPr lvl="0" eaLnBrk="0" fontAlgn="base" hangingPunct="0">
              <a:spcBef>
                <a:spcPct val="0"/>
              </a:spcBef>
              <a:spcAft>
                <a:spcPct val="0"/>
              </a:spcAft>
              <a:buClrTx/>
            </a:pPr>
            <a:endParaRPr lang="en-US" sz="2400" smtClean="0">
              <a:solidFill>
                <a:schemeClr val="tx1"/>
              </a:solidFill>
              <a:latin typeface="Arial" pitchFamily="34" charset="0"/>
              <a:cs typeface="Arial" pitchFamily="34" charset="0"/>
            </a:endParaRPr>
          </a:p>
          <a:p>
            <a:pPr lvl="0" eaLnBrk="0" fontAlgn="base" hangingPunct="0">
              <a:spcBef>
                <a:spcPct val="0"/>
              </a:spcBef>
              <a:spcAft>
                <a:spcPct val="0"/>
              </a:spcAft>
              <a:buClrTx/>
              <a:buFontTx/>
              <a:buChar char="•"/>
            </a:pPr>
            <a:r>
              <a:rPr lang="en-US" sz="2400" smtClean="0">
                <a:solidFill>
                  <a:schemeClr val="tx1"/>
                </a:solidFill>
                <a:latin typeface="Arial" pitchFamily="34" charset="0"/>
                <a:cs typeface="Arial" pitchFamily="34" charset="0"/>
              </a:rPr>
              <a:t>Further optimization of search algorithms and techniques to improve search accuracy and efficiency.</a:t>
            </a:r>
          </a:p>
          <a:p>
            <a:pPr lvl="0" eaLnBrk="0" fontAlgn="base" hangingPunct="0">
              <a:spcBef>
                <a:spcPct val="0"/>
              </a:spcBef>
              <a:spcAft>
                <a:spcPct val="0"/>
              </a:spcAft>
              <a:buClrTx/>
              <a:buFontTx/>
              <a:buChar char="•"/>
            </a:pPr>
            <a:r>
              <a:rPr lang="en-US" sz="2400" smtClean="0">
                <a:solidFill>
                  <a:schemeClr val="tx1"/>
                </a:solidFill>
                <a:latin typeface="Arial" pitchFamily="34" charset="0"/>
                <a:cs typeface="Arial" pitchFamily="34" charset="0"/>
              </a:rPr>
              <a:t>Integration of additional features such as personalized recommendations and filtering options based on user preferences.</a:t>
            </a:r>
          </a:p>
          <a:p>
            <a:pPr lvl="0" eaLnBrk="0" fontAlgn="base" hangingPunct="0">
              <a:spcBef>
                <a:spcPct val="0"/>
              </a:spcBef>
              <a:spcAft>
                <a:spcPct val="0"/>
              </a:spcAft>
              <a:buClrTx/>
              <a:buFontTx/>
              <a:buChar char="•"/>
            </a:pPr>
            <a:r>
              <a:rPr lang="en-US" sz="2400" smtClean="0">
                <a:solidFill>
                  <a:schemeClr val="tx1"/>
                </a:solidFill>
                <a:latin typeface="Arial" pitchFamily="34" charset="0"/>
                <a:cs typeface="Arial" pitchFamily="34" charset="0"/>
              </a:rPr>
              <a:t>Collaboration with content providers and platforms to enhance the availability and coverage of subtitle data for a more comprehensive search experience.</a:t>
            </a:r>
          </a:p>
          <a:p>
            <a:pPr lvl="0" eaLnBrk="0" fontAlgn="base" hangingPunct="0">
              <a:spcBef>
                <a:spcPct val="0"/>
              </a:spcBef>
              <a:spcAft>
                <a:spcPct val="0"/>
              </a:spcAft>
              <a:buClrTx/>
            </a:pPr>
            <a:r>
              <a:rPr lang="en-US" sz="2400" smtClean="0">
                <a:solidFill>
                  <a:schemeClr val="tx1"/>
                </a:solidFill>
                <a:latin typeface="Arial" pitchFamily="34" charset="0"/>
                <a:cs typeface="Arial" pitchFamily="34" charset="0"/>
              </a:rPr>
              <a:t>Overall, the development of this subtitle-based search engine represents a significant step forward in improving video accessibility and user experience in the digital content landscape</a:t>
            </a:r>
            <a:r>
              <a:rPr lang="en-US" sz="2000" smtClean="0">
                <a:solidFill>
                  <a:schemeClr val="tx1"/>
                </a:solidFill>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smtClean="0"/>
              <a:t/>
            </a:r>
            <a:br>
              <a:rPr lang="en-US" b="1" smtClean="0"/>
            </a:br>
            <a:r>
              <a:rPr lang="en-US" b="1" smtClean="0"/>
              <a:t>Title:</a:t>
            </a:r>
            <a:r>
              <a:rPr lang="en-US" smtClean="0"/>
              <a:t> </a:t>
            </a:r>
            <a:r>
              <a:rPr lang="en-US" b="1" smtClean="0"/>
              <a:t>Subtitle-Based Search Engine Development</a:t>
            </a:r>
            <a:r>
              <a:rPr lang="en-US" smtClean="0"/>
              <a:t/>
            </a:r>
            <a:br>
              <a:rPr lang="en-US" smtClean="0"/>
            </a:br>
            <a:r>
              <a:rPr lang="en-US" smtClean="0"/>
              <a:t> </a:t>
            </a:r>
            <a:r>
              <a:rPr lang="en-US" sz="3100" b="1" smtClean="0"/>
              <a:t>Enhancing Video Accessibility</a:t>
            </a:r>
            <a:r>
              <a:rPr lang="en-US" smtClean="0"/>
              <a:t/>
            </a:r>
            <a:br>
              <a:rPr lang="en-US" smtClean="0"/>
            </a:br>
            <a:endParaRPr lang="en-US"/>
          </a:p>
        </p:txBody>
      </p:sp>
      <p:sp>
        <p:nvSpPr>
          <p:cNvPr id="7" name="Text Placeholder 6"/>
          <p:cNvSpPr>
            <a:spLocks noGrp="1"/>
          </p:cNvSpPr>
          <p:nvPr>
            <p:ph type="body" idx="1"/>
          </p:nvPr>
        </p:nvSpPr>
        <p:spPr/>
        <p:txBody>
          <a:bodyPr>
            <a:normAutofit/>
          </a:bodyPr>
          <a:lstStyle/>
          <a:p>
            <a:pPr>
              <a:buNone/>
            </a:pPr>
            <a:r>
              <a:rPr lang="en-US" b="1" smtClean="0"/>
              <a:t>Introduction:</a:t>
            </a:r>
            <a:endParaRPr lang="en-US" smtClean="0"/>
          </a:p>
          <a:p>
            <a:r>
              <a:rPr lang="en-US" smtClean="0"/>
              <a:t> </a:t>
            </a:r>
            <a:r>
              <a:rPr lang="en-US" sz="1800" smtClean="0">
                <a:latin typeface="Arial" pitchFamily="34" charset="0"/>
                <a:cs typeface="Arial" pitchFamily="34" charset="0"/>
              </a:rPr>
              <a:t>Welcome to the presentation on Subtitle-Based Search Engine Development, where we delve into the realm of digital content accessibility.</a:t>
            </a:r>
          </a:p>
          <a:p>
            <a:r>
              <a:rPr lang="en-US" sz="1800" smtClean="0">
                <a:latin typeface="Arial" pitchFamily="34" charset="0"/>
                <a:cs typeface="Arial" pitchFamily="34" charset="0"/>
              </a:rPr>
              <a:t>In today's digital age, video content is ubiquitous, catering to a diverse audience with varying needs and preferences.</a:t>
            </a:r>
          </a:p>
          <a:p>
            <a:r>
              <a:rPr lang="en-US" sz="1800" smtClean="0">
                <a:latin typeface="Arial" pitchFamily="34" charset="0"/>
                <a:cs typeface="Arial" pitchFamily="34" charset="0"/>
              </a:rPr>
              <a:t>However, accessing and navigating video content, especially for individuals with hearing impairments or language barriers, can be challenging.</a:t>
            </a:r>
          </a:p>
          <a:p>
            <a:r>
              <a:rPr lang="en-US" sz="1800" smtClean="0">
                <a:latin typeface="Arial" pitchFamily="34" charset="0"/>
                <a:cs typeface="Arial" pitchFamily="34" charset="0"/>
              </a:rPr>
              <a:t>This project aims to address this challenge by developing an innovative subtitle-based search engine that enhances the accessibility of video content.</a:t>
            </a:r>
          </a:p>
          <a:p>
            <a:r>
              <a:rPr lang="en-US" sz="1800" smtClean="0">
                <a:latin typeface="Arial" pitchFamily="34" charset="0"/>
                <a:cs typeface="Arial" pitchFamily="34" charset="0"/>
              </a:rPr>
              <a:t>By leveraging natural language processing and machine learning techniques, we aim to provide users with a seamless and efficient way to search for relevant video content based on subtitle data.</a:t>
            </a:r>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738150" y="928670"/>
            <a:ext cx="10287072" cy="1428760"/>
          </a:xfrm>
          <a:prstGeom prst="rect">
            <a:avLst/>
          </a:prstGeom>
          <a:noFill/>
          <a:ln w="9525">
            <a:noFill/>
            <a:miter lim="800000"/>
            <a:headEnd/>
            <a:tailEnd/>
          </a:ln>
          <a:effectLst/>
        </p:spPr>
      </p:pic>
      <p:sp>
        <p:nvSpPr>
          <p:cNvPr id="9" name="Rectangle 8"/>
          <p:cNvSpPr/>
          <p:nvPr/>
        </p:nvSpPr>
        <p:spPr>
          <a:xfrm>
            <a:off x="238084" y="2571744"/>
            <a:ext cx="11644394" cy="3754874"/>
          </a:xfrm>
          <a:prstGeom prst="rect">
            <a:avLst/>
          </a:prstGeom>
        </p:spPr>
        <p:txBody>
          <a:bodyPr wrap="square">
            <a:spAutoFit/>
          </a:bodyPr>
          <a:lstStyle/>
          <a:p>
            <a:r>
              <a:rPr lang="en-US" b="1" smtClean="0"/>
              <a:t>Project Overview</a:t>
            </a:r>
            <a:endParaRPr lang="en-US" smtClean="0"/>
          </a:p>
          <a:p>
            <a:r>
              <a:rPr lang="en-US" smtClean="0"/>
              <a:t>This project focuses on the development of a subtitle-based search engine to enhance the accessibility and usability of video content.</a:t>
            </a:r>
          </a:p>
          <a:p>
            <a:r>
              <a:rPr lang="en-US" smtClean="0"/>
              <a:t>By leveraging subtitle data, the search engine aims to provide users with accurate and relevant search results tailored to their preferences and needs.</a:t>
            </a:r>
          </a:p>
          <a:p>
            <a:r>
              <a:rPr lang="en-US" b="1" smtClean="0"/>
              <a:t>Importance of Subtitle-Based Search Engines:</a:t>
            </a:r>
            <a:endParaRPr lang="en-US" smtClean="0"/>
          </a:p>
          <a:p>
            <a:r>
              <a:rPr lang="en-US" smtClean="0"/>
              <a:t>Subtitle-based search engines play a crucial role in improving the accessibility of video content for individuals with hearing impairments, language barriers, or those seeking specific content within videos.</a:t>
            </a:r>
          </a:p>
          <a:p>
            <a:r>
              <a:rPr lang="en-US" smtClean="0"/>
              <a:t>They enable users to search for and navigate video content more effectively, enhancing the overall user experience and making digital media more inclusive.</a:t>
            </a:r>
          </a:p>
          <a:p>
            <a:r>
              <a:rPr lang="en-US" b="1" smtClean="0"/>
              <a:t>Objectives of the Project:</a:t>
            </a:r>
            <a:endParaRPr lang="en-US" smtClean="0"/>
          </a:p>
          <a:p>
            <a:r>
              <a:rPr lang="en-US" smtClean="0"/>
              <a:t>Develop an advanced search engine algorithm capable of efficiently retrieving video content based on subtitle data.</a:t>
            </a:r>
          </a:p>
          <a:p>
            <a:r>
              <a:rPr lang="en-US" smtClean="0"/>
              <a:t>Implement natural language processing and machine learning techniques to analyze and interpret subtitle text for accurate search results.</a:t>
            </a:r>
          </a:p>
          <a:p>
            <a:r>
              <a:rPr lang="en-US" smtClean="0"/>
              <a:t>Enhance the relevance and accuracy of search results by considering the context and semantics of user queries and subtitle data.</a:t>
            </a:r>
          </a:p>
          <a:p>
            <a:r>
              <a:rPr lang="en-US" smtClean="0"/>
              <a:t>Improve the accessibility of video content for individuals with hearing impairments or language barriers, promoting inclusivity and diversity in digital media consumption.</a:t>
            </a:r>
          </a:p>
          <a:p>
            <a:r>
              <a:rPr lang="en-US" smtClean="0"/>
              <a:t/>
            </a:r>
            <a:br>
              <a:rPr lang="en-US" smtClean="0"/>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normAutofit/>
          </a:bodyPr>
          <a:lstStyle/>
          <a:p>
            <a:r>
              <a:rPr lang="en-US" smtClean="0"/>
              <a:t/>
            </a:r>
            <a:br>
              <a:rPr lang="en-US" smtClean="0"/>
            </a:br>
            <a:endParaRPr lang="en-US"/>
          </a:p>
        </p:txBody>
      </p:sp>
      <p:sp>
        <p:nvSpPr>
          <p:cNvPr id="5" name="Rectangle 4"/>
          <p:cNvSpPr/>
          <p:nvPr/>
        </p:nvSpPr>
        <p:spPr>
          <a:xfrm>
            <a:off x="809588" y="214290"/>
            <a:ext cx="10501386" cy="3970318"/>
          </a:xfrm>
          <a:prstGeom prst="rect">
            <a:avLst/>
          </a:prstGeom>
        </p:spPr>
        <p:txBody>
          <a:bodyPr wrap="square">
            <a:spAutoFit/>
          </a:bodyPr>
          <a:lstStyle/>
          <a:p>
            <a:r>
              <a:rPr lang="en-US" b="1" smtClean="0"/>
              <a:t/>
            </a:r>
            <a:br>
              <a:rPr lang="en-US" b="1" smtClean="0"/>
            </a:br>
            <a:r>
              <a:rPr lang="en-US" b="1" smtClean="0"/>
              <a:t>Keyword-based vs. Semantic Search Engines:</a:t>
            </a:r>
            <a:endParaRPr lang="en-US" smtClean="0"/>
          </a:p>
          <a:p>
            <a:r>
              <a:rPr lang="en-US" b="1" smtClean="0"/>
              <a:t>Keyword-based Search Engines:</a:t>
            </a:r>
            <a:r>
              <a:rPr lang="en-US" smtClean="0"/>
              <a:t> These search engines rely on exact keyword matches between user queries and indexed documents. They are effective for retrieving results based on specific keywords but may lack context and struggle with synonyms or variations in language.</a:t>
            </a:r>
          </a:p>
          <a:p>
            <a:endParaRPr lang="en-US" smtClean="0"/>
          </a:p>
          <a:p>
            <a:r>
              <a:rPr lang="en-US" b="1" smtClean="0"/>
              <a:t>Semantic Search Engines:</a:t>
            </a:r>
            <a:r>
              <a:rPr lang="en-US" smtClean="0"/>
              <a:t> Semantic search engines go beyond keyword matching to understand the meaning and context of user queries and documents. They analyze the intent behind the query and the content of documents to provide more relevant and meaningful search results. Semantic search engines utilize natural language processing (NLP) techniques to comprehend the nuances of language and deliver accurate results.</a:t>
            </a:r>
          </a:p>
          <a:p>
            <a:endParaRPr lang="en-US" smtClean="0"/>
          </a:p>
          <a:p>
            <a:r>
              <a:rPr lang="en-US" b="1" smtClean="0"/>
              <a:t>Comparison of Different Search Engine Approaches:</a:t>
            </a:r>
            <a:endParaRPr lang="en-US" smtClean="0"/>
          </a:p>
          <a:p>
            <a:r>
              <a:rPr lang="en-US" smtClean="0"/>
              <a:t>Keyword-based search engines are suitable for straightforward searches where exact keyword matches are sufficient.</a:t>
            </a:r>
          </a:p>
          <a:p>
            <a:r>
              <a:rPr lang="en-US" smtClean="0"/>
              <a:t>Semantic search engines excel in understanding the context and intent behind user queries, leading to more relevant and accurate search results.</a:t>
            </a:r>
          </a:p>
          <a:p>
            <a:r>
              <a:rPr lang="en-US" smtClean="0"/>
              <a:t>While keyword-based search engines focus on matching specific keywords, semantic search engines analyze the semantics of both queries and documents to provide a deeper level of understanding and relevance.</a:t>
            </a:r>
          </a:p>
          <a:p>
            <a:endParaRPr lang="en-US"/>
          </a:p>
        </p:txBody>
      </p:sp>
      <p:sp>
        <p:nvSpPr>
          <p:cNvPr id="6" name="Rectangle 5"/>
          <p:cNvSpPr/>
          <p:nvPr/>
        </p:nvSpPr>
        <p:spPr>
          <a:xfrm>
            <a:off x="809588" y="4000504"/>
            <a:ext cx="10429948" cy="1815882"/>
          </a:xfrm>
          <a:prstGeom prst="rect">
            <a:avLst/>
          </a:prstGeom>
        </p:spPr>
        <p:txBody>
          <a:bodyPr wrap="square">
            <a:spAutoFit/>
          </a:bodyPr>
          <a:lstStyle/>
          <a:p>
            <a:r>
              <a:rPr lang="en-US" b="1" smtClean="0"/>
              <a:t>Core Logic of Subtitle Document Processing and Retrieval:</a:t>
            </a:r>
          </a:p>
          <a:p>
            <a:endParaRPr lang="en-US" smtClean="0"/>
          </a:p>
          <a:p>
            <a:r>
              <a:rPr lang="en-US" smtClean="0"/>
              <a:t>Preprocessing of data involves cleaning and tokenization of subtitle documents to prepare them for analysis.</a:t>
            </a:r>
          </a:p>
          <a:p>
            <a:r>
              <a:rPr lang="en-US" smtClean="0"/>
              <a:t>Document vectorization techniques, such as Bag-of-Words (BoW) or Term Frequency-Inverse Document Frequency (TF-IDF), are applied to represent subtitle documents as numerical vectors.</a:t>
            </a:r>
          </a:p>
          <a:p>
            <a:r>
              <a:rPr lang="en-US" smtClean="0"/>
              <a:t>Chunking of large documents into smaller, manageable chunks is performed to mitigate information loss and improve efficiency.</a:t>
            </a:r>
          </a:p>
          <a:p>
            <a:r>
              <a:rPr lang="en-US" smtClean="0"/>
              <a:t>Retrieval involves calculating the similarity between the vector representation of user queries and subtitle documents, typically using cosine similarity, to identify the most relevant documents.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flipV="1">
            <a:off x="-1" y="163284"/>
            <a:ext cx="243801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380960" y="1075213"/>
            <a:ext cx="1143008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Data Preprocessing: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Cleaning: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Remove timestamps, special characters, and non-text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Standardize text formatting and handle encoding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Tokenization: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Split text into individual tokens (words or phrases).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Normalize tokens by converting to lowercase and removing stopwords.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Dataset Description: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Size:</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Subtitle datasets can vary widely in size, from small collections to large corpora containing millions of subtitles.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Format: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Subtitles are typically stored in plain text files, often in formats like SRT (SubRip) or VTT (WebVTT).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Each subtitle file contains timestamped lines of dialogue or captions, along with metadata such as language and format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flipV="1">
            <a:off x="-1" y="163284"/>
            <a:ext cx="243801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809588" y="642918"/>
            <a:ext cx="9858444" cy="6217602"/>
          </a:xfrm>
          <a:prstGeom prst="rect">
            <a:avLst/>
          </a:prstGeom>
          <a:noFill/>
          <a:ln w="9525">
            <a:noFill/>
            <a:miter lim="800000"/>
            <a:headEnd/>
            <a:tailEnd/>
          </a:ln>
          <a:effectLst/>
        </p:spPr>
        <p:txBody>
          <a:bodyPr vert="horz" wrap="square" lIns="91440" tIns="198375" rIns="91440" bIns="198375" numCol="1" anchor="ctr" anchorCtr="0" compatLnSpc="1">
            <a:prstTxWarp prst="textNoShape">
              <a:avLst/>
            </a:prstTxWarp>
            <a:spAutoFit/>
          </a:bodyPr>
          <a:lstStyle/>
          <a:p>
            <a:r>
              <a:rPr lang="en-US" sz="2400" b="1" smtClean="0"/>
              <a:t>Document Vectorization Techniques:</a:t>
            </a:r>
          </a:p>
          <a:p>
            <a:endParaRPr lang="en-US" sz="1800" smtClean="0"/>
          </a:p>
          <a:p>
            <a:r>
              <a:rPr lang="en-US" sz="2000" b="1" smtClean="0"/>
              <a:t>BoW/TF-IDF:</a:t>
            </a:r>
            <a:r>
              <a:rPr lang="en-US" sz="2000" smtClean="0"/>
              <a:t> Represent text documents by word frequency or importance, respectively.</a:t>
            </a:r>
          </a:p>
          <a:p>
            <a:endParaRPr lang="en-US" sz="2000" smtClean="0"/>
          </a:p>
          <a:p>
            <a:r>
              <a:rPr lang="en-US" sz="2000" b="1" smtClean="0"/>
              <a:t>SentenceTransformers:</a:t>
            </a:r>
            <a:r>
              <a:rPr lang="en-US" sz="2000" smtClean="0"/>
              <a:t> Utilize pre-trained models like BERT for semantic embeddings.</a:t>
            </a:r>
          </a:p>
          <a:p>
            <a:endParaRPr lang="en-US" sz="2000" smtClean="0"/>
          </a:p>
          <a:p>
            <a:r>
              <a:rPr lang="en-US" sz="2000" b="1" smtClean="0"/>
              <a:t>Document Chunking:</a:t>
            </a:r>
            <a:endParaRPr lang="en-US" sz="2000" smtClean="0"/>
          </a:p>
          <a:p>
            <a:r>
              <a:rPr lang="en-US" sz="2000" b="1" smtClean="0"/>
              <a:t>Handling Large Documents:</a:t>
            </a:r>
            <a:r>
              <a:rPr lang="en-US" sz="2000" smtClean="0"/>
              <a:t> Break down lengthy texts into smaller chunks.</a:t>
            </a:r>
          </a:p>
          <a:p>
            <a:endParaRPr lang="en-US" sz="2000" smtClean="0"/>
          </a:p>
          <a:p>
            <a:r>
              <a:rPr lang="en-US" sz="2000" b="1" smtClean="0"/>
              <a:t>Mitigating Information Loss:</a:t>
            </a:r>
            <a:r>
              <a:rPr lang="en-US" sz="2000" smtClean="0"/>
              <a:t> Use overlapping windows to preserve context.</a:t>
            </a:r>
          </a:p>
          <a:p>
            <a:endParaRPr lang="en-US" sz="2000" smtClean="0"/>
          </a:p>
          <a:p>
            <a:r>
              <a:rPr lang="en-US" sz="2000" b="1" smtClean="0"/>
              <a:t>Embedding Storage:</a:t>
            </a:r>
            <a:endParaRPr lang="en-US" sz="2000" smtClean="0"/>
          </a:p>
          <a:p>
            <a:r>
              <a:rPr lang="en-US" sz="2000" b="1" smtClean="0"/>
              <a:t>Efficient Storage:</a:t>
            </a:r>
            <a:r>
              <a:rPr lang="en-US" sz="2000" smtClean="0"/>
              <a:t> Store embeddings in ChromaDB for optimized retrieval.</a:t>
            </a:r>
          </a:p>
          <a:p>
            <a:endParaRPr lang="en-US" sz="2000" smtClean="0"/>
          </a:p>
          <a:p>
            <a:r>
              <a:rPr lang="en-US" sz="2000" b="1" smtClean="0"/>
              <a:t>Optimized Retrieval:</a:t>
            </a:r>
            <a:r>
              <a:rPr lang="en-US" sz="2000" smtClean="0"/>
              <a:t> Enables quick access to relevant documents.</a:t>
            </a:r>
          </a:p>
          <a:p>
            <a:r>
              <a:rPr lang="en-US" sz="1800" smtClean="0"/>
              <a:t/>
            </a:r>
            <a:br>
              <a:rPr lang="en-US" sz="1800" smtClean="0"/>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2" name="Rectangle 2"/>
          <p:cNvSpPr>
            <a:spLocks noChangeArrowheads="1"/>
          </p:cNvSpPr>
          <p:nvPr/>
        </p:nvSpPr>
        <p:spPr bwMode="auto">
          <a:xfrm>
            <a:off x="0" y="0"/>
            <a:ext cx="22542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0" y="1825625"/>
            <a:ext cx="10515600" cy="4351338"/>
          </a:xfrm>
        </p:spPr>
        <p:txBody>
          <a:bodyPr/>
          <a:lstStyle/>
          <a:p>
            <a:endParaRPr lang="en-US" smtClean="0"/>
          </a:p>
          <a:p>
            <a:endParaRPr lang="en-US" smtClean="0"/>
          </a:p>
          <a:p>
            <a:endParaRPr lang="en-US" smtClean="0"/>
          </a:p>
          <a:p>
            <a:endParaRPr lang="en-US" smtClean="0"/>
          </a:p>
          <a:p>
            <a:endParaRPr lang="en-US" smtClean="0"/>
          </a:p>
          <a:p>
            <a:pPr>
              <a:buNone/>
            </a:pPr>
            <a:endParaRPr lang="en-US"/>
          </a:p>
        </p:txBody>
      </p:sp>
      <p:pic>
        <p:nvPicPr>
          <p:cNvPr id="24579" name="Picture 3"/>
          <p:cNvPicPr>
            <a:picLocks noChangeAspect="1" noChangeArrowheads="1"/>
          </p:cNvPicPr>
          <p:nvPr/>
        </p:nvPicPr>
        <p:blipFill>
          <a:blip r:embed="rId2"/>
          <a:srcRect/>
          <a:stretch>
            <a:fillRect/>
          </a:stretch>
        </p:blipFill>
        <p:spPr bwMode="auto">
          <a:xfrm>
            <a:off x="380960" y="2786058"/>
            <a:ext cx="4500594" cy="2571768"/>
          </a:xfrm>
          <a:prstGeom prst="rect">
            <a:avLst/>
          </a:prstGeom>
          <a:noFill/>
          <a:ln w="9525">
            <a:noFill/>
            <a:miter lim="800000"/>
            <a:headEnd/>
            <a:tailEnd/>
          </a:ln>
          <a:effectLst/>
        </p:spPr>
      </p:pic>
      <p:sp>
        <p:nvSpPr>
          <p:cNvPr id="6" name="Rectangle 5"/>
          <p:cNvSpPr/>
          <p:nvPr/>
        </p:nvSpPr>
        <p:spPr>
          <a:xfrm>
            <a:off x="523836" y="857233"/>
            <a:ext cx="10215634" cy="1231106"/>
          </a:xfrm>
          <a:prstGeom prst="rect">
            <a:avLst/>
          </a:prstGeom>
        </p:spPr>
        <p:txBody>
          <a:bodyPr wrap="square">
            <a:spAutoFit/>
          </a:bodyPr>
          <a:lstStyle/>
          <a:p>
            <a:r>
              <a:rPr lang="en-US" sz="2000" b="1" smtClean="0"/>
              <a:t>Demonstration:</a:t>
            </a:r>
          </a:p>
          <a:p>
            <a:r>
              <a:rPr lang="en-US" sz="1800" smtClean="0"/>
              <a:t>During the live demonstration, we will showcase the functionality of our subtitle-based search engine, highlighting its capability to retrieve relevant video content based on user queries. Here are some example queries we will use, along with their corresponding search results</a:t>
            </a:r>
            <a:endParaRPr lang="en-US"/>
          </a:p>
        </p:txBody>
      </p:sp>
      <p:pic>
        <p:nvPicPr>
          <p:cNvPr id="2050" name="Picture 2"/>
          <p:cNvPicPr>
            <a:picLocks noChangeAspect="1" noChangeArrowheads="1"/>
          </p:cNvPicPr>
          <p:nvPr/>
        </p:nvPicPr>
        <p:blipFill>
          <a:blip r:embed="rId3"/>
          <a:srcRect/>
          <a:stretch>
            <a:fillRect/>
          </a:stretch>
        </p:blipFill>
        <p:spPr bwMode="auto">
          <a:xfrm>
            <a:off x="6310313" y="2928934"/>
            <a:ext cx="5072099" cy="214314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667504" y="2285992"/>
            <a:ext cx="4500594" cy="3071834"/>
          </a:xfrm>
          <a:prstGeom prst="rect">
            <a:avLst/>
          </a:prstGeom>
          <a:noFill/>
          <a:ln w="9525">
            <a:noFill/>
            <a:miter lim="800000"/>
            <a:headEnd/>
            <a:tailEnd/>
          </a:ln>
          <a:effectLst/>
        </p:spPr>
      </p:pic>
      <p:sp>
        <p:nvSpPr>
          <p:cNvPr id="4" name="Title 3"/>
          <p:cNvSpPr>
            <a:spLocks noGrp="1"/>
          </p:cNvSpPr>
          <p:nvPr>
            <p:ph type="title"/>
          </p:nvPr>
        </p:nvSpPr>
        <p:spPr>
          <a:xfrm>
            <a:off x="838200" y="642918"/>
            <a:ext cx="10515600" cy="1047770"/>
          </a:xfrm>
        </p:spPr>
        <p:txBody>
          <a:bodyPr>
            <a:normAutofit/>
          </a:bodyPr>
          <a:lstStyle/>
          <a:p>
            <a:r>
              <a:rPr lang="en-US" b="1" smtClean="0"/>
              <a:t>        Search Engine              Search Result</a:t>
            </a:r>
            <a:endParaRPr lang="en-US" b="1"/>
          </a:p>
        </p:txBody>
      </p:sp>
      <p:pic>
        <p:nvPicPr>
          <p:cNvPr id="1027" name="Picture 3"/>
          <p:cNvPicPr>
            <a:picLocks noChangeAspect="1" noChangeArrowheads="1"/>
          </p:cNvPicPr>
          <p:nvPr/>
        </p:nvPicPr>
        <p:blipFill>
          <a:blip r:embed="rId3"/>
          <a:srcRect/>
          <a:stretch>
            <a:fillRect/>
          </a:stretch>
        </p:blipFill>
        <p:spPr bwMode="auto">
          <a:xfrm>
            <a:off x="1062039" y="2285991"/>
            <a:ext cx="5033962" cy="300039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09522" y="571480"/>
            <a:ext cx="1143008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Conclusion: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In conclusion, this project has made significant strides in the field of video content accessibility through the development of an advanced subtitle-based search engine.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Key Findings and Project Contributions: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The implementation of both keyword-based (BOW/TF-IDF) and semantic-based (BERT-based SentenceTransformers) search engines has demonstrated the versatility and effectiveness of different search approaches.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The document chunking technique has proved instrumental in handling large subtitle documents, mitigating information loss, and enhancing search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The storage of embeddings in ChromaDB has facilitated efficient storage and retrieval of document embeddings, contributing to the scalability of the search engine.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Implications for Enhancing Video Accessibility: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By providing users with a more accurate and relevant search experience, the search engine enhances the accessibility of video content, particularly for individuals with specific content preferences or accessibility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itchFamily="34" charset="0"/>
                <a:cs typeface="Arial" pitchFamily="34" charset="0"/>
              </a:rPr>
              <a:t>Improved search functionality enables users to quickly find relevant video content, thereby saving time and effort in browsing through extensive libraries of media.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54" name="Rectangle 2"/>
          <p:cNvSpPr>
            <a:spLocks noChangeArrowheads="1"/>
          </p:cNvSpPr>
          <p:nvPr/>
        </p:nvSpPr>
        <p:spPr bwMode="auto">
          <a:xfrm>
            <a:off x="0" y="0"/>
            <a:ext cx="539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943</Words>
  <PresentationFormat>Custom</PresentationFormat>
  <Paragraphs>104</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Arial Black</vt:lpstr>
      <vt:lpstr>Söhne</vt:lpstr>
      <vt:lpstr>Libre Baskerville</vt:lpstr>
      <vt:lpstr>Office Theme</vt:lpstr>
      <vt:lpstr>Slide 1</vt:lpstr>
      <vt:lpstr> Title: Subtitle-Based Search Engine Development  Enhancing Video Accessibility </vt:lpstr>
      <vt:lpstr>Slide 3</vt:lpstr>
      <vt:lpstr> </vt:lpstr>
      <vt:lpstr>Slide 5</vt:lpstr>
      <vt:lpstr>Slide 6</vt:lpstr>
      <vt:lpstr>Slide 7</vt:lpstr>
      <vt:lpstr>        Search Engine              Search Result</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hp</cp:lastModifiedBy>
  <cp:revision>103</cp:revision>
  <dcterms:created xsi:type="dcterms:W3CDTF">2021-02-16T05:19:01Z</dcterms:created>
  <dcterms:modified xsi:type="dcterms:W3CDTF">2024-04-26T05:31:16Z</dcterms:modified>
</cp:coreProperties>
</file>