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772" r:id="rId2"/>
  </p:sldMasterIdLst>
  <p:notesMasterIdLst>
    <p:notesMasterId r:id="rId30"/>
  </p:notesMasterIdLst>
  <p:handoutMasterIdLst>
    <p:handoutMasterId r:id="rId31"/>
  </p:handoutMasterIdLst>
  <p:sldIdLst>
    <p:sldId id="296" r:id="rId3"/>
    <p:sldId id="305" r:id="rId4"/>
    <p:sldId id="304" r:id="rId5"/>
    <p:sldId id="306" r:id="rId6"/>
    <p:sldId id="307" r:id="rId7"/>
    <p:sldId id="308" r:id="rId8"/>
    <p:sldId id="309" r:id="rId9"/>
    <p:sldId id="311" r:id="rId10"/>
    <p:sldId id="310" r:id="rId11"/>
    <p:sldId id="287" r:id="rId12"/>
    <p:sldId id="288" r:id="rId13"/>
    <p:sldId id="289" r:id="rId14"/>
    <p:sldId id="290" r:id="rId15"/>
    <p:sldId id="291" r:id="rId16"/>
    <p:sldId id="292" r:id="rId17"/>
    <p:sldId id="295" r:id="rId18"/>
    <p:sldId id="293" r:id="rId19"/>
    <p:sldId id="294" r:id="rId20"/>
    <p:sldId id="286" r:id="rId21"/>
    <p:sldId id="297" r:id="rId22"/>
    <p:sldId id="298" r:id="rId23"/>
    <p:sldId id="299" r:id="rId24"/>
    <p:sldId id="300" r:id="rId25"/>
    <p:sldId id="302" r:id="rId26"/>
    <p:sldId id="301" r:id="rId27"/>
    <p:sldId id="303"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2C48"/>
    <a:srgbClr val="2A1F43"/>
    <a:srgbClr val="1D2225"/>
    <a:srgbClr val="0C1B43"/>
    <a:srgbClr val="2C2D39"/>
    <a:srgbClr val="242630"/>
    <a:srgbClr val="000000"/>
    <a:srgbClr val="F8F8F8"/>
    <a:srgbClr val="363C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3/29/2024</a:t>
            </a:fld>
            <a:endParaRPr lang="en-US" dirty="0"/>
          </a:p>
        </p:txBody>
      </p:sp>
      <p:sp>
        <p:nvSpPr>
          <p:cNvPr id="4" name="Footer Placeholder 3">
            <a:extLst>
              <a:ext uri="{FF2B5EF4-FFF2-40B4-BE49-F238E27FC236}">
                <a16:creationId xmlns:a16="http://schemas.microsoft.com/office/drawing/2014/main" xmlns=""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extLst>
      <p:ext uri="{BB962C8B-B14F-4D97-AF65-F5344CB8AC3E}">
        <p14:creationId xmlns:p14="http://schemas.microsoft.com/office/powerpoint/2010/main" xmlns=""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xmlns=""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xmlns="" id="{63B165D0-0594-9843-A653-74260F146AE5}"/>
              </a:ext>
            </a:extLst>
          </p:cNvPr>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xmlns="" id="{31F8B615-0030-2047-8652-146BCEF22564}"/>
              </a:ext>
            </a:extLst>
          </p:cNvPr>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xmlns="" id="{05C21D6A-A628-2443-8075-ACD2B911C6DF}"/>
              </a:ext>
            </a:extLst>
          </p:cNvPr>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xmlns="" id="{042BB51D-E7C1-3746-85E9-889CCB24F741}"/>
              </a:ext>
            </a:extLst>
          </p:cNvPr>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xmlns="" id="{7E016467-0564-6D4C-BF17-F4FA3991C1FD}"/>
              </a:ext>
            </a:extLst>
          </p:cNvPr>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xmlns="" val="1876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06A8E3A-8DBF-0542-BC99-444DCA0CC2C2}" type="datetimeFigureOut">
              <a:rPr lang="en-US" smtClean="0"/>
              <a:pPr/>
              <a:t>3/29/2024</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extLst/>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10" name="Freeform: Shape 8">
            <a:extLst>
              <a:ext uri="{FF2B5EF4-FFF2-40B4-BE49-F238E27FC236}">
                <a16:creationId xmlns:a16="http://schemas.microsoft.com/office/drawing/2014/main" xmlns=""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258940EE-A100-A74F-A549-CAD4DFFD1738}"/>
              </a:ext>
            </a:extLst>
          </p:cNvPr>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79D42B85-1179-7D46-AE33-2B64EEFC44B2}"/>
              </a:ext>
            </a:extLst>
          </p:cNvPr>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06A8E3A-8DBF-0542-BC99-444DCA0CC2C2}" type="datetimeFigureOut">
              <a:rPr lang="en-US" smtClean="0"/>
              <a:pPr/>
              <a:t>3/29/2024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3/29/2024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906A8E3A-8DBF-0542-BC99-444DCA0CC2C2}" type="datetimeFigureOut">
              <a:rPr lang="en-US" smtClean="0"/>
              <a:pPr/>
              <a:t>3/29/2024</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xmlns="" id="{258940EE-A100-A74F-A549-CAD4DFFD1738}"/>
              </a:ext>
            </a:extLst>
          </p:cNvPr>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xmlns=""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C0776AF7-97C9-4365-B2B5-E20C6BB04B41}"/>
              </a:ext>
            </a:extLst>
          </p:cNvPr>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645148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xmlns="" id="{258940EE-A100-A74F-A549-CAD4DFFD1738}"/>
              </a:ext>
            </a:extLst>
          </p:cNvPr>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xmlns=""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C0776AF7-97C9-4365-B2B5-E20C6BB04B41}"/>
              </a:ext>
            </a:extLst>
          </p:cNvPr>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xmlns=""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xmlns="" id="{8745AAA3-09E3-4504-B3FD-611C81F41634}"/>
              </a:ext>
            </a:extLst>
          </p:cNvPr>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xmlns=""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xmlns="" id="{AD28B953-BDF8-6C47-ADCD-D3EAF78963C3}"/>
              </a:ext>
            </a:extLst>
          </p:cNvPr>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4B0C521-A2C1-48E6-B26C-DFF1B4FD4227}"/>
              </a:ext>
            </a:extLst>
          </p:cNvPr>
          <p:cNvSpPr>
            <a:spLocks noGrp="1"/>
          </p:cNvSpPr>
          <p:nvPr>
            <p:ph sz="quarter" idx="12"/>
          </p:nvPr>
        </p:nvSpPr>
        <p:spPr>
          <a:xfrm>
            <a:off x="838200" y="1265240"/>
            <a:ext cx="4791637" cy="4911725"/>
          </a:xfrm>
        </p:spPr>
        <p:txBody>
          <a:bodyPr/>
          <a:lstStyle/>
          <a:p>
            <a:pPr lvl="0"/>
            <a:r>
              <a:rPr lang="en-US"/>
              <a:t>Click to edit Master text styles</a:t>
            </a:r>
          </a:p>
        </p:txBody>
      </p:sp>
    </p:spTree>
    <p:extLst>
      <p:ext uri="{BB962C8B-B14F-4D97-AF65-F5344CB8AC3E}">
        <p14:creationId xmlns:p14="http://schemas.microsoft.com/office/powerpoint/2010/main" xmlns=""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xmlns=""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258940EE-A100-A74F-A549-CAD4DFFD1738}"/>
              </a:ext>
            </a:extLst>
          </p:cNvPr>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xmlns="" id="{525A7DB0-14F0-B341-AEBA-0DC92D001E33}"/>
              </a:ext>
            </a:extLst>
          </p:cNvPr>
          <p:cNvSpPr>
            <a:spLocks noGrp="1"/>
          </p:cNvSpPr>
          <p:nvPr>
            <p:ph type="body" idx="1"/>
          </p:nvPr>
        </p:nvSpPr>
        <p:spPr>
          <a:xfrm>
            <a:off x="1263197" y="2038572"/>
            <a:ext cx="4086147"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xmlns="" id="{79D42B85-1179-7D46-AE33-2B64EEFC44B2}"/>
              </a:ext>
            </a:extLst>
          </p:cNvPr>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xmlns="" id="{2197AEE6-BBEC-494F-985F-3855AE4B14B5}"/>
              </a:ext>
            </a:extLst>
          </p:cNvPr>
          <p:cNvSpPr>
            <a:spLocks noGrp="1"/>
          </p:cNvSpPr>
          <p:nvPr>
            <p:ph type="body" idx="11"/>
          </p:nvPr>
        </p:nvSpPr>
        <p:spPr>
          <a:xfrm>
            <a:off x="6854753" y="2038572"/>
            <a:ext cx="4086667"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xmlns=""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xmlns=""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42E4B45-6E8A-44C6-9117-DF2BA9812882}"/>
              </a:ext>
            </a:extLst>
          </p:cNvPr>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xmlns="" id="{2B29B9FA-7273-4615-BD56-12D6427D024B}"/>
              </a:ext>
            </a:extLst>
          </p:cNvPr>
          <p:cNvSpPr>
            <a:spLocks noGrp="1"/>
          </p:cNvSpPr>
          <p:nvPr>
            <p:ph sz="quarter" idx="13"/>
          </p:nvPr>
        </p:nvSpPr>
        <p:spPr>
          <a:xfrm>
            <a:off x="6861068" y="2885583"/>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xmlns=""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3/29/2024</a:t>
            </a:fld>
            <a:endParaRPr lang="en-US" dirty="0"/>
          </a:p>
        </p:txBody>
      </p:sp>
      <p:sp>
        <p:nvSpPr>
          <p:cNvPr id="6" name="Footer Placeholder 5">
            <a:extLst>
              <a:ext uri="{FF2B5EF4-FFF2-40B4-BE49-F238E27FC236}">
                <a16:creationId xmlns:a16="http://schemas.microsoft.com/office/drawing/2014/main" xmlns=""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xmlns=""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xmlns=""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xmlns="" id="{E0728D6F-9DC1-CD49-A2D6-834724E8AF3F}"/>
              </a:ext>
            </a:extLst>
          </p:cNvPr>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30">
            <a:extLst>
              <a:ext uri="{FF2B5EF4-FFF2-40B4-BE49-F238E27FC236}">
                <a16:creationId xmlns:a16="http://schemas.microsoft.com/office/drawing/2014/main" xmlns=""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xmlns="" id="{F8985295-F0BC-9B4D-981C-D474C9EDECD0}"/>
              </a:ext>
            </a:extLst>
          </p:cNvPr>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xmlns="" id="{5CB02C94-6046-2E46-BE22-98A994B16607}"/>
              </a:ext>
            </a:extLst>
          </p:cNvPr>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xmlns="" id="{E80620B5-CD54-A44A-A690-BB5E58FBDA77}"/>
              </a:ext>
            </a:extLst>
          </p:cNvPr>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xmlns="" id="{933D35FF-5668-47B8-A93C-30923509CC04}"/>
              </a:ext>
            </a:extLst>
          </p:cNvPr>
          <p:cNvSpPr>
            <a:spLocks noGrp="1"/>
          </p:cNvSpPr>
          <p:nvPr>
            <p:ph sz="quarter" idx="15"/>
          </p:nvPr>
        </p:nvSpPr>
        <p:spPr>
          <a:xfrm>
            <a:off x="6767513" y="3348038"/>
            <a:ext cx="4559075"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xmlns=""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AC4EB4B-30F5-5541-B2A0-6BD04D0109C9}"/>
              </a:ext>
            </a:extLst>
          </p:cNvPr>
          <p:cNvSpPr>
            <a:spLocks noGrp="1"/>
          </p:cNvSpPr>
          <p:nvPr>
            <p:ph type="dt" sz="half" idx="10"/>
          </p:nvPr>
        </p:nvSpPr>
        <p:spPr/>
        <p:txBody>
          <a:bodyPr/>
          <a:lstStyle/>
          <a:p>
            <a:fld id="{906A8E3A-8DBF-0542-BC99-444DCA0CC2C2}" type="datetimeFigureOut">
              <a:rPr lang="en-US" smtClean="0"/>
              <a:pPr/>
              <a:t>3/29/2024</a:t>
            </a:fld>
            <a:endParaRPr lang="en-US" dirty="0"/>
          </a:p>
        </p:txBody>
      </p:sp>
      <p:sp>
        <p:nvSpPr>
          <p:cNvPr id="3" name="Footer Placeholder 2">
            <a:extLst>
              <a:ext uri="{FF2B5EF4-FFF2-40B4-BE49-F238E27FC236}">
                <a16:creationId xmlns:a16="http://schemas.microsoft.com/office/drawing/2014/main" xmlns=""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D5AB29D-BA7D-E743-8CA0-6953FF72B2BC}"/>
              </a:ext>
            </a:extLst>
          </p:cNvPr>
          <p:cNvSpPr>
            <a:spLocks noGrp="1"/>
          </p:cNvSpPr>
          <p:nvPr>
            <p:ph type="sldNum" sz="quarter" idx="12"/>
          </p:nvPr>
        </p:nvSpPr>
        <p:spPr/>
        <p:txBody>
          <a:bodyPr/>
          <a:lstStyle/>
          <a:p>
            <a:fld id="{A693002F-D6EA-CF48-8F44-2316036B2B87}" type="slidenum">
              <a:rPr lang="en-US" smtClean="0"/>
              <a:pPr/>
              <a:t>‹#›</a:t>
            </a:fld>
            <a:endParaRPr lang="en-US" dirty="0"/>
          </a:p>
        </p:txBody>
      </p:sp>
    </p:spTree>
    <p:extLst>
      <p:ext uri="{BB962C8B-B14F-4D97-AF65-F5344CB8AC3E}">
        <p14:creationId xmlns:p14="http://schemas.microsoft.com/office/powerpoint/2010/main" xmlns="" val="41129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xmlns="" id="{258940EE-A100-A74F-A549-CAD4DFFD1738}"/>
              </a:ext>
            </a:extLst>
          </p:cNvPr>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xmlns=""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C0776AF7-97C9-4365-B2B5-E20C6BB04B41}"/>
              </a:ext>
            </a:extLst>
          </p:cNvPr>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64514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xmlns="" id="{258940EE-A100-A74F-A549-CAD4DFFD1738}"/>
              </a:ext>
            </a:extLst>
          </p:cNvPr>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xmlns=""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C0776AF7-97C9-4365-B2B5-E20C6BB04B41}"/>
              </a:ext>
            </a:extLst>
          </p:cNvPr>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64514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06A8E3A-8DBF-0542-BC99-444DCA0CC2C2}" type="datetimeFigureOut">
              <a:rPr lang="en-US" smtClean="0"/>
              <a:pPr/>
              <a:t>3/29/2024</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9B7248-6025-0744-9C6E-BC6F9FDBD5B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3/29/2024</a:t>
            </a:fld>
            <a:endParaRPr lang="en-US" dirty="0"/>
          </a:p>
        </p:txBody>
      </p:sp>
      <p:sp>
        <p:nvSpPr>
          <p:cNvPr id="5" name="Footer Placeholder 4">
            <a:extLst>
              <a:ext uri="{FF2B5EF4-FFF2-40B4-BE49-F238E27FC236}">
                <a16:creationId xmlns:a16="http://schemas.microsoft.com/office/drawing/2014/main" xmlns=""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BDDF77CB-EF35-DF4C-95FE-31419B6CA9E6}"/>
              </a:ext>
            </a:extLst>
          </p:cNvPr>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xmlns=""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 id="2147483745" r:id="rId7"/>
    <p:sldLayoutId id="2147483771"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06A8E3A-8DBF-0542-BC99-444DCA0CC2C2}" type="datetimeFigureOut">
              <a:rPr lang="en-US" smtClean="0"/>
              <a:pPr/>
              <a:t>3/29/2024</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411F196-FE43-E1A4-4840-9E226FC0C333}"/>
              </a:ext>
            </a:extLst>
          </p:cNvPr>
          <p:cNvSpPr txBox="1"/>
          <p:nvPr/>
        </p:nvSpPr>
        <p:spPr>
          <a:xfrm>
            <a:off x="705395" y="2510084"/>
            <a:ext cx="10698480" cy="249299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a:t>
            </a:r>
            <a:r>
              <a:rPr lang="en-US" sz="3800" b="1" i="1" dirty="0">
                <a:solidFill>
                  <a:srgbClr val="2A1F43"/>
                </a:solidFill>
                <a:latin typeface="Algerian" pitchFamily="82" charset="0"/>
                <a:cs typeface="Arabic Typesetting" pitchFamily="66" charset="-78"/>
              </a:rPr>
              <a:t>written </a:t>
            </a:r>
            <a:r>
              <a:rPr lang="en-US" sz="3800" b="1" i="1" dirty="0" smtClean="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DIGIT RECOGNITION </a:t>
            </a:r>
            <a:r>
              <a:rPr lang="en-US" sz="3800" b="1" i="1" dirty="0" smtClean="0">
                <a:solidFill>
                  <a:srgbClr val="2A1F43"/>
                </a:solidFill>
                <a:latin typeface="Algerian" pitchFamily="82" charset="0"/>
                <a:cs typeface="Arabic Typesetting" pitchFamily="66" charset="-78"/>
              </a:rPr>
              <a:t>Using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Tree>
    <p:extLst>
      <p:ext uri="{BB962C8B-B14F-4D97-AF65-F5344CB8AC3E}">
        <p14:creationId xmlns:p14="http://schemas.microsoft.com/office/powerpoint/2010/main" xmlns="" val="65366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A4332-E777-19BF-9706-20E0FA9A64E4}"/>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127AB673-E285-45CD-6E3C-2D58E8BDAB3A}"/>
              </a:ext>
            </a:extLst>
          </p:cNvPr>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extLst>
      <p:ext uri="{BB962C8B-B14F-4D97-AF65-F5344CB8AC3E}">
        <p14:creationId xmlns:p14="http://schemas.microsoft.com/office/powerpoint/2010/main" xmlns="" val="51932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6F254-7DAE-5218-92F4-EE21D02515E2}"/>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407B8AB0-B09C-627B-97B6-BD59AFAD3C27}"/>
              </a:ext>
            </a:extLst>
          </p:cNvPr>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extLst>
      <p:ext uri="{BB962C8B-B14F-4D97-AF65-F5344CB8AC3E}">
        <p14:creationId xmlns:p14="http://schemas.microsoft.com/office/powerpoint/2010/main" xmlns="" val="333785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7209F-7AD9-7D5C-11F9-4A4BD2807C3D}"/>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3" name="Content Placeholder 2">
            <a:extLst>
              <a:ext uri="{FF2B5EF4-FFF2-40B4-BE49-F238E27FC236}">
                <a16:creationId xmlns:a16="http://schemas.microsoft.com/office/drawing/2014/main" xmlns="" id="{5C2C67BD-6200-07E0-7249-E4D695B69B47}"/>
              </a:ext>
            </a:extLst>
          </p:cNvPr>
          <p:cNvSpPr>
            <a:spLocks noGrp="1"/>
          </p:cNvSpPr>
          <p:nvPr>
            <p:ph sz="quarter" idx="10"/>
          </p:nvPr>
        </p:nvSpPr>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xmlns="" id="{B8E4B8AE-8AE3-5499-4439-396B1E7C82C4}"/>
              </a:ext>
            </a:extLst>
          </p:cNvPr>
          <p:cNvSpPr txBox="1"/>
          <p:nvPr/>
        </p:nvSpPr>
        <p:spPr>
          <a:xfrm>
            <a:off x="933855" y="1439695"/>
            <a:ext cx="10524344" cy="5601533"/>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extLst>
      <p:ext uri="{BB962C8B-B14F-4D97-AF65-F5344CB8AC3E}">
        <p14:creationId xmlns:p14="http://schemas.microsoft.com/office/powerpoint/2010/main" xmlns="" val="164259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52C16-9DFD-A5E8-2A01-1FFB2650895D}"/>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F69DFE1B-5B4B-73AE-9D48-B9B7589CCC6E}"/>
              </a:ext>
            </a:extLst>
          </p:cNvPr>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extLst>
      <p:ext uri="{BB962C8B-B14F-4D97-AF65-F5344CB8AC3E}">
        <p14:creationId xmlns:p14="http://schemas.microsoft.com/office/powerpoint/2010/main" xmlns="" val="185527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793F5-43C6-A167-BA11-D228A73CB0BB}"/>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4D6B9B4C-DDFF-D564-9362-44770C027875}"/>
              </a:ext>
            </a:extLst>
          </p:cNvPr>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extLst>
      <p:ext uri="{BB962C8B-B14F-4D97-AF65-F5344CB8AC3E}">
        <p14:creationId xmlns:p14="http://schemas.microsoft.com/office/powerpoint/2010/main" xmlns="" val="274342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242E8-919A-F6FB-3D6C-884D916FDB2C}"/>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7CB37103-D2E8-F305-ADDD-AAE60757906B}"/>
              </a:ext>
            </a:extLst>
          </p:cNvPr>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t>8.</a:t>
            </a:r>
            <a:r>
              <a:rPr lang="en-US" sz="2000" b="1" i="1" dirty="0">
                <a:solidFill>
                  <a:srgbClr val="0D0D0D"/>
                </a:solidFill>
                <a:effectLst/>
              </a:rPr>
              <a:t>Integration with Handwritten Recognition </a:t>
            </a:r>
            <a:r>
              <a:rPr lang="en-US" sz="2000" b="1" i="1" dirty="0" smtClean="0">
                <a:solidFill>
                  <a:srgbClr val="0D0D0D"/>
                </a:solidFill>
                <a:effectLst/>
              </a:rPr>
              <a:t>Systems:</a:t>
            </a:r>
          </a:p>
          <a:p>
            <a:pPr marL="0" indent="0" algn="l">
              <a:buNone/>
            </a:pPr>
            <a:r>
              <a:rPr lang="en-US" sz="2000" b="1" i="1" dirty="0" smtClean="0">
                <a:solidFill>
                  <a:srgbClr val="0D0D0D"/>
                </a:solidFill>
              </a:rPr>
              <a:t>	</a:t>
            </a:r>
            <a:r>
              <a:rPr lang="en-US" sz="2000" b="0" i="1" dirty="0" smtClean="0">
                <a:solidFill>
                  <a:srgbClr val="0D0D0D"/>
                </a:solidFill>
                <a:effectLst/>
              </a:rPr>
              <a:t>Explore </a:t>
            </a:r>
            <a:r>
              <a:rPr lang="en-US" sz="2000" b="0" i="1" dirty="0">
                <a:solidFill>
                  <a:srgbClr val="0D0D0D"/>
                </a:solidFill>
                <a:effectLst/>
              </a:rPr>
              <a:t>how the generated handwritten characters can be integrated into existing recognition systems to augment training data, improving the system's accuracy and robustness</a:t>
            </a:r>
            <a:r>
              <a:rPr lang="en-US" sz="2000" b="0" i="1" dirty="0" smtClean="0">
                <a:solidFill>
                  <a:srgbClr val="0D0D0D"/>
                </a:solidFill>
                <a:effectLst/>
              </a:rPr>
              <a:t>.</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t>
            </a:r>
            <a:r>
              <a:rPr lang="en-US" sz="2000" b="1" i="1" dirty="0" smtClean="0">
                <a:solidFill>
                  <a:srgbClr val="0D0D0D"/>
                </a:solidFill>
                <a:effectLst/>
              </a:rPr>
              <a:t>Applications:</a:t>
            </a:r>
            <a:endParaRPr lang="en-US" sz="2000" i="1" dirty="0">
              <a:solidFill>
                <a:srgbClr val="0D0D0D"/>
              </a:solidFill>
            </a:endParaRPr>
          </a:p>
          <a:p>
            <a:pPr marL="0" indent="0" algn="l">
              <a:buNone/>
            </a:pPr>
            <a:r>
              <a:rPr lang="en-US" sz="2000" b="0" i="1" dirty="0" smtClean="0">
                <a:solidFill>
                  <a:srgbClr val="0D0D0D"/>
                </a:solidFill>
                <a:effectLst/>
              </a:rPr>
              <a:t>	</a:t>
            </a:r>
            <a:r>
              <a:rPr lang="en-US" sz="2000" b="0" i="1" dirty="0" smtClean="0">
                <a:solidFill>
                  <a:srgbClr val="0D0D0D"/>
                </a:solidFill>
                <a:effectLst/>
              </a:rPr>
              <a:t>Highlight </a:t>
            </a:r>
            <a:r>
              <a:rPr lang="en-US" sz="2000" b="0" i="1" dirty="0">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extLst>
      <p:ext uri="{BB962C8B-B14F-4D97-AF65-F5344CB8AC3E}">
        <p14:creationId xmlns:p14="http://schemas.microsoft.com/office/powerpoint/2010/main" xmlns="" val="2062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242E8-919A-F6FB-3D6C-884D916FDB2C}"/>
              </a:ext>
            </a:extLst>
          </p:cNvPr>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7CB37103-D2E8-F305-ADDD-AAE60757906B}"/>
              </a:ext>
            </a:extLst>
          </p:cNvPr>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extLst>
      <p:ext uri="{BB962C8B-B14F-4D97-AF65-F5344CB8AC3E}">
        <p14:creationId xmlns:p14="http://schemas.microsoft.com/office/powerpoint/2010/main" xmlns="" val="145205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368EB-58C1-CDD8-967A-E0BA8465B382}"/>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D37AB10A-4529-0177-F089-7DE1DDDBD42E}"/>
              </a:ext>
            </a:extLst>
          </p:cNvPr>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extLst>
      <p:ext uri="{BB962C8B-B14F-4D97-AF65-F5344CB8AC3E}">
        <p14:creationId xmlns:p14="http://schemas.microsoft.com/office/powerpoint/2010/main" xmlns="" val="92203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CD7CC-2EDA-F164-C7C3-78C258AF79A8}"/>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B0769B58-F862-C507-4A2C-17F1FA6E8006}"/>
              </a:ext>
            </a:extLst>
          </p:cNvPr>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extLst>
      <p:ext uri="{BB962C8B-B14F-4D97-AF65-F5344CB8AC3E}">
        <p14:creationId xmlns:p14="http://schemas.microsoft.com/office/powerpoint/2010/main" xmlns="" val="126827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CC41999-7867-4F83-AD5A-EB054D6A83C5}"/>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US"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C2813CBB-B348-B8BB-5B2C-735FFCC705AD}"/>
              </a:ext>
            </a:extLst>
          </p:cNvPr>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extLst>
      <p:ext uri="{BB962C8B-B14F-4D97-AF65-F5344CB8AC3E}">
        <p14:creationId xmlns:p14="http://schemas.microsoft.com/office/powerpoint/2010/main" xmlns="" val="344146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t>
            </a:r>
            <a:r>
              <a:rPr lang="en-US" dirty="0" smtClean="0">
                <a:latin typeface="Arial" pitchFamily="34" charset="0"/>
                <a:cs typeface="Arial" pitchFamily="34" charset="0"/>
              </a:rPr>
              <a:t>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957221-7102-0781-FA63-A9E954913FD9}"/>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0AA1028D-EF25-5B52-5DDA-97D6FE788E41}"/>
              </a:ext>
            </a:extLst>
          </p:cNvPr>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extLst>
      <p:ext uri="{BB962C8B-B14F-4D97-AF65-F5344CB8AC3E}">
        <p14:creationId xmlns:p14="http://schemas.microsoft.com/office/powerpoint/2010/main" xmlns="" val="306203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DE57E-72D5-38A5-542C-05A6B47B0A0B}"/>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3E02984D-152E-0764-AC3F-4FEF022C6A32}"/>
              </a:ext>
            </a:extLst>
          </p:cNvPr>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extLst>
      <p:ext uri="{BB962C8B-B14F-4D97-AF65-F5344CB8AC3E}">
        <p14:creationId xmlns:p14="http://schemas.microsoft.com/office/powerpoint/2010/main" xmlns="" val="256359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887FF-1701-EDD7-3094-48CE5E8D895B}"/>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16F589F0-3A7B-BB53-F5CE-546581F3A3AB}"/>
              </a:ext>
            </a:extLst>
          </p:cNvPr>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extLst>
      <p:ext uri="{BB962C8B-B14F-4D97-AF65-F5344CB8AC3E}">
        <p14:creationId xmlns:p14="http://schemas.microsoft.com/office/powerpoint/2010/main" xmlns="" val="5222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B5534-FD34-D324-F04B-39B9A909D8B5}"/>
              </a:ext>
            </a:extLst>
          </p:cNvPr>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10" name="Content Placeholder 9">
            <a:extLst>
              <a:ext uri="{FF2B5EF4-FFF2-40B4-BE49-F238E27FC236}">
                <a16:creationId xmlns:a16="http://schemas.microsoft.com/office/drawing/2014/main" xmlns="" id="{9B17F0FD-7C32-0908-244F-AA17348C0DAE}"/>
              </a:ext>
            </a:extLst>
          </p:cNvPr>
          <p:cNvPicPr>
            <a:picLocks noGrp="1" noChangeAspect="1"/>
          </p:cNvPicPr>
          <p:nvPr>
            <p:ph sz="quarter" idx="10"/>
          </p:nvPr>
        </p:nvPicPr>
        <p:blipFill>
          <a:blip r:embed="rId2"/>
          <a:stretch>
            <a:fillRect/>
          </a:stretch>
        </p:blipFill>
        <p:spPr>
          <a:xfrm>
            <a:off x="847726" y="1426847"/>
            <a:ext cx="10186279" cy="4750116"/>
          </a:xfrm>
        </p:spPr>
      </p:pic>
    </p:spTree>
    <p:extLst>
      <p:ext uri="{BB962C8B-B14F-4D97-AF65-F5344CB8AC3E}">
        <p14:creationId xmlns:p14="http://schemas.microsoft.com/office/powerpoint/2010/main" xmlns="" val="47341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81F7-7EBF-0985-E3F4-EAA1F81C490B}"/>
              </a:ext>
            </a:extLst>
          </p:cNvPr>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xmlns="" id="{C396F890-2C86-A1E3-A05B-B338E4C690A8}"/>
              </a:ext>
            </a:extLst>
          </p:cNvPr>
          <p:cNvPicPr>
            <a:picLocks noGrp="1" noChangeAspect="1"/>
          </p:cNvPicPr>
          <p:nvPr>
            <p:ph sz="quarter" idx="10"/>
          </p:nvPr>
        </p:nvPicPr>
        <p:blipFill>
          <a:blip r:embed="rId2"/>
          <a:stretch>
            <a:fillRect/>
          </a:stretch>
        </p:blipFill>
        <p:spPr>
          <a:xfrm>
            <a:off x="2244010" y="1624519"/>
            <a:ext cx="7703983" cy="4387074"/>
          </a:xfrm>
        </p:spPr>
      </p:pic>
    </p:spTree>
    <p:extLst>
      <p:ext uri="{BB962C8B-B14F-4D97-AF65-F5344CB8AC3E}">
        <p14:creationId xmlns:p14="http://schemas.microsoft.com/office/powerpoint/2010/main" xmlns="" val="37944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D486E-7F10-70FA-6CC4-3408AC43BB3A}"/>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C6053D02-0AEE-30E1-9E88-BFAD4B89ED6D}"/>
              </a:ext>
            </a:extLst>
          </p:cNvPr>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extLst>
      <p:ext uri="{BB962C8B-B14F-4D97-AF65-F5344CB8AC3E}">
        <p14:creationId xmlns:p14="http://schemas.microsoft.com/office/powerpoint/2010/main" xmlns="" val="29851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DAE0D-8F9D-C89E-517B-704F82E60F11}"/>
              </a:ext>
            </a:extLst>
          </p:cNvPr>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C4C7285B-690B-EB7E-209E-A5E2EAFB1E6F}"/>
              </a:ext>
            </a:extLst>
          </p:cNvPr>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extLst>
      <p:ext uri="{BB962C8B-B14F-4D97-AF65-F5344CB8AC3E}">
        <p14:creationId xmlns:p14="http://schemas.microsoft.com/office/powerpoint/2010/main" xmlns="" val="1699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r>
              <a:rPr lang="en-US" sz="9600" b="1" i="1" dirty="0" smtClean="0">
                <a:solidFill>
                  <a:srgbClr val="292C48"/>
                </a:solidFill>
                <a:effectLst>
                  <a:outerShdw blurRad="38100" dist="38100" dir="2700000" algn="tl">
                    <a:srgbClr val="000000">
                      <a:alpha val="43137"/>
                    </a:srgbClr>
                  </a:outerShdw>
                </a:effectLst>
              </a:rPr>
              <a:t>	</a:t>
            </a:r>
            <a:endParaRPr lang="en-US" sz="9600" b="1" i="1" dirty="0" smtClean="0">
              <a:solidFill>
                <a:srgbClr val="292C48"/>
              </a:solidFill>
              <a:effectLst>
                <a:outerShdw blurRad="38100" dist="38100" dir="2700000" algn="tl">
                  <a:srgbClr val="000000">
                    <a:alpha val="43137"/>
                  </a:srgbClr>
                </a:outerShdw>
              </a:effectLst>
            </a:endParaRP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rPr>
              <a:t>						</a:t>
            </a:r>
            <a:r>
              <a:rPr lang="en-IN" sz="2000" dirty="0" smtClean="0">
                <a:latin typeface="Arial" pitchFamily="34" charset="0"/>
                <a:cs typeface="Arial" pitchFamily="34" charset="0"/>
              </a:rPr>
              <a:t>BALA </a:t>
            </a:r>
            <a:r>
              <a:rPr lang="en-IN" sz="2000" dirty="0" smtClean="0">
                <a:latin typeface="Arial" pitchFamily="34" charset="0"/>
                <a:cs typeface="Arial" pitchFamily="34" charset="0"/>
              </a:rPr>
              <a:t>SUJITHA </a:t>
            </a:r>
            <a:r>
              <a:rPr lang="en-IN" sz="2000" dirty="0" smtClean="0">
                <a:latin typeface="Arial" pitchFamily="34" charset="0"/>
                <a:cs typeface="Arial" pitchFamily="34" charset="0"/>
              </a:rPr>
              <a:t>.M (</a:t>
            </a:r>
            <a:r>
              <a:rPr lang="en-IN" sz="2000" dirty="0" smtClean="0">
                <a:latin typeface="Arial" pitchFamily="34" charset="0"/>
                <a:cs typeface="Arial" pitchFamily="34" charset="0"/>
              </a:rPr>
              <a:t>BTECH/IT 3RD </a:t>
            </a:r>
            <a:r>
              <a:rPr lang="en-IN" sz="2000" dirty="0" smtClean="0">
                <a:latin typeface="Arial" pitchFamily="34" charset="0"/>
                <a:cs typeface="Arial" pitchFamily="34" charset="0"/>
              </a:rPr>
              <a:t>year</a:t>
            </a:r>
            <a:r>
              <a:rPr lang="en-IN" sz="2000" dirty="0" smtClean="0">
                <a:latin typeface="Arial" pitchFamily="34" charset="0"/>
                <a:cs typeface="Arial" pitchFamily="34" charset="0"/>
              </a:rPr>
              <a:t>)</a:t>
            </a:r>
            <a:r>
              <a:rPr lang="en-IN" sz="2000" dirty="0" smtClean="0">
                <a:latin typeface="Arial" pitchFamily="34" charset="0"/>
                <a:cs typeface="Arial" pitchFamily="34" charset="0"/>
              </a:rPr>
              <a:t>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 </a:t>
            </a:r>
            <a:r>
              <a:rPr lang="en-IN" sz="2000" dirty="0" smtClean="0">
                <a:latin typeface="Arial" pitchFamily="34" charset="0"/>
                <a:cs typeface="Arial" pitchFamily="34" charset="0"/>
              </a:rPr>
              <a:t>      					 210921205009</a:t>
            </a:r>
            <a:r>
              <a:rPr lang="en-IN" sz="2000" dirty="0" smtClean="0">
                <a:latin typeface="Arial" pitchFamily="34" charset="0"/>
                <a:cs typeface="Arial" pitchFamily="34" charset="0"/>
              </a:rPr>
              <a:t>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sujithamayan2003@gmail.com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 </a:t>
            </a:r>
            <a:r>
              <a:rPr lang="en-IN" sz="2000" dirty="0" smtClean="0">
                <a:latin typeface="Arial" pitchFamily="34" charset="0"/>
                <a:cs typeface="Arial" pitchFamily="34" charset="0"/>
              </a:rPr>
              <a:t>           					 Loyola </a:t>
            </a:r>
            <a:r>
              <a:rPr lang="en-IN" sz="2000" dirty="0" smtClean="0">
                <a:latin typeface="Arial" pitchFamily="34" charset="0"/>
                <a:cs typeface="Arial" pitchFamily="34" charset="0"/>
              </a:rPr>
              <a:t>institute of technology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411F196-FE43-E1A4-4840-9E226FC0C333}"/>
              </a:ext>
            </a:extLst>
          </p:cNvPr>
          <p:cNvSpPr txBox="1"/>
          <p:nvPr/>
        </p:nvSpPr>
        <p:spPr>
          <a:xfrm>
            <a:off x="428018" y="661482"/>
            <a:ext cx="11313268" cy="3724096"/>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a:t>
            </a:r>
            <a:r>
              <a:rPr lang="en-IN" sz="2200" dirty="0" smtClean="0">
                <a:latin typeface="Arial" pitchFamily="34" charset="0"/>
                <a:cs typeface="Arial" pitchFamily="34" charset="0"/>
              </a:rPr>
              <a:t>Generative Adversarial Network (GAN) is a class of machine learning frameworks introduced by Ian Goodfellow and his colleagues in 2014. </a:t>
            </a:r>
            <a:endParaRPr lang="en-IN" sz="2200" dirty="0" smtClean="0">
              <a:latin typeface="Arial" pitchFamily="34" charset="0"/>
              <a:cs typeface="Arial" pitchFamily="34" charset="0"/>
            </a:endParaRP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t>
            </a:r>
            <a:r>
              <a:rPr lang="en-IN" sz="2200" dirty="0" smtClean="0">
                <a:latin typeface="Arial" pitchFamily="34" charset="0"/>
                <a:cs typeface="Arial" pitchFamily="34" charset="0"/>
              </a:rPr>
              <a:t>are composed of two neural networks, a generator and a discriminator, which are trained simultaneously through adversarial training</a:t>
            </a:r>
            <a:r>
              <a:rPr lang="en-IN" sz="2200" dirty="0" smtClean="0">
                <a:latin typeface="Arial" pitchFamily="34" charset="0"/>
                <a:cs typeface="Arial" pitchFamily="34" charset="0"/>
              </a:rPr>
              <a:t>.</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a:t>
            </a:r>
            <a:r>
              <a:rPr lang="en-IN" sz="2200" dirty="0" smtClean="0">
                <a:latin typeface="Arial" pitchFamily="34" charset="0"/>
                <a:cs typeface="Arial" pitchFamily="34" charset="0"/>
              </a:rPr>
              <a:t>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65366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4"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a:t>
            </a:r>
            <a:r>
              <a:rPr lang="en-IN" sz="2200" dirty="0" smtClean="0">
                <a:latin typeface="Arial" pitchFamily="34" charset="0"/>
                <a:cs typeface="Arial" pitchFamily="34" charset="0"/>
              </a:rPr>
              <a:t>main objective of a Generative Adversarial Network (GAN) is to generate new data that is similar to a given dataset</a:t>
            </a:r>
            <a:r>
              <a:rPr lang="en-IN" sz="2200" dirty="0" smtClean="0">
                <a:latin typeface="Arial" pitchFamily="34" charset="0"/>
                <a:cs typeface="Arial" pitchFamily="34" charset="0"/>
              </a:rPr>
              <a:t>.</a:t>
            </a:r>
          </a:p>
          <a:p>
            <a:pPr>
              <a:buFont typeface="Wingdings" pitchFamily="2" charset="2"/>
              <a:buChar char="Ø"/>
            </a:pPr>
            <a:r>
              <a:rPr lang="en-IN" sz="2200" dirty="0" smtClean="0">
                <a:latin typeface="Arial" pitchFamily="34" charset="0"/>
                <a:cs typeface="Arial" pitchFamily="34" charset="0"/>
              </a:rPr>
              <a:t> </a:t>
            </a:r>
            <a:r>
              <a:rPr lang="en-IN" sz="2200" dirty="0" smtClean="0">
                <a:latin typeface="Arial" pitchFamily="34" charset="0"/>
                <a:cs typeface="Arial" pitchFamily="34" charset="0"/>
              </a:rPr>
              <a:t>GANs consist of two neural networks, a generator and a discriminator, which are trained simultaneously in a competitive manner. </a:t>
            </a:r>
            <a:endParaRPr lang="en-IN" sz="2200" dirty="0" smtClean="0">
              <a:latin typeface="Arial" pitchFamily="34" charset="0"/>
              <a:cs typeface="Arial" pitchFamily="34" charset="0"/>
            </a:endParaRPr>
          </a:p>
          <a:p>
            <a:pPr>
              <a:buFont typeface="Wingdings" pitchFamily="2" charset="2"/>
              <a:buChar char="Ø"/>
            </a:pPr>
            <a:r>
              <a:rPr lang="en-IN" sz="2200" dirty="0" smtClean="0">
                <a:latin typeface="Arial" pitchFamily="34" charset="0"/>
                <a:cs typeface="Arial" pitchFamily="34" charset="0"/>
              </a:rPr>
              <a:t>The </a:t>
            </a:r>
            <a:r>
              <a:rPr lang="en-IN" sz="2200" dirty="0" smtClean="0">
                <a:latin typeface="Arial" pitchFamily="34" charset="0"/>
                <a:cs typeface="Arial" pitchFamily="34" charset="0"/>
              </a:rPr>
              <a:t>generator learns to produce data that is indistinguishable from the real data, while the discriminator learns to differentiate between real data and data generated by the generator. </a:t>
            </a:r>
            <a:endParaRPr lang="en-IN" sz="2200" dirty="0" smtClean="0">
              <a:latin typeface="Arial" pitchFamily="34" charset="0"/>
              <a:cs typeface="Arial" pitchFamily="34" charset="0"/>
            </a:endParaRPr>
          </a:p>
          <a:p>
            <a:pPr>
              <a:buFont typeface="Wingdings" pitchFamily="2" charset="2"/>
              <a:buChar char="Ø"/>
            </a:pPr>
            <a:r>
              <a:rPr lang="en-IN" sz="2200" dirty="0" smtClean="0">
                <a:latin typeface="Arial" pitchFamily="34" charset="0"/>
                <a:cs typeface="Arial" pitchFamily="34" charset="0"/>
              </a:rPr>
              <a:t>Through </a:t>
            </a:r>
            <a:r>
              <a:rPr lang="en-IN" sz="2200" dirty="0" smtClean="0">
                <a:latin typeface="Arial" pitchFamily="34" charset="0"/>
                <a:cs typeface="Arial" pitchFamily="34" charset="0"/>
              </a:rPr>
              <a:t>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a:t>
            </a:r>
            <a:r>
              <a:rPr lang="en-IN" sz="2200" dirty="0" smtClean="0">
                <a:latin typeface="Arial" pitchFamily="34" charset="0"/>
                <a:cs typeface="Arial" pitchFamily="34" charset="0"/>
              </a:rPr>
              <a:t>Editing and Augmentation</a:t>
            </a:r>
            <a:r>
              <a:rPr lang="en-IN" sz="2200" dirty="0" smtClean="0">
                <a:latin typeface="Arial" pitchFamily="34" charset="0"/>
                <a:cs typeface="Arial" pitchFamily="34" charset="0"/>
              </a:rPr>
              <a:t>*</a:t>
            </a:r>
          </a:p>
          <a:p>
            <a:pPr>
              <a:buClr>
                <a:schemeClr val="tx1"/>
              </a:buClr>
              <a:buFont typeface="Wingdings" pitchFamily="2" charset="2"/>
              <a:buChar char="Ø"/>
            </a:pPr>
            <a:r>
              <a:rPr lang="en-IN" sz="2200" dirty="0" smtClean="0">
                <a:latin typeface="Arial" pitchFamily="34" charset="0"/>
                <a:cs typeface="Arial" pitchFamily="34" charset="0"/>
              </a:rPr>
              <a:t>Medical Image </a:t>
            </a:r>
            <a:r>
              <a:rPr lang="en-IN" sz="2200" dirty="0" smtClean="0">
                <a:latin typeface="Arial" pitchFamily="34" charset="0"/>
                <a:cs typeface="Arial" pitchFamily="34" charset="0"/>
              </a:rPr>
              <a:t>Analysis</a:t>
            </a:r>
          </a:p>
          <a:p>
            <a:pPr>
              <a:buClrTx/>
              <a:buFont typeface="Wingdings" pitchFamily="2" charset="2"/>
              <a:buChar char="Ø"/>
            </a:pPr>
            <a:r>
              <a:rPr lang="en-IN" sz="2200" dirty="0" smtClean="0">
                <a:latin typeface="Arial" pitchFamily="34" charset="0"/>
                <a:cs typeface="Arial" pitchFamily="34" charset="0"/>
              </a:rPr>
              <a:t>Text-to-Image </a:t>
            </a:r>
            <a:r>
              <a:rPr lang="en-IN" sz="2200" dirty="0" smtClean="0">
                <a:latin typeface="Arial" pitchFamily="34" charset="0"/>
                <a:cs typeface="Arial" pitchFamily="34" charset="0"/>
              </a:rPr>
              <a:t>Synthesis</a:t>
            </a:r>
          </a:p>
          <a:p>
            <a:pPr>
              <a:buClrTx/>
              <a:buFont typeface="Wingdings" pitchFamily="2" charset="2"/>
              <a:buChar char="Ø"/>
            </a:pPr>
            <a:r>
              <a:rPr lang="en-IN" sz="2200" dirty="0" smtClean="0">
                <a:latin typeface="Arial" pitchFamily="34" charset="0"/>
                <a:cs typeface="Arial" pitchFamily="34" charset="0"/>
              </a:rPr>
              <a:t>Drug </a:t>
            </a:r>
            <a:r>
              <a:rPr lang="en-IN" sz="2200" dirty="0" smtClean="0">
                <a:latin typeface="Arial" pitchFamily="34" charset="0"/>
                <a:cs typeface="Arial" pitchFamily="34" charset="0"/>
              </a:rPr>
              <a:t>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a:t>
            </a:r>
            <a:r>
              <a:rPr lang="en-IN" sz="2200" dirty="0" smtClean="0">
                <a:latin typeface="Arial" pitchFamily="34" charset="0"/>
                <a:cs typeface="Arial" pitchFamily="34" charset="0"/>
              </a:rPr>
              <a:t>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3"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a:t>
            </a:r>
            <a:r>
              <a:rPr lang="en-IN" sz="2200" dirty="0" smtClean="0">
                <a:latin typeface="Arial" pitchFamily="34" charset="0"/>
                <a:cs typeface="Arial" pitchFamily="34" charset="0"/>
              </a:rPr>
              <a:t>generator in a Generative Adversarial Network (GAN) is a neural network that takes random noise as input and generates synthetic data samples</a:t>
            </a:r>
            <a:r>
              <a:rPr lang="en-IN" sz="2200" dirty="0" smtClean="0">
                <a:latin typeface="Arial" pitchFamily="34" charset="0"/>
                <a:cs typeface="Arial" pitchFamily="34" charset="0"/>
              </a:rPr>
              <a:t>.</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a:t>
            </a:r>
            <a:r>
              <a:rPr lang="en-IN" sz="2200" dirty="0" smtClean="0">
                <a:latin typeface="Arial" pitchFamily="34" charset="0"/>
                <a:cs typeface="Arial" pitchFamily="34" charset="0"/>
              </a:rPr>
              <a:t>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3"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a:t>
            </a:r>
            <a:r>
              <a:rPr lang="en-IN" sz="2200" dirty="0" smtClean="0">
                <a:latin typeface="Arial" pitchFamily="34" charset="0"/>
                <a:cs typeface="Arial" pitchFamily="34" charset="0"/>
              </a:rPr>
              <a:t>discriminator in a Generative Adversarial Network (GAN) is a neural network that learns to distinguish between real data and data generated by the generator. </a:t>
            </a:r>
            <a:endParaRPr lang="en-IN" sz="2200" dirty="0" smtClean="0">
              <a:latin typeface="Arial" pitchFamily="34" charset="0"/>
              <a:cs typeface="Arial" pitchFamily="34" charset="0"/>
            </a:endParaRP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a:t>
            </a:r>
            <a:r>
              <a:rPr lang="en-IN" sz="2200" dirty="0" smtClean="0">
                <a:latin typeface="Arial" pitchFamily="34" charset="0"/>
                <a:cs typeface="Arial" pitchFamily="34" charset="0"/>
              </a:rPr>
              <a:t>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2" id="{1ED9C639-84DE-47D6-9311-DE22D096325C}" vid="{8897FD28-C2C5-4A9F-A28F-BC63F57A39B0}"/>
    </a:ext>
  </a:ext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995</Words>
  <Application>Microsoft Office PowerPoint</Application>
  <PresentationFormat>Custom</PresentationFormat>
  <Paragraphs>173</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Opulent</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PROPOSED SOLUTION:</vt:lpstr>
      <vt:lpstr>PROPOSED SOLUTION:</vt:lpstr>
      <vt:lpstr>PROPOSED SOLUTION:</vt:lpstr>
      <vt:lpstr>SYSTEM APPROACH:</vt:lpstr>
      <vt:lpstr>SYSTEM APPROACH:</vt:lpstr>
      <vt:lpstr>ALGORITHM:</vt:lpstr>
      <vt:lpstr>ALGORITHM:</vt:lpstr>
      <vt:lpstr>DEPLOYMENT:</vt:lpstr>
      <vt:lpstr>DEPLOYMENT:</vt:lpstr>
      <vt:lpstr>DEPLOYMENT:</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Jothi</cp:lastModifiedBy>
  <cp:revision>16</cp:revision>
  <dcterms:created xsi:type="dcterms:W3CDTF">2024-03-28T14:40:19Z</dcterms:created>
  <dcterms:modified xsi:type="dcterms:W3CDTF">2024-03-29T16:10:51Z</dcterms:modified>
</cp:coreProperties>
</file>