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0" r:id="rId18"/>
    <p:sldId id="261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3CDFA-4946-4EFA-B817-6B9A1EF697EA}" type="datetimeFigureOut">
              <a:rPr lang="en-GB" smtClean="0"/>
              <a:t>09/07/2017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3BDC0-018C-44CF-AEE2-EAE189E11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50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5760-7A92-440C-8308-4F52A16789DA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BEE7-53C0-48A7-9AE1-B80BF99F5C0E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219A-513B-4DCE-ACC1-4C07E701CB4C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E1D5-4958-427A-B54C-7B21424BACD3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CB0A-8CB6-4826-A010-28F0ACA1FD8B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91F6-CC2B-4CAE-B11E-FB1E2C9ED046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A871-9735-45EE-B327-E9067EE46601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4756-A8CA-4CF9-AB52-C9F6A7190D8B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B283-C169-45AD-8F71-095E2E0895D7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6F67-9C11-4692-BAF2-A95CEA946300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85B1-7E13-45B6-B404-412F37307127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A87B-A75D-459F-AB78-10D1CC51EDCF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750-88F3-4843-9DF5-E2EA7CD09625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9D8-72DF-45BF-98EF-FEF930B045F7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CA0A-F09B-40D5-B33B-A824973AE215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F2B7-4C86-4333-A9C2-A5E7D5FFDCBD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475A-D1D3-4272-A2F7-FB7823B61A08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3346FE-5961-4F0D-A80E-6A5CA437F472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1D00-FE46-468D-A54C-69B38A849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Identification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7F25C-8264-41E9-84DB-AA2E39E7D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Using Delta rule learning</a:t>
            </a:r>
          </a:p>
        </p:txBody>
      </p:sp>
    </p:spTree>
    <p:extLst>
      <p:ext uri="{BB962C8B-B14F-4D97-AF65-F5344CB8AC3E}">
        <p14:creationId xmlns:p14="http://schemas.microsoft.com/office/powerpoint/2010/main" val="2883883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4B7F-0F59-4C68-8786-123001E2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7201BF-1B2C-44C4-ACBB-A2B115351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488" y="2321719"/>
            <a:ext cx="5638800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6D694-305F-466C-AB1B-C39FC1F7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15AC-B96D-4522-82B4-09C35B3F39BE}" type="datetime1">
              <a:rPr lang="en-US" smtClean="0"/>
              <a:t>7/10/2017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9B41-CF2F-4F93-A2D6-3CE27727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329F9-738A-41AF-9CCA-D8EB7081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C3EB16-B9E9-41A9-975D-2C30B0C51FBA}"/>
              </a:ext>
            </a:extLst>
          </p:cNvPr>
          <p:cNvSpPr/>
          <p:nvPr/>
        </p:nvSpPr>
        <p:spPr>
          <a:xfrm>
            <a:off x="6905691" y="1986704"/>
            <a:ext cx="1490597" cy="1390993"/>
          </a:xfrm>
          <a:prstGeom prst="ellipse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21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8250-6A10-48DE-8ECC-CDF87AB7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774B-CEFC-449B-A71D-C52839FE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u(n)?</a:t>
            </a:r>
          </a:p>
          <a:p>
            <a:pPr lvl="1"/>
            <a:r>
              <a:rPr lang="en-GB" dirty="0"/>
              <a:t>u(n) is the random input sample</a:t>
            </a:r>
          </a:p>
          <a:p>
            <a:r>
              <a:rPr lang="en-GB" dirty="0"/>
              <a:t>What is h?</a:t>
            </a:r>
          </a:p>
          <a:p>
            <a:pPr lvl="1"/>
            <a:r>
              <a:rPr lang="en-GB" dirty="0"/>
              <a:t>h is the original FIR filter with system coefficients or properties</a:t>
            </a:r>
          </a:p>
          <a:p>
            <a:r>
              <a:rPr lang="en-GB" dirty="0"/>
              <a:t>What is d(n)?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F84B-97BB-4D5E-8BE3-B3CF16BC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6F67-9C11-4692-BAF2-A95CEA946300}" type="datetime1">
              <a:rPr lang="en-US" smtClean="0"/>
              <a:t>7/10/2017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D8B2-9482-474E-BB68-52E3D48C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5CCD-5E84-4AA8-A00F-ABCE3B5E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6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8250-6A10-48DE-8ECC-CDF87AB7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774B-CEFC-449B-A71D-C52839FE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u(n)?</a:t>
            </a:r>
          </a:p>
          <a:p>
            <a:pPr lvl="1"/>
            <a:r>
              <a:rPr lang="en-GB" dirty="0"/>
              <a:t>u(n) is the random input sample</a:t>
            </a:r>
          </a:p>
          <a:p>
            <a:r>
              <a:rPr lang="en-GB" dirty="0"/>
              <a:t>What is h?</a:t>
            </a:r>
          </a:p>
          <a:p>
            <a:pPr lvl="1"/>
            <a:r>
              <a:rPr lang="en-GB" dirty="0"/>
              <a:t>h is the original FIR filter with system coefficients or properties</a:t>
            </a:r>
          </a:p>
          <a:p>
            <a:r>
              <a:rPr lang="en-GB" dirty="0"/>
              <a:t>What is d(n)?</a:t>
            </a:r>
          </a:p>
          <a:p>
            <a:pPr lvl="1"/>
            <a:r>
              <a:rPr lang="en-GB" dirty="0"/>
              <a:t>d(n) is the desired output signal and is obtained by convolving input data with FIR filter coefficients.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F84B-97BB-4D5E-8BE3-B3CF16BC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6F67-9C11-4692-BAF2-A95CEA946300}" type="datetime1">
              <a:rPr lang="en-US" smtClean="0"/>
              <a:t>7/10/2017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D8B2-9482-474E-BB68-52E3D48C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5CCD-5E84-4AA8-A00F-ABCE3B5E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4B7F-0F59-4C68-8786-123001E2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7201BF-1B2C-44C4-ACBB-A2B115351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488" y="2321719"/>
            <a:ext cx="5638800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6D694-305F-466C-AB1B-C39FC1F7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15AC-B96D-4522-82B4-09C35B3F39BE}" type="datetime1">
              <a:rPr lang="en-US" smtClean="0"/>
              <a:t>7/10/2017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9B41-CF2F-4F93-A2D6-3CE27727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329F9-738A-41AF-9CCA-D8EB7081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C3EB16-B9E9-41A9-975D-2C30B0C51FBA}"/>
              </a:ext>
            </a:extLst>
          </p:cNvPr>
          <p:cNvSpPr/>
          <p:nvPr/>
        </p:nvSpPr>
        <p:spPr>
          <a:xfrm>
            <a:off x="4951631" y="3564984"/>
            <a:ext cx="1490597" cy="1390993"/>
          </a:xfrm>
          <a:prstGeom prst="ellipse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66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8250-6A10-48DE-8ECC-CDF87AB7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774B-CEFC-449B-A71D-C52839FE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u(n)?</a:t>
            </a:r>
          </a:p>
          <a:p>
            <a:pPr lvl="1"/>
            <a:r>
              <a:rPr lang="en-GB" dirty="0"/>
              <a:t>u(n) is the random input sample</a:t>
            </a:r>
          </a:p>
          <a:p>
            <a:r>
              <a:rPr lang="en-GB" dirty="0"/>
              <a:t>What is h?</a:t>
            </a:r>
          </a:p>
          <a:p>
            <a:pPr lvl="1"/>
            <a:r>
              <a:rPr lang="en-GB" dirty="0"/>
              <a:t>h is the original FIR filter with system coefficients or properties</a:t>
            </a:r>
          </a:p>
          <a:p>
            <a:r>
              <a:rPr lang="en-GB" dirty="0"/>
              <a:t>What is d(n)?</a:t>
            </a:r>
          </a:p>
          <a:p>
            <a:pPr lvl="1"/>
            <a:r>
              <a:rPr lang="en-GB" dirty="0"/>
              <a:t>d(n) is the desired output signal and is obtained by convolving input data with FIR filter coefficients.</a:t>
            </a:r>
          </a:p>
          <a:p>
            <a:r>
              <a:rPr lang="en-GB" dirty="0"/>
              <a:t>What is W?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F84B-97BB-4D5E-8BE3-B3CF16BC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6F67-9C11-4692-BAF2-A95CEA946300}" type="datetime1">
              <a:rPr lang="en-US" smtClean="0"/>
              <a:t>7/10/2017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D8B2-9482-474E-BB68-52E3D48C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5CCD-5E84-4AA8-A00F-ABCE3B5E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15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8250-6A10-48DE-8ECC-CDF87AB7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774B-CEFC-449B-A71D-C52839FE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u(n)?</a:t>
            </a:r>
          </a:p>
          <a:p>
            <a:pPr lvl="1"/>
            <a:r>
              <a:rPr lang="en-GB" dirty="0"/>
              <a:t>u(n) is the random input sample</a:t>
            </a:r>
          </a:p>
          <a:p>
            <a:r>
              <a:rPr lang="en-GB" dirty="0"/>
              <a:t>What is h?</a:t>
            </a:r>
          </a:p>
          <a:p>
            <a:pPr lvl="1"/>
            <a:r>
              <a:rPr lang="en-GB" dirty="0"/>
              <a:t>h is the original FIR filter with system coefficients or properties</a:t>
            </a:r>
          </a:p>
          <a:p>
            <a:r>
              <a:rPr lang="en-GB" dirty="0"/>
              <a:t>What is d(n)?</a:t>
            </a:r>
          </a:p>
          <a:p>
            <a:pPr lvl="1"/>
            <a:r>
              <a:rPr lang="en-GB" dirty="0"/>
              <a:t>d(n) is the desired output signal and is obtained by convolving input data with FIR filter coefficients.</a:t>
            </a:r>
          </a:p>
          <a:p>
            <a:r>
              <a:rPr lang="en-GB" dirty="0"/>
              <a:t>What is W?</a:t>
            </a:r>
          </a:p>
          <a:p>
            <a:pPr lvl="1"/>
            <a:r>
              <a:rPr lang="en-GB" dirty="0"/>
              <a:t>W(n) is the Adaptive FIR filter coefficients which are initially zero and obtained by training the system using u(n) and d(n).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F84B-97BB-4D5E-8BE3-B3CF16BC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6F67-9C11-4692-BAF2-A95CEA946300}" type="datetime1">
              <a:rPr lang="en-US" smtClean="0"/>
              <a:t>7/10/2017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D8B2-9482-474E-BB68-52E3D48C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5CCD-5E84-4AA8-A00F-ABCE3B5E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4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3901-5620-44E3-89EF-162B4E9B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6841F-5BB6-4217-88B6-0B3D749B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85B1-7E13-45B6-B404-412F37307127}" type="datetime1">
              <a:rPr lang="en-US" smtClean="0"/>
              <a:t>7/10/2017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38991-D20F-48D9-AFE2-BC0C718A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101AA-8498-4BFD-93CA-6AE81C97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7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EFFF-F35B-4FB5-B997-0D594D3E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C43D-73F7-4975-8753-FFF59502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Delta Rule</a:t>
            </a:r>
            <a:r>
              <a:rPr lang="en-GB" dirty="0"/>
              <a:t> : https://en.wikipedia.org/wiki/Delta_rule</a:t>
            </a:r>
          </a:p>
          <a:p>
            <a:r>
              <a:rPr lang="en-GB" b="1" dirty="0"/>
              <a:t>The Adaptive Filters, Simon </a:t>
            </a:r>
            <a:r>
              <a:rPr lang="en-GB" b="1" dirty="0" err="1"/>
              <a:t>Haykin</a:t>
            </a:r>
            <a:r>
              <a:rPr lang="en-GB" b="1" dirty="0"/>
              <a:t> -</a:t>
            </a:r>
            <a:r>
              <a:rPr lang="en-GB" dirty="0"/>
              <a:t>https://books.google.de/books/about/</a:t>
            </a:r>
            <a:r>
              <a:rPr lang="en-GB" dirty="0" err="1"/>
              <a:t>Adaptive_filter_theory.html?id</a:t>
            </a:r>
            <a:r>
              <a:rPr lang="en-GB" dirty="0"/>
              <a:t>=E5hTAAAAMAAJ&amp;redir_esc=y</a:t>
            </a:r>
          </a:p>
          <a:p>
            <a:r>
              <a:rPr lang="en-GB" b="1" dirty="0"/>
              <a:t>Neural networks Delta rule : </a:t>
            </a:r>
            <a:r>
              <a:rPr lang="en-GB" dirty="0"/>
              <a:t>http://uhavax.hartford.edu/compsci/neural-networks-delta-rule.html</a:t>
            </a:r>
          </a:p>
          <a:p>
            <a:r>
              <a:rPr lang="en-GB" b="1" dirty="0"/>
              <a:t>Adaptive Filters , Bernard </a:t>
            </a:r>
            <a:r>
              <a:rPr lang="en-GB" b="1" dirty="0" err="1"/>
              <a:t>Widrow</a:t>
            </a:r>
            <a:r>
              <a:rPr lang="en-GB" b="1" dirty="0"/>
              <a:t> </a:t>
            </a:r>
            <a:r>
              <a:rPr lang="en-GB" dirty="0"/>
              <a:t>: http://www-isl.stanford.edu/~widrow/papers/b1971adaptivefilters.pdf</a:t>
            </a:r>
          </a:p>
          <a:p>
            <a:r>
              <a:rPr lang="en-GB" b="1" dirty="0"/>
              <a:t>System Identification: </a:t>
            </a:r>
            <a:r>
              <a:rPr lang="en-GB" dirty="0"/>
              <a:t>https://en.wikipedia.org/wiki/System_identification</a:t>
            </a:r>
          </a:p>
          <a:p>
            <a:r>
              <a:rPr lang="en-GB" b="1" dirty="0"/>
              <a:t>Black Box</a:t>
            </a:r>
            <a:r>
              <a:rPr lang="en-GB" dirty="0"/>
              <a:t> : https://en.wikipedia.org/wiki/Black_box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8DA77-67B0-433B-88BE-99311B49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C837-1EA3-41E8-AA4D-E404A9A9DD52}" type="datetime1">
              <a:rPr lang="en-US" smtClean="0"/>
              <a:t>7/10/2017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5E8E2-DDDD-451C-9464-7302C7BF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0B24C-6BBE-4965-BFF5-F7DBBDAD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31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8858-1747-4742-A76A-3D527E71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800" dirty="0"/>
              <a:t>Any Questions ?</a:t>
            </a:r>
          </a:p>
        </p:txBody>
      </p:sp>
      <p:pic>
        <p:nvPicPr>
          <p:cNvPr id="5" name="Picture Placeholder 4" descr="Related image">
            <a:extLst>
              <a:ext uri="{FF2B5EF4-FFF2-40B4-BE49-F238E27FC236}">
                <a16:creationId xmlns:a16="http://schemas.microsoft.com/office/drawing/2014/main" id="{365D5289-22FD-45E3-B8DC-7EA77AAF0094}"/>
              </a:ext>
            </a:extLst>
          </p:cNvPr>
          <p:cNvPicPr>
            <a:picLocks noGrp="1" noChangeAspect="1" noChangeArrowheads="1" noCro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2" b="133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A36BAB-6BF7-4411-BE5A-CFA70B37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4ACE-7151-49DD-AB42-9D725D031B7A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37851D-E3AF-4BD5-A349-CA1410A8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13FEE7-8527-4ED7-AA71-1291838C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56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CC86-CC00-406F-BB50-9184E193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FDA5A-E64F-4D2A-850F-3F6A92F0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85B1-7E13-45B6-B404-412F37307127}" type="datetime1">
              <a:rPr lang="en-US" smtClean="0"/>
              <a:t>7/10/2017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D5E9-C393-4C7C-9C83-3982C6A7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026D-EF78-4795-A918-461BBEBA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3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82E4-ED34-4D17-A808-20F55806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Delta Rule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96384-4C3A-40CD-9A1C-838FA12E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Among neural network models, the Delta rule learning is Supervised learning algorithm. </a:t>
            </a:r>
          </a:p>
          <a:p>
            <a:endParaRPr lang="en-GB" dirty="0"/>
          </a:p>
          <a:p>
            <a:r>
              <a:rPr lang="en-GB" dirty="0"/>
              <a:t>Developed by </a:t>
            </a:r>
            <a:r>
              <a:rPr lang="en-GB" dirty="0" err="1"/>
              <a:t>Widrow</a:t>
            </a:r>
            <a:r>
              <a:rPr lang="en-GB" dirty="0"/>
              <a:t> and Hoff, the delta rule, also called the Least Mean Square (LMS) method, is one of the most commonly used learning rules</a:t>
            </a:r>
          </a:p>
          <a:p>
            <a:endParaRPr lang="en-GB" dirty="0"/>
          </a:p>
          <a:p>
            <a:r>
              <a:rPr lang="en-GB" dirty="0"/>
              <a:t>For a given input vector, the output vector is compared to the correct answer. If the difference is zero, no learning takes place; otherwise, the weights are adjusted to reduce this difference.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7887F-1D25-4F7D-AFEC-6C2BF74B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4FB5-E956-435A-8E21-822E03C095B2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53AFB-AB01-429C-964F-580684B7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9F5B8-ECC3-4066-8638-07FF3491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D65A-2730-44E7-8D41-D1F462F9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Identification using Delta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8928-A68F-4F91-BB38-C50E9CB0C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Delta rule /LMS Algorithm consists of two basic processes</a:t>
            </a:r>
          </a:p>
          <a:p>
            <a:endParaRPr lang="en-GB" dirty="0"/>
          </a:p>
          <a:p>
            <a:pPr lvl="1"/>
            <a:r>
              <a:rPr lang="en-GB" dirty="0"/>
              <a:t>Filtering process</a:t>
            </a:r>
          </a:p>
          <a:p>
            <a:pPr lvl="2"/>
            <a:r>
              <a:rPr lang="en-GB" dirty="0"/>
              <a:t>Calculate the output of FIR filter by convolving input and taps</a:t>
            </a:r>
          </a:p>
          <a:p>
            <a:pPr lvl="2"/>
            <a:r>
              <a:rPr lang="en-GB" dirty="0"/>
              <a:t>Calculate estimation error by comparing the output to desired signal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Adaptation process</a:t>
            </a:r>
          </a:p>
          <a:p>
            <a:pPr lvl="2"/>
            <a:r>
              <a:rPr lang="en-GB" dirty="0"/>
              <a:t>Adjust tap weights based on the estimation error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87CEE-A7DF-4ECA-8377-E1877FB4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5911-C6F8-440B-9F29-F1425BC82A1A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2F42-3763-428F-B0E4-44F2CD3D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358AF-845E-457F-94A3-0E4B712D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4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4B7F-0F59-4C68-8786-123001E2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7201BF-1B2C-44C4-ACBB-A2B115351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488" y="2321719"/>
            <a:ext cx="5638800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6D694-305F-466C-AB1B-C39FC1F7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15AC-B96D-4522-82B4-09C35B3F39BE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9B41-CF2F-4F93-A2D6-3CE27727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329F9-738A-41AF-9CCA-D8EB7081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FDC4AA-A1DF-4E5D-83CE-95DDCFCB023D}"/>
              </a:ext>
            </a:extLst>
          </p:cNvPr>
          <p:cNvSpPr/>
          <p:nvPr/>
        </p:nvSpPr>
        <p:spPr>
          <a:xfrm>
            <a:off x="2317315" y="1853248"/>
            <a:ext cx="1490597" cy="1390993"/>
          </a:xfrm>
          <a:prstGeom prst="ellipse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05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8250-6A10-48DE-8ECC-CDF87AB7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774B-CEFC-449B-A71D-C52839FE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u(n)?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F84B-97BB-4D5E-8BE3-B3CF16BC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6F67-9C11-4692-BAF2-A95CEA946300}" type="datetime1">
              <a:rPr lang="en-US" smtClean="0"/>
              <a:t>7/10/2017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D8B2-9482-474E-BB68-52E3D48C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5CCD-5E84-4AA8-A00F-ABCE3B5E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9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8250-6A10-48DE-8ECC-CDF87AB7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774B-CEFC-449B-A71D-C52839FE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u(n)?</a:t>
            </a:r>
          </a:p>
          <a:p>
            <a:pPr lvl="1"/>
            <a:r>
              <a:rPr lang="en-GB" dirty="0"/>
              <a:t>u(n) is the random input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F84B-97BB-4D5E-8BE3-B3CF16BC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6F67-9C11-4692-BAF2-A95CEA946300}" type="datetime1">
              <a:rPr lang="en-US" smtClean="0"/>
              <a:t>7/10/2017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D8B2-9482-474E-BB68-52E3D48C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5CCD-5E84-4AA8-A00F-ABCE3B5E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7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4B7F-0F59-4C68-8786-123001E2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7201BF-1B2C-44C4-ACBB-A2B115351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488" y="2321719"/>
            <a:ext cx="5638800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6D694-305F-466C-AB1B-C39FC1F7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15AC-B96D-4522-82B4-09C35B3F39BE}" type="datetime1">
              <a:rPr lang="en-US" smtClean="0"/>
              <a:t>7/10/2017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9B41-CF2F-4F93-A2D6-3CE27727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329F9-738A-41AF-9CCA-D8EB7081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C3EB16-B9E9-41A9-975D-2C30B0C51FBA}"/>
              </a:ext>
            </a:extLst>
          </p:cNvPr>
          <p:cNvSpPr/>
          <p:nvPr/>
        </p:nvSpPr>
        <p:spPr>
          <a:xfrm>
            <a:off x="4960307" y="2103769"/>
            <a:ext cx="1490597" cy="1390993"/>
          </a:xfrm>
          <a:prstGeom prst="ellipse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54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8250-6A10-48DE-8ECC-CDF87AB7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774B-CEFC-449B-A71D-C52839FE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u(n)?</a:t>
            </a:r>
          </a:p>
          <a:p>
            <a:pPr lvl="1"/>
            <a:r>
              <a:rPr lang="en-GB" dirty="0"/>
              <a:t>u(n) is the random input sample</a:t>
            </a:r>
          </a:p>
          <a:p>
            <a:r>
              <a:rPr lang="en-GB" dirty="0"/>
              <a:t>What is h?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F84B-97BB-4D5E-8BE3-B3CF16BC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6F67-9C11-4692-BAF2-A95CEA946300}" type="datetime1">
              <a:rPr lang="en-US" smtClean="0"/>
              <a:t>7/10/2017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D8B2-9482-474E-BB68-52E3D48C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5CCD-5E84-4AA8-A00F-ABCE3B5E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7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8250-6A10-48DE-8ECC-CDF87AB7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774B-CEFC-449B-A71D-C52839FE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u(n)?</a:t>
            </a:r>
          </a:p>
          <a:p>
            <a:pPr lvl="1"/>
            <a:r>
              <a:rPr lang="en-GB" dirty="0"/>
              <a:t>u(n) is the random input sample</a:t>
            </a:r>
          </a:p>
          <a:p>
            <a:r>
              <a:rPr lang="en-GB" dirty="0"/>
              <a:t>What is h?</a:t>
            </a:r>
          </a:p>
          <a:p>
            <a:pPr lvl="1"/>
            <a:r>
              <a:rPr lang="en-GB" dirty="0"/>
              <a:t>h is the original FIR filter with system coefficients or properties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F84B-97BB-4D5E-8BE3-B3CF16BC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6F67-9C11-4692-BAF2-A95CEA946300}" type="datetime1">
              <a:rPr lang="en-US" smtClean="0"/>
              <a:t>7/10/2017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D8B2-9482-474E-BB68-52E3D48C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5CCD-5E84-4AA8-A00F-ABCE3B5E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4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</TotalTime>
  <Words>673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System Identification </vt:lpstr>
      <vt:lpstr>Delta Rule Learning</vt:lpstr>
      <vt:lpstr>System Identification using Delta Rule</vt:lpstr>
      <vt:lpstr>Block Diagram</vt:lpstr>
      <vt:lpstr>Block Diagram</vt:lpstr>
      <vt:lpstr>Block Diagram</vt:lpstr>
      <vt:lpstr>Block Diagram</vt:lpstr>
      <vt:lpstr>Block Diagram</vt:lpstr>
      <vt:lpstr>Block Diagram</vt:lpstr>
      <vt:lpstr>Block Diagram</vt:lpstr>
      <vt:lpstr>Block Diagram</vt:lpstr>
      <vt:lpstr>Block Diagram</vt:lpstr>
      <vt:lpstr>Block Diagram</vt:lpstr>
      <vt:lpstr>Block Diagram</vt:lpstr>
      <vt:lpstr>Block Diagram</vt:lpstr>
      <vt:lpstr>Code review</vt:lpstr>
      <vt:lpstr>References</vt:lpstr>
      <vt:lpstr>Any Questions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Identification</dc:title>
  <dc:creator>Vinnu</dc:creator>
  <cp:lastModifiedBy>Vinnu</cp:lastModifiedBy>
  <cp:revision>6</cp:revision>
  <dcterms:created xsi:type="dcterms:W3CDTF">2017-07-09T21:47:03Z</dcterms:created>
  <dcterms:modified xsi:type="dcterms:W3CDTF">2017-07-10T00:47:13Z</dcterms:modified>
</cp:coreProperties>
</file>