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E98B11-9308-4DEE-8BA3-A34B2A2567EC}">
          <p14:sldIdLst>
            <p14:sldId id="256"/>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Sample Footer Text</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21206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3756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52146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7044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Sample Footer Text</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36475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606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8886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9586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7173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Sample Footer Text</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299699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6154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E91CC32-6A6B-4E2E-BBA1-6864F305DA26}"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526525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764" y="858656"/>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829351" y="5092712"/>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smtClean="0">
                <a:solidFill>
                  <a:schemeClr val="bg1"/>
                </a:solidFill>
              </a:rPr>
              <a:t>S.BALAKANDAN </a:t>
            </a:r>
            <a:r>
              <a:rPr lang="en-US" sz="1800" dirty="0" smtClean="0">
                <a:solidFill>
                  <a:schemeClr val="bg1"/>
                </a:solidFill>
              </a:rPr>
              <a:t>- </a:t>
            </a:r>
            <a:r>
              <a:rPr lang="en-US" sz="1800" dirty="0" smtClean="0">
                <a:solidFill>
                  <a:schemeClr val="bg1"/>
                </a:solidFill>
              </a:rPr>
              <a:t>B.Tech </a:t>
            </a:r>
            <a:r>
              <a:rPr lang="en-US" sz="1800" dirty="0" smtClean="0">
                <a:solidFill>
                  <a:schemeClr val="bg1"/>
                </a:solidFill>
              </a:rPr>
              <a:t>Information</a:t>
            </a:r>
            <a:r>
              <a:rPr lang="en-US" sz="1800" dirty="0">
                <a:solidFill>
                  <a:schemeClr val="bg1"/>
                </a:solidFill>
              </a:rPr>
              <a:t> </a:t>
            </a:r>
            <a:r>
              <a:rPr lang="en-US" sz="1800" dirty="0" smtClean="0">
                <a:solidFill>
                  <a:schemeClr val="bg1"/>
                </a:solidFill>
              </a:rPr>
              <a:t>Technology</a:t>
            </a:r>
          </a:p>
          <a:p>
            <a:pPr algn="r"/>
            <a:r>
              <a:rPr lang="en-US" sz="1800" dirty="0" smtClean="0">
                <a:solidFill>
                  <a:schemeClr val="bg1"/>
                </a:solidFill>
              </a:rPr>
              <a:t>Anjalai Ammal </a:t>
            </a:r>
            <a:r>
              <a:rPr lang="en-US" sz="1800" dirty="0">
                <a:solidFill>
                  <a:schemeClr val="bg1"/>
                </a:solidFill>
              </a:rPr>
              <a:t>Mahalingam Engineering College</a:t>
            </a:r>
            <a:endParaRPr lang="en-US" sz="1800" dirty="0">
              <a:solidFill>
                <a:schemeClr val="bg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494003" y="461209"/>
            <a:ext cx="9956747" cy="1208743"/>
          </a:xfrm>
        </p:spPr>
        <p:txBody>
          <a:bodyPr/>
          <a:lstStyle/>
          <a:p>
            <a:r>
              <a:rPr lang="en-US" dirty="0" smtClean="0"/>
              <a:t>Agenda</a:t>
            </a:r>
            <a:endParaRPr lang="en-US" dirty="0"/>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7141" y="2144282"/>
            <a:ext cx="9956747" cy="4445275"/>
          </a:xfrm>
        </p:spPr>
        <p:txBody>
          <a:bodyPr vert="horz" lIns="91440" tIns="45720" rIns="91440" bIns="45720" rtlCol="0" anchor="t">
            <a:noAutofit/>
          </a:bodyPr>
          <a:lstStyle/>
          <a:p>
            <a:r>
              <a:rPr lang="en-US" sz="2400" dirty="0">
                <a:solidFill>
                  <a:schemeClr val="tx1"/>
                </a:solidFill>
                <a:ea typeface="+mn-lt"/>
                <a:cs typeface="+mn-lt"/>
              </a:rPr>
              <a:t>Problem Statement</a:t>
            </a:r>
          </a:p>
          <a:p>
            <a:r>
              <a:rPr lang="en-US" sz="2400" dirty="0">
                <a:solidFill>
                  <a:schemeClr val="tx1"/>
                </a:solidFill>
                <a:ea typeface="+mn-lt"/>
                <a:cs typeface="+mn-lt"/>
              </a:rPr>
              <a:t>Project Overview</a:t>
            </a:r>
          </a:p>
          <a:p>
            <a:r>
              <a:rPr lang="en-US" sz="2400" dirty="0">
                <a:solidFill>
                  <a:schemeClr val="tx1"/>
                </a:solidFill>
                <a:ea typeface="+mn-lt"/>
                <a:cs typeface="+mn-lt"/>
              </a:rPr>
              <a:t>End Users</a:t>
            </a:r>
          </a:p>
          <a:p>
            <a:r>
              <a:rPr lang="en-US" sz="2400" dirty="0">
                <a:solidFill>
                  <a:schemeClr val="tx1"/>
                </a:solidFill>
                <a:ea typeface="+mn-lt"/>
                <a:cs typeface="+mn-lt"/>
              </a:rPr>
              <a:t>Solution and Its Value Proposition</a:t>
            </a:r>
          </a:p>
          <a:p>
            <a:r>
              <a:rPr lang="en-US" sz="2400" dirty="0">
                <a:solidFill>
                  <a:schemeClr val="tx1"/>
                </a:solidFill>
                <a:ea typeface="+mn-lt"/>
                <a:cs typeface="+mn-lt"/>
              </a:rPr>
              <a:t>Unique Features of Our Solution</a:t>
            </a:r>
          </a:p>
          <a:p>
            <a:r>
              <a:rPr lang="en-US" sz="2400" dirty="0">
                <a:solidFill>
                  <a:schemeClr val="tx1"/>
                </a:solidFill>
                <a:ea typeface="+mn-lt"/>
                <a:cs typeface="+mn-lt"/>
              </a:rPr>
              <a:t>Modelling</a:t>
            </a:r>
          </a:p>
          <a:p>
            <a:r>
              <a:rPr lang="en-US" sz="2400" dirty="0">
                <a:solidFill>
                  <a:schemeClr val="tx1"/>
                </a:solidFill>
                <a:ea typeface="+mn-lt"/>
                <a:cs typeface="+mn-lt"/>
              </a:rPr>
              <a:t>Results</a:t>
            </a:r>
          </a:p>
          <a:p>
            <a:r>
              <a:rPr lang="en-US" sz="2400" dirty="0">
                <a:solidFill>
                  <a:schemeClr val="tx1"/>
                </a:solidFill>
                <a:ea typeface="+mn-lt"/>
                <a:cs typeface="+mn-lt"/>
              </a:rPr>
              <a:t>Conclusion</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426351" y="992330"/>
            <a:ext cx="9525427" cy="648026"/>
          </a:xfrm>
        </p:spPr>
        <p:txBody>
          <a:bodyPr>
            <a:normAutofit/>
          </a:bodyPr>
          <a:lstStyle/>
          <a:p>
            <a:r>
              <a:rPr lang="en-US" dirty="0">
                <a:ea typeface="+mj-lt"/>
                <a:cs typeface="+mj-lt"/>
              </a:rPr>
              <a:t>Problem </a:t>
            </a:r>
            <a:r>
              <a:rPr lang="en-US" dirty="0" smtClean="0">
                <a:ea typeface="+mj-lt"/>
                <a:cs typeface="+mj-lt"/>
              </a:rPr>
              <a:t>Statement</a:t>
            </a:r>
            <a:endParaRPr lang="en-US" dirty="0">
              <a:ea typeface="+mj-lt"/>
              <a:cs typeface="+mj-lt"/>
            </a:endParaRP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7141" y="2133201"/>
            <a:ext cx="9956747" cy="4724799"/>
          </a:xfrm>
        </p:spPr>
        <p:txBody>
          <a:bodyPr vert="horz" lIns="91440" tIns="45720" rIns="91440" bIns="45720" rtlCol="0" anchor="t">
            <a:noAutofit/>
          </a:bodyPr>
          <a:lstStyle/>
          <a:p>
            <a:r>
              <a:rPr lang="en-US" sz="1600" dirty="0">
                <a:solidFill>
                  <a:schemeClr val="tx1"/>
                </a:solidFill>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solidFill>
                  <a:schemeClr val="tx1"/>
                </a:solidFill>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solidFill>
                  <a:schemeClr val="tx1"/>
                </a:solidFill>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solidFill>
                  <a:schemeClr val="tx1"/>
                </a:solidFill>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a:xfrm>
            <a:off x="458529" y="611127"/>
            <a:ext cx="11029616" cy="1013800"/>
          </a:xfrm>
        </p:spPr>
        <p:txBody>
          <a:bodyPr>
            <a:normAutofit/>
          </a:bodyPr>
          <a:lstStyle/>
          <a:p>
            <a:r>
              <a:rPr lang="en-US" dirty="0">
                <a:ea typeface="+mj-lt"/>
                <a:cs typeface="+mj-lt"/>
              </a:rPr>
              <a:t>Project </a:t>
            </a:r>
            <a:r>
              <a:rPr lang="en-US" dirty="0" smtClean="0">
                <a:ea typeface="+mj-lt"/>
                <a:cs typeface="+mj-lt"/>
              </a:rPr>
              <a:t>Overview</a:t>
            </a:r>
            <a:endParaRPr lang="en-US" dirty="0">
              <a:ea typeface="+mj-lt"/>
              <a:cs typeface="+mj-lt"/>
            </a:endParaRP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pPr>
              <a:lnSpc>
                <a:spcPct val="150000"/>
              </a:lnSpc>
            </a:pPr>
            <a:r>
              <a:rPr lang="en-US" dirty="0">
                <a:solidFill>
                  <a:schemeClr val="tx1"/>
                </a:solidFill>
                <a:ea typeface="+mn-lt"/>
                <a:cs typeface="+mn-lt"/>
              </a:rPr>
              <a:t>Development of a robust Python-based keylogger capable of discreetly capturing keystrokes on target systems.</a:t>
            </a:r>
          </a:p>
          <a:p>
            <a:pPr>
              <a:lnSpc>
                <a:spcPct val="150000"/>
              </a:lnSpc>
            </a:pPr>
            <a:r>
              <a:rPr lang="en-US" dirty="0">
                <a:solidFill>
                  <a:schemeClr val="tx1"/>
                </a:solidFill>
                <a:ea typeface="+mn-lt"/>
                <a:cs typeface="+mn-lt"/>
              </a:rPr>
              <a:t>Implementation of advanced security measures to detect and prevent keylogging activities in real-time.</a:t>
            </a:r>
          </a:p>
          <a:p>
            <a:pPr>
              <a:lnSpc>
                <a:spcPct val="150000"/>
              </a:lnSpc>
            </a:pPr>
            <a:r>
              <a:rPr lang="en-US" dirty="0">
                <a:solidFill>
                  <a:schemeClr val="tx1"/>
                </a:solidFill>
                <a:ea typeface="+mn-lt"/>
                <a:cs typeface="+mn-lt"/>
              </a:rPr>
              <a:t>Integration of encryption techniques to protect logged data from unauthorized access and interception.</a:t>
            </a:r>
          </a:p>
          <a:p>
            <a:pPr>
              <a:lnSpc>
                <a:spcPct val="150000"/>
              </a:lnSpc>
            </a:pPr>
            <a:r>
              <a:rPr lang="en-US" dirty="0">
                <a:solidFill>
                  <a:schemeClr val="tx1"/>
                </a:solidFill>
                <a:ea typeface="+mn-lt"/>
                <a:cs typeface="+mn-lt"/>
              </a:rPr>
              <a:t>Creation of an intuitive user interface for easy deployment and management of the solution.</a:t>
            </a:r>
          </a:p>
          <a:p>
            <a:pPr>
              <a:lnSpc>
                <a:spcPct val="150000"/>
              </a:lnSpc>
            </a:pPr>
            <a:r>
              <a:rPr lang="en-US" dirty="0">
                <a:solidFill>
                  <a:schemeClr val="tx1"/>
                </a:solidFill>
                <a:ea typeface="+mn-lt"/>
                <a:cs typeface="+mn-lt"/>
              </a:rPr>
              <a:t>Ensuring cross-platform compatibility to accommodate diverse user environments and requirements</a:t>
            </a:r>
          </a:p>
          <a:p>
            <a:endParaRPr lang="en-US" dirty="0">
              <a:solidFill>
                <a:schemeClr val="tx1"/>
              </a:solidFill>
            </a:endParaRP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452159" y="72645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7141" y="1981405"/>
            <a:ext cx="9899238" cy="4876595"/>
          </a:xfrm>
        </p:spPr>
        <p:txBody>
          <a:bodyPr vert="horz" lIns="91440" tIns="45720" rIns="91440" bIns="45720" rtlCol="0" anchor="t">
            <a:normAutofit lnSpcReduction="10000"/>
          </a:bodyPr>
          <a:lstStyle/>
          <a:p>
            <a:r>
              <a:rPr lang="en-US" sz="1200" b="1" dirty="0">
                <a:solidFill>
                  <a:schemeClr val="tx1"/>
                </a:solidFill>
                <a:ea typeface="+mn-lt"/>
                <a:cs typeface="+mn-lt"/>
              </a:rPr>
              <a:t>Individual Users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Everyday computer users who want to protect their personal information, such as passwords, credit card details, and private messages, from unauthorized access.</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Professionals who handle sensitive data on their computers, including journalists, lawyers, and healthcare professionals.</a:t>
            </a:r>
            <a:endParaRPr lang="en-US" sz="1200" dirty="0">
              <a:solidFill>
                <a:schemeClr val="tx1"/>
              </a:solidFill>
            </a:endParaRPr>
          </a:p>
          <a:p>
            <a:r>
              <a:rPr lang="en-US" sz="1200" b="1" dirty="0">
                <a:solidFill>
                  <a:schemeClr val="tx1"/>
                </a:solidFill>
                <a:ea typeface="+mn-lt"/>
                <a:cs typeface="+mn-lt"/>
              </a:rPr>
              <a:t>Businesses and Enterprises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Small and medium-sized businesses (SMBs) seeking to safeguard their sensitive business information, financial records, and customer data from cyber threats.</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Large enterprises and corporations aiming to enhance their cybersecurity measures to protect valuable intellectual property and confidential business data.</a:t>
            </a:r>
            <a:endParaRPr lang="en-US" sz="1200" dirty="0">
              <a:solidFill>
                <a:schemeClr val="tx1"/>
              </a:solidFill>
            </a:endParaRPr>
          </a:p>
          <a:p>
            <a:r>
              <a:rPr lang="en-US" sz="1200" b="1" dirty="0">
                <a:solidFill>
                  <a:schemeClr val="tx1"/>
                </a:solidFill>
                <a:ea typeface="+mn-lt"/>
                <a:cs typeface="+mn-lt"/>
              </a:rPr>
              <a:t>Government Agencies and Institutions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Government organizations at local, state, and federal levels tasked with protecting classified information, national security data, and citizen privacy.</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Educational institutions, such as universities and research facilities, safeguarding academic research, student records, and institutional data.</a:t>
            </a:r>
            <a:endParaRPr lang="en-US" sz="1200" dirty="0">
              <a:solidFill>
                <a:schemeClr val="tx1"/>
              </a:solidFill>
            </a:endParaRPr>
          </a:p>
          <a:p>
            <a:r>
              <a:rPr lang="en-US" sz="1200" b="1" dirty="0">
                <a:solidFill>
                  <a:schemeClr val="tx1"/>
                </a:solidFill>
                <a:ea typeface="+mn-lt"/>
                <a:cs typeface="+mn-lt"/>
              </a:rPr>
              <a:t>Cybersecurity Professionals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Security analysts, consultants, and professionals responsible for assessing and mitigating cyber threats within organizations.</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Ethical hackers and penetration testers seeking to evaluate and strengthen the security posture of systems and networks.</a:t>
            </a:r>
            <a:endParaRPr lang="en-US" sz="1200" dirty="0">
              <a:solidFill>
                <a:schemeClr val="tx1"/>
              </a:solidFill>
            </a:endParaRPr>
          </a:p>
          <a:p>
            <a:r>
              <a:rPr lang="en-US" sz="1200" b="1" dirty="0">
                <a:solidFill>
                  <a:schemeClr val="tx1"/>
                </a:solidFill>
                <a:ea typeface="+mn-lt"/>
                <a:cs typeface="+mn-lt"/>
              </a:rPr>
              <a:t>Software Developers and IT Professionals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dirty="0">
              <a:solidFill>
                <a:schemeClr val="tx1"/>
              </a:solidFill>
            </a:endParaRPr>
          </a:p>
          <a:p>
            <a:pPr marL="0" indent="0">
              <a:buNone/>
            </a:pPr>
            <a:endParaRPr lang="en-US" sz="1200" dirty="0">
              <a:solidFill>
                <a:schemeClr val="tx1"/>
              </a:solidFill>
            </a:endParaRP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426351" y="742303"/>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7141" y="1923895"/>
            <a:ext cx="9956747" cy="4934105"/>
          </a:xfrm>
        </p:spPr>
        <p:txBody>
          <a:bodyPr vert="horz" lIns="91440" tIns="45720" rIns="91440" bIns="45720" rtlCol="0" anchor="t">
            <a:normAutofit fontScale="92500" lnSpcReduction="10000"/>
          </a:bodyPr>
          <a:lstStyle/>
          <a:p>
            <a:r>
              <a:rPr lang="en-US" dirty="0">
                <a:solidFill>
                  <a:schemeClr val="tx1"/>
                </a:solidFill>
                <a:ea typeface="+mn-lt"/>
                <a:cs typeface="+mn-lt"/>
              </a:rPr>
              <a:t>Our solution offers a comprehensive approach to address the pressing concerns related to keylogging threats, providing robust security measures and advanced capabilities to safeguard sensitive information.</a:t>
            </a:r>
          </a:p>
          <a:p>
            <a:pPr marL="0" indent="0">
              <a:buNone/>
            </a:pPr>
            <a:r>
              <a:rPr lang="en-US" b="1" dirty="0">
                <a:solidFill>
                  <a:schemeClr val="tx1"/>
                </a:solidFill>
                <a:ea typeface="+mn-lt"/>
                <a:cs typeface="+mn-lt"/>
              </a:rPr>
              <a:t>Value Proposition:</a:t>
            </a:r>
            <a:endParaRPr lang="en-US" dirty="0">
              <a:solidFill>
                <a:schemeClr val="tx1"/>
              </a:solidFill>
              <a:ea typeface="+mn-lt"/>
              <a:cs typeface="+mn-lt"/>
            </a:endParaRPr>
          </a:p>
          <a:p>
            <a:r>
              <a:rPr lang="en-US" b="1" dirty="0">
                <a:solidFill>
                  <a:schemeClr val="tx1"/>
                </a:solidFill>
                <a:ea typeface="+mn-lt"/>
                <a:cs typeface="+mn-lt"/>
              </a:rPr>
              <a:t>Enhanced Data Security</a:t>
            </a:r>
            <a:r>
              <a:rPr lang="en-US" dirty="0">
                <a:solidFill>
                  <a:schemeClr val="tx1"/>
                </a:solidFill>
                <a:ea typeface="+mn-lt"/>
                <a:cs typeface="+mn-lt"/>
              </a:rPr>
              <a:t>: Our solution offers robust security measures to protect sensitive information from keylogging threats, enhancing data security and safeguarding against unauthorized access and exploitation.</a:t>
            </a:r>
            <a:endParaRPr lang="en-US" dirty="0">
              <a:solidFill>
                <a:schemeClr val="tx1"/>
              </a:solidFill>
            </a:endParaRPr>
          </a:p>
          <a:p>
            <a:r>
              <a:rPr lang="en-US" b="1" dirty="0">
                <a:solidFill>
                  <a:schemeClr val="tx1"/>
                </a:solidFill>
                <a:ea typeface="+mn-lt"/>
                <a:cs typeface="+mn-lt"/>
              </a:rPr>
              <a:t>Real-Time Threat Detection</a:t>
            </a:r>
            <a:r>
              <a:rPr lang="en-US" dirty="0">
                <a:solidFill>
                  <a:schemeClr val="tx1"/>
                </a:solidFill>
                <a:ea typeface="+mn-lt"/>
                <a:cs typeface="+mn-lt"/>
              </a:rPr>
              <a:t>: With real-time detection and prevention capabilities, our solution promptly identifies and mitigates keylogging activities, minimizing the risk of data breaches and </a:t>
            </a:r>
            <a:r>
              <a:rPr lang="en-US" dirty="0" err="1">
                <a:solidFill>
                  <a:schemeClr val="tx1"/>
                </a:solidFill>
                <a:ea typeface="+mn-lt"/>
                <a:cs typeface="+mn-lt"/>
              </a:rPr>
              <a:t>cyber attacks</a:t>
            </a:r>
            <a:r>
              <a:rPr lang="en-US" dirty="0">
                <a:solidFill>
                  <a:schemeClr val="tx1"/>
                </a:solidFill>
                <a:ea typeface="+mn-lt"/>
                <a:cs typeface="+mn-lt"/>
              </a:rPr>
              <a:t>.</a:t>
            </a:r>
            <a:endParaRPr lang="en-US" dirty="0">
              <a:solidFill>
                <a:schemeClr val="tx1"/>
              </a:solidFill>
            </a:endParaRPr>
          </a:p>
          <a:p>
            <a:r>
              <a:rPr lang="en-US" b="1" dirty="0">
                <a:solidFill>
                  <a:schemeClr val="tx1"/>
                </a:solidFill>
                <a:ea typeface="+mn-lt"/>
                <a:cs typeface="+mn-lt"/>
              </a:rPr>
              <a:t>User-Friendly Experience</a:t>
            </a:r>
            <a:r>
              <a:rPr lang="en-US" dirty="0">
                <a:solidFill>
                  <a:schemeClr val="tx1"/>
                </a:solidFill>
                <a:ea typeface="+mn-lt"/>
                <a:cs typeface="+mn-lt"/>
              </a:rPr>
              <a:t>: Our intuitive user interface and easy deployment ensure a seamless user experience, empowering users to manage and monitor the keylogger and security measures effortlessly.</a:t>
            </a:r>
            <a:endParaRPr lang="en-US" dirty="0">
              <a:solidFill>
                <a:schemeClr val="tx1"/>
              </a:solidFill>
            </a:endParaRPr>
          </a:p>
          <a:p>
            <a:r>
              <a:rPr lang="en-US" b="1" dirty="0">
                <a:solidFill>
                  <a:schemeClr val="tx1"/>
                </a:solidFill>
                <a:ea typeface="+mn-lt"/>
                <a:cs typeface="+mn-lt"/>
              </a:rPr>
              <a:t>Cross-Platform Compatibility</a:t>
            </a:r>
            <a:r>
              <a:rPr lang="en-US" dirty="0">
                <a:solidFill>
                  <a:schemeClr val="tx1"/>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solidFill>
                <a:schemeClr val="tx1"/>
              </a:solidFill>
            </a:endParaRPr>
          </a:p>
          <a:p>
            <a:r>
              <a:rPr lang="en-US" b="1" dirty="0">
                <a:solidFill>
                  <a:schemeClr val="tx1"/>
                </a:solidFill>
                <a:ea typeface="+mn-lt"/>
                <a:cs typeface="+mn-lt"/>
              </a:rPr>
              <a:t>Privacy and Confidentiality</a:t>
            </a:r>
            <a:r>
              <a:rPr lang="en-US" dirty="0">
                <a:solidFill>
                  <a:schemeClr val="tx1"/>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solidFill>
                <a:schemeClr val="tx1"/>
              </a:solidFill>
            </a:endParaRPr>
          </a:p>
          <a:p>
            <a:endParaRPr lang="en-US" dirty="0">
              <a:solidFill>
                <a:schemeClr val="tx1"/>
              </a:solidFill>
              <a:ea typeface="+mn-lt"/>
              <a:cs typeface="+mn-lt"/>
            </a:endParaRP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437502" y="849118"/>
            <a:ext cx="9956747" cy="763044"/>
          </a:xfrm>
        </p:spPr>
        <p:txBody>
          <a:bodyPr/>
          <a:lstStyle/>
          <a:p>
            <a:r>
              <a:rPr lang="en-US" dirty="0" smtClean="0"/>
              <a:t>Solution </a:t>
            </a:r>
            <a:endParaRPr lang="en-US" dirty="0"/>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7141" y="2016050"/>
            <a:ext cx="9956747" cy="5020369"/>
          </a:xfrm>
        </p:spPr>
        <p:txBody>
          <a:bodyPr vert="horz" lIns="91440" tIns="45720" rIns="91440" bIns="45720" rtlCol="0" anchor="t">
            <a:noAutofit/>
          </a:bodyPr>
          <a:lstStyle/>
          <a:p>
            <a:r>
              <a:rPr lang="en-US" sz="1300" dirty="0">
                <a:solidFill>
                  <a:schemeClr val="tx1"/>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solidFill>
                <a:schemeClr val="tx1"/>
              </a:solidFill>
            </a:endParaRPr>
          </a:p>
          <a:p>
            <a:r>
              <a:rPr lang="en-US" sz="1300" b="1" dirty="0">
                <a:solidFill>
                  <a:schemeClr val="tx1"/>
                </a:solidFill>
                <a:ea typeface="+mn-lt"/>
                <a:cs typeface="+mn-lt"/>
              </a:rPr>
              <a:t>Advanced Threat Detection and Prevention</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300" dirty="0">
              <a:solidFill>
                <a:schemeClr val="tx1"/>
              </a:solidFill>
            </a:endParaRPr>
          </a:p>
          <a:p>
            <a:r>
              <a:rPr lang="en-US" sz="1300" b="1" dirty="0">
                <a:solidFill>
                  <a:schemeClr val="tx1"/>
                </a:solidFill>
                <a:ea typeface="+mn-lt"/>
                <a:cs typeface="+mn-lt"/>
              </a:rPr>
              <a:t>Intelligent Behavioral Analysis</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solidFill>
                <a:schemeClr val="tx1"/>
              </a:solidFill>
            </a:endParaRPr>
          </a:p>
          <a:p>
            <a:r>
              <a:rPr lang="en-US" sz="1300" b="1" dirty="0">
                <a:solidFill>
                  <a:schemeClr val="tx1"/>
                </a:solidFill>
                <a:ea typeface="+mn-lt"/>
                <a:cs typeface="+mn-lt"/>
              </a:rPr>
              <a:t>Adaptive Security Measures</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solidFill>
                <a:schemeClr val="tx1"/>
              </a:solidFill>
            </a:endParaRPr>
          </a:p>
          <a:p>
            <a:r>
              <a:rPr lang="en-US" sz="1300" b="1" dirty="0">
                <a:solidFill>
                  <a:schemeClr val="tx1"/>
                </a:solidFill>
                <a:ea typeface="+mn-lt"/>
                <a:cs typeface="+mn-lt"/>
              </a:rPr>
              <a:t>Stealthy Operation and Evasion Techniques</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solidFill>
                <a:schemeClr val="tx1"/>
              </a:solidFill>
            </a:endParaRPr>
          </a:p>
          <a:p>
            <a:pPr marL="0" indent="0">
              <a:buNone/>
            </a:pPr>
            <a:endParaRPr lang="en-US" sz="1300" dirty="0">
              <a:solidFill>
                <a:schemeClr val="tx1"/>
              </a:solidFill>
            </a:endParaRPr>
          </a:p>
          <a:p>
            <a:endParaRPr lang="en-US" sz="1300" dirty="0">
              <a:solidFill>
                <a:schemeClr val="tx1"/>
              </a:solidFill>
            </a:endParaRPr>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426351" y="835931"/>
            <a:ext cx="9956747" cy="806177"/>
          </a:xfrm>
        </p:spPr>
        <p:txBody>
          <a:bodyPr/>
          <a:lstStyle/>
          <a:p>
            <a:r>
              <a:rPr lang="en-US" dirty="0" smtClean="0"/>
              <a:t>Result</a:t>
            </a:r>
            <a:endParaRPr lang="en-US" dirty="0"/>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7141" y="1933497"/>
            <a:ext cx="9956747" cy="4387765"/>
          </a:xfrm>
        </p:spPr>
        <p:txBody>
          <a:bodyPr vert="horz" lIns="91440" tIns="45720" rIns="91440" bIns="45720" rtlCol="0" anchor="t">
            <a:noAutofit/>
          </a:bodyPr>
          <a:lstStyle/>
          <a:p>
            <a:pPr>
              <a:lnSpc>
                <a:spcPct val="150000"/>
              </a:lnSpc>
            </a:pPr>
            <a:r>
              <a:rPr lang="en-US" sz="1400" b="1" dirty="0">
                <a:solidFill>
                  <a:schemeClr val="tx1"/>
                </a:solidFill>
                <a:ea typeface="+mn-lt"/>
                <a:cs typeface="+mn-lt"/>
              </a:rPr>
              <a:t>Detection Accuracy:</a:t>
            </a:r>
            <a:r>
              <a:rPr lang="en-US" sz="1400" dirty="0">
                <a:solidFill>
                  <a:schemeClr val="tx1"/>
                </a:solidFill>
                <a:ea typeface="+mn-lt"/>
                <a:cs typeface="+mn-lt"/>
              </a:rPr>
              <a:t> Measure the accuracy of the detection algorithms in identifying keylogging activities. This can be quantified by metrics such as true positive rate, false positive rate, precision, and recall.</a:t>
            </a:r>
            <a:endParaRPr lang="en-US" sz="1400" dirty="0">
              <a:solidFill>
                <a:schemeClr val="tx1"/>
              </a:solidFill>
            </a:endParaRPr>
          </a:p>
          <a:p>
            <a:pPr>
              <a:lnSpc>
                <a:spcPct val="150000"/>
              </a:lnSpc>
            </a:pPr>
            <a:r>
              <a:rPr lang="en-US" sz="1400" b="1" dirty="0">
                <a:solidFill>
                  <a:schemeClr val="tx1"/>
                </a:solidFill>
                <a:ea typeface="+mn-lt"/>
                <a:cs typeface="+mn-lt"/>
              </a:rPr>
              <a:t>Prevention Efficacy:</a:t>
            </a:r>
            <a:r>
              <a:rPr lang="en-US" sz="1400" dirty="0">
                <a:solidFill>
                  <a:schemeClr val="tx1"/>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dirty="0">
              <a:solidFill>
                <a:schemeClr val="tx1"/>
              </a:solidFill>
            </a:endParaRPr>
          </a:p>
          <a:p>
            <a:pPr>
              <a:lnSpc>
                <a:spcPct val="150000"/>
              </a:lnSpc>
            </a:pPr>
            <a:r>
              <a:rPr lang="en-US" sz="1400" b="1" dirty="0">
                <a:solidFill>
                  <a:schemeClr val="tx1"/>
                </a:solidFill>
                <a:ea typeface="+mn-lt"/>
                <a:cs typeface="+mn-lt"/>
              </a:rPr>
              <a:t>System Performance:</a:t>
            </a:r>
            <a:r>
              <a:rPr lang="en-US" sz="1400" dirty="0">
                <a:solidFill>
                  <a:schemeClr val="tx1"/>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dirty="0">
              <a:solidFill>
                <a:schemeClr val="tx1"/>
              </a:solidFill>
            </a:endParaRPr>
          </a:p>
          <a:p>
            <a:pPr>
              <a:lnSpc>
                <a:spcPct val="150000"/>
              </a:lnSpc>
            </a:pPr>
            <a:r>
              <a:rPr lang="en-US" sz="1400" b="1" dirty="0">
                <a:solidFill>
                  <a:schemeClr val="tx1"/>
                </a:solidFill>
                <a:ea typeface="+mn-lt"/>
                <a:cs typeface="+mn-lt"/>
              </a:rPr>
              <a:t>Encryption Strength:</a:t>
            </a:r>
            <a:r>
              <a:rPr lang="en-US" sz="1400" dirty="0">
                <a:solidFill>
                  <a:schemeClr val="tx1"/>
                </a:solidFill>
                <a:ea typeface="+mn-lt"/>
                <a:cs typeface="+mn-lt"/>
              </a:rPr>
              <a:t> Evaluate the strength of the encryption techniques used to protect logged data. This can be assessed by conducting cryptographic analyses and assessing the resistance against known attacks.</a:t>
            </a:r>
            <a:endParaRPr lang="en-US" sz="1400" dirty="0">
              <a:solidFill>
                <a:schemeClr val="tx1"/>
              </a:solidFill>
            </a:endParaRPr>
          </a:p>
          <a:p>
            <a:pPr>
              <a:lnSpc>
                <a:spcPct val="150000"/>
              </a:lnSpc>
            </a:pPr>
            <a:r>
              <a:rPr lang="en-US" sz="1400" b="1" dirty="0">
                <a:solidFill>
                  <a:schemeClr val="tx1"/>
                </a:solidFill>
                <a:ea typeface="+mn-lt"/>
                <a:cs typeface="+mn-lt"/>
              </a:rPr>
              <a:t>User Satisfaction:</a:t>
            </a:r>
            <a:r>
              <a:rPr lang="en-US" sz="1400" dirty="0">
                <a:solidFill>
                  <a:schemeClr val="tx1"/>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dirty="0">
              <a:solidFill>
                <a:schemeClr val="tx1"/>
              </a:solidFill>
            </a:endParaRPr>
          </a:p>
          <a:p>
            <a:pPr marL="0" indent="0">
              <a:lnSpc>
                <a:spcPct val="150000"/>
              </a:lnSpc>
              <a:buNone/>
            </a:pPr>
            <a:endParaRPr lang="en-US" sz="2000" dirty="0">
              <a:solidFill>
                <a:schemeClr val="tx1"/>
              </a:solidFill>
            </a:endParaRPr>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415200" y="661019"/>
            <a:ext cx="9956747" cy="993082"/>
          </a:xfrm>
        </p:spPr>
        <p:txBody>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7141" y="1931848"/>
            <a:ext cx="9956747" cy="4646558"/>
          </a:xfrm>
        </p:spPr>
        <p:txBody>
          <a:bodyPr vert="horz" lIns="91440" tIns="45720" rIns="91440" bIns="45720" rtlCol="0" anchor="t">
            <a:noAutofit/>
          </a:bodyPr>
          <a:lstStyle/>
          <a:p>
            <a:pPr>
              <a:lnSpc>
                <a:spcPct val="150000"/>
              </a:lnSpc>
            </a:pPr>
            <a:r>
              <a:rPr lang="en-US" dirty="0">
                <a:solidFill>
                  <a:schemeClr val="tx1"/>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solidFill>
                <a:schemeClr val="tx1"/>
              </a:solidFill>
            </a:endParaRPr>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19</TotalTime>
  <Words>1248</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Gill Sans MT</vt:lpstr>
      <vt:lpstr>Neue Haas Grotesk Text Pro</vt:lpstr>
      <vt:lpstr>Wingdings 2</vt:lpstr>
      <vt:lpstr>Dividend</vt:lpstr>
      <vt:lpstr>Keylogger &amp; Security Implementation using Python </vt:lpstr>
      <vt:lpstr>Agenda</vt:lpstr>
      <vt:lpstr>Problem Statement</vt:lpstr>
      <vt:lpstr>Project Overview</vt:lpstr>
      <vt:lpstr>Who are the end users in this project?</vt:lpstr>
      <vt:lpstr>Solution and its Value Proposition</vt:lpstr>
      <vt:lpstr>Solution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aamec</cp:lastModifiedBy>
  <cp:revision>145</cp:revision>
  <dcterms:created xsi:type="dcterms:W3CDTF">2024-04-01T14:55:32Z</dcterms:created>
  <dcterms:modified xsi:type="dcterms:W3CDTF">2024-04-04T05:34:47Z</dcterms:modified>
</cp:coreProperties>
</file>