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70" r:id="rId7"/>
    <p:sldId id="271" r:id="rId8"/>
    <p:sldId id="272" r:id="rId9"/>
    <p:sldId id="273" r:id="rId10"/>
    <p:sldId id="274" r:id="rId11"/>
    <p:sldId id="275" r:id="rId12"/>
    <p:sldId id="276" r:id="rId13"/>
    <p:sldId id="277" r:id="rId14"/>
    <p:sldId id="278" r:id="rId15"/>
    <p:sldId id="279" r:id="rId16"/>
    <p:sldId id="280" r:id="rId17"/>
    <p:sldId id="269" r:id="rId18"/>
    <p:sldId id="28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0" d="100"/>
          <a:sy n="80" d="100"/>
        </p:scale>
        <p:origin x="58"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Quantity by Product Type</c:v>
                </c:pt>
              </c:strCache>
            </c:strRef>
          </c:tx>
          <c:spPr>
            <a:solidFill>
              <a:schemeClr val="accent1"/>
            </a:solidFill>
            <a:ln>
              <a:noFill/>
            </a:ln>
            <a:effectLst/>
          </c:spPr>
          <c:invertIfNegative val="0"/>
          <c:dLbls>
            <c:dLbl>
              <c:idx val="0"/>
              <c:layout>
                <c:manualLayout>
                  <c:x val="-1.2830993509180207E-17"/>
                  <c:y val="-0.32419111071525986"/>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A6A-49D7-B82F-3422DFEA3EB3}"/>
                </c:ext>
              </c:extLst>
            </c:dLbl>
            <c:dLbl>
              <c:idx val="1"/>
              <c:layout>
                <c:manualLayout>
                  <c:x val="-1.3996506990318356E-3"/>
                  <c:y val="-0.19557195008833131"/>
                </c:manualLayout>
              </c:layout>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layout>
                    <c:manualLayout>
                      <c:w val="0.15521937780517045"/>
                      <c:h val="6.5807410391706872E-2"/>
                    </c:manualLayout>
                  </c15:layout>
                </c:ext>
                <c:ext xmlns:c16="http://schemas.microsoft.com/office/drawing/2014/chart" uri="{C3380CC4-5D6E-409C-BE32-E72D297353CC}">
                  <c16:uniqueId val="{00000005-CA6A-49D7-B82F-3422DFEA3EB3}"/>
                </c:ext>
              </c:extLst>
            </c:dLbl>
            <c:dLbl>
              <c:idx val="2"/>
              <c:layout>
                <c:manualLayout>
                  <c:x val="-2.7995218328536599E-3"/>
                  <c:y val="-0.1374288404119036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CA6A-49D7-B82F-3422DFEA3EB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Standard</c:v>
                </c:pt>
                <c:pt idx="1">
                  <c:v>Gloss</c:v>
                </c:pt>
                <c:pt idx="2">
                  <c:v>Poster</c:v>
                </c:pt>
              </c:strCache>
            </c:strRef>
          </c:cat>
          <c:val>
            <c:numRef>
              <c:f>Sheet1!$B$2:$B$4</c:f>
              <c:numCache>
                <c:formatCode>General</c:formatCode>
                <c:ptCount val="3"/>
                <c:pt idx="0">
                  <c:v>1938346</c:v>
                </c:pt>
                <c:pt idx="1">
                  <c:v>1013773</c:v>
                </c:pt>
                <c:pt idx="2">
                  <c:v>723646</c:v>
                </c:pt>
              </c:numCache>
            </c:numRef>
          </c:val>
          <c:extLst>
            <c:ext xmlns:c16="http://schemas.microsoft.com/office/drawing/2014/chart" uri="{C3380CC4-5D6E-409C-BE32-E72D297353CC}">
              <c16:uniqueId val="{00000000-CA6A-49D7-B82F-3422DFEA3EB3}"/>
            </c:ext>
          </c:extLst>
        </c:ser>
        <c:dLbls>
          <c:dLblPos val="ctr"/>
          <c:showLegendKey val="0"/>
          <c:showVal val="1"/>
          <c:showCatName val="0"/>
          <c:showSerName val="0"/>
          <c:showPercent val="0"/>
          <c:showBubbleSize val="0"/>
        </c:dLbls>
        <c:gapWidth val="150"/>
        <c:overlap val="100"/>
        <c:axId val="365629520"/>
        <c:axId val="365624272"/>
      </c:barChart>
      <c:catAx>
        <c:axId val="36562952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65624272"/>
        <c:crosses val="autoZero"/>
        <c:auto val="1"/>
        <c:lblAlgn val="ctr"/>
        <c:lblOffset val="100"/>
        <c:noMultiLvlLbl val="0"/>
      </c:catAx>
      <c:valAx>
        <c:axId val="365624272"/>
        <c:scaling>
          <c:orientation val="minMax"/>
        </c:scaling>
        <c:delete val="1"/>
        <c:axPos val="l"/>
        <c:numFmt formatCode="General" sourceLinked="1"/>
        <c:majorTickMark val="none"/>
        <c:minorTickMark val="none"/>
        <c:tickLblPos val="nextTo"/>
        <c:crossAx val="3656295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2"/>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Revenue by Product Type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Quantity by Product Type</c:v>
                </c:pt>
              </c:strCache>
            </c:strRef>
          </c:tx>
          <c:spPr>
            <a:solidFill>
              <a:schemeClr val="accent1"/>
            </a:solidFill>
            <a:ln>
              <a:noFill/>
            </a:ln>
            <a:effectLst/>
          </c:spPr>
          <c:invertIfNegative val="0"/>
          <c:dLbls>
            <c:dLbl>
              <c:idx val="0"/>
              <c:layout>
                <c:manualLayout>
                  <c:x val="0"/>
                  <c:y val="-0.34533400924016805"/>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2FB-48E1-A311-90942A6F7552}"/>
                </c:ext>
              </c:extLst>
            </c:dLbl>
            <c:dLbl>
              <c:idx val="1"/>
              <c:layout>
                <c:manualLayout>
                  <c:x val="2.7996320502485001E-3"/>
                  <c:y val="-0.26957209492551021"/>
                </c:manualLayout>
              </c:layout>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layout>
                    <c:manualLayout>
                      <c:w val="0.23080646729221649"/>
                      <c:h val="6.5807410391706872E-2"/>
                    </c:manualLayout>
                  </c15:layout>
                </c:ext>
                <c:ext xmlns:c16="http://schemas.microsoft.com/office/drawing/2014/chart" uri="{C3380CC4-5D6E-409C-BE32-E72D297353CC}">
                  <c16:uniqueId val="{00000001-B2FB-48E1-A311-90942A6F7552}"/>
                </c:ext>
              </c:extLst>
            </c:dLbl>
            <c:dLbl>
              <c:idx val="2"/>
              <c:layout>
                <c:manualLayout>
                  <c:x val="-2.7995218328536599E-3"/>
                  <c:y val="-0.22552425093235465"/>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2FB-48E1-A311-90942A6F7552}"/>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Standard</c:v>
                </c:pt>
                <c:pt idx="1">
                  <c:v>Gloss</c:v>
                </c:pt>
                <c:pt idx="2">
                  <c:v>Poster</c:v>
                </c:pt>
              </c:strCache>
            </c:strRef>
          </c:cat>
          <c:val>
            <c:numRef>
              <c:f>Sheet1!$B$2:$B$4</c:f>
              <c:numCache>
                <c:formatCode>General</c:formatCode>
                <c:ptCount val="3"/>
                <c:pt idx="0">
                  <c:v>9672346.5399999991</c:v>
                </c:pt>
                <c:pt idx="1">
                  <c:v>7593159.7699999996</c:v>
                </c:pt>
                <c:pt idx="2">
                  <c:v>5876005.5199999996</c:v>
                </c:pt>
              </c:numCache>
            </c:numRef>
          </c:val>
          <c:extLst>
            <c:ext xmlns:c16="http://schemas.microsoft.com/office/drawing/2014/chart" uri="{C3380CC4-5D6E-409C-BE32-E72D297353CC}">
              <c16:uniqueId val="{00000003-B2FB-48E1-A311-90942A6F7552}"/>
            </c:ext>
          </c:extLst>
        </c:ser>
        <c:dLbls>
          <c:dLblPos val="ctr"/>
          <c:showLegendKey val="0"/>
          <c:showVal val="1"/>
          <c:showCatName val="0"/>
          <c:showSerName val="0"/>
          <c:showPercent val="0"/>
          <c:showBubbleSize val="0"/>
        </c:dLbls>
        <c:gapWidth val="150"/>
        <c:overlap val="100"/>
        <c:axId val="365629520"/>
        <c:axId val="365624272"/>
      </c:barChart>
      <c:catAx>
        <c:axId val="36562952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65624272"/>
        <c:crosses val="autoZero"/>
        <c:auto val="1"/>
        <c:lblAlgn val="ctr"/>
        <c:lblOffset val="100"/>
        <c:noMultiLvlLbl val="0"/>
      </c:catAx>
      <c:valAx>
        <c:axId val="365624272"/>
        <c:scaling>
          <c:orientation val="minMax"/>
        </c:scaling>
        <c:delete val="1"/>
        <c:axPos val="l"/>
        <c:numFmt formatCode="General" sourceLinked="1"/>
        <c:majorTickMark val="none"/>
        <c:minorTickMark val="none"/>
        <c:tickLblPos val="nextTo"/>
        <c:crossAx val="3656295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2"/>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Customer by Region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Quantity by Product Type</c:v>
                </c:pt>
              </c:strCache>
            </c:strRef>
          </c:tx>
          <c:spPr>
            <a:solidFill>
              <a:schemeClr val="accent1"/>
            </a:solidFill>
            <a:ln>
              <a:noFill/>
            </a:ln>
            <a:effectLst/>
          </c:spPr>
          <c:invertIfNegative val="0"/>
          <c:dLbls>
            <c:dLbl>
              <c:idx val="0"/>
              <c:layout>
                <c:manualLayout>
                  <c:x val="5.5990436657071142E-3"/>
                  <c:y val="-0.37000072418589436"/>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804-44D9-A2DF-F5B764ECD679}"/>
                </c:ext>
              </c:extLst>
            </c:dLbl>
            <c:dLbl>
              <c:idx val="1"/>
              <c:layout>
                <c:manualLayout>
                  <c:x val="5.5991538831021079E-3"/>
                  <c:y val="-0.35414368902514315"/>
                </c:manualLayout>
              </c:layout>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layout>
                    <c:manualLayout>
                      <c:w val="0.23080646729221649"/>
                      <c:h val="6.5807410391706872E-2"/>
                    </c:manualLayout>
                  </c15:layout>
                </c:ext>
                <c:ext xmlns:c16="http://schemas.microsoft.com/office/drawing/2014/chart" uri="{C3380CC4-5D6E-409C-BE32-E72D297353CC}">
                  <c16:uniqueId val="{00000001-3804-44D9-A2DF-F5B764ECD679}"/>
                </c:ext>
              </c:extLst>
            </c:dLbl>
            <c:dLbl>
              <c:idx val="2"/>
              <c:layout>
                <c:manualLayout>
                  <c:x val="-5.5990436657072165E-3"/>
                  <c:y val="-0.34533400924016805"/>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804-44D9-A2DF-F5B764ECD679}"/>
                </c:ext>
              </c:extLst>
            </c:dLbl>
            <c:dLbl>
              <c:idx val="3"/>
              <c:layout>
                <c:manualLayout>
                  <c:x val="-5.5990436657071142E-3"/>
                  <c:y val="-0.19380990314499236"/>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B50-4B69-87D5-2CCA86BC202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Northeast</c:v>
                </c:pt>
                <c:pt idx="1">
                  <c:v>West</c:v>
                </c:pt>
                <c:pt idx="2">
                  <c:v>Southeast</c:v>
                </c:pt>
                <c:pt idx="3">
                  <c:v>Midwest</c:v>
                </c:pt>
              </c:strCache>
            </c:strRef>
          </c:cat>
          <c:val>
            <c:numRef>
              <c:f>Sheet1!$B$2:$B$5</c:f>
              <c:numCache>
                <c:formatCode>General</c:formatCode>
                <c:ptCount val="4"/>
                <c:pt idx="0">
                  <c:v>54272</c:v>
                </c:pt>
                <c:pt idx="1">
                  <c:v>51712</c:v>
                </c:pt>
                <c:pt idx="2">
                  <c:v>49152</c:v>
                </c:pt>
                <c:pt idx="3">
                  <c:v>24576</c:v>
                </c:pt>
              </c:numCache>
            </c:numRef>
          </c:val>
          <c:extLst>
            <c:ext xmlns:c16="http://schemas.microsoft.com/office/drawing/2014/chart" uri="{C3380CC4-5D6E-409C-BE32-E72D297353CC}">
              <c16:uniqueId val="{00000003-3804-44D9-A2DF-F5B764ECD679}"/>
            </c:ext>
          </c:extLst>
        </c:ser>
        <c:dLbls>
          <c:dLblPos val="ctr"/>
          <c:showLegendKey val="0"/>
          <c:showVal val="1"/>
          <c:showCatName val="0"/>
          <c:showSerName val="0"/>
          <c:showPercent val="0"/>
          <c:showBubbleSize val="0"/>
        </c:dLbls>
        <c:gapWidth val="150"/>
        <c:overlap val="100"/>
        <c:axId val="365629520"/>
        <c:axId val="365624272"/>
      </c:barChart>
      <c:catAx>
        <c:axId val="36562952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65624272"/>
        <c:crosses val="autoZero"/>
        <c:auto val="1"/>
        <c:lblAlgn val="ctr"/>
        <c:lblOffset val="100"/>
        <c:noMultiLvlLbl val="0"/>
      </c:catAx>
      <c:valAx>
        <c:axId val="365624272"/>
        <c:scaling>
          <c:orientation val="minMax"/>
        </c:scaling>
        <c:delete val="1"/>
        <c:axPos val="l"/>
        <c:numFmt formatCode="General" sourceLinked="1"/>
        <c:majorTickMark val="none"/>
        <c:minorTickMark val="none"/>
        <c:tickLblPos val="nextTo"/>
        <c:crossAx val="3656295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2"/>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9/7/2024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9/7/2024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9/7/2024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9/7/2024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9/7/2024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9/7/2024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736846"/>
            <a:ext cx="8825658" cy="6356411"/>
          </a:xfrm>
        </p:spPr>
        <p:txBody>
          <a:bodyPr/>
          <a:lstStyle/>
          <a:p>
            <a:pPr algn="ctr">
              <a:lnSpc>
                <a:spcPct val="200000"/>
              </a:lnSpc>
            </a:pPr>
            <a:r>
              <a:rPr lang="en-US" sz="3200" dirty="0">
                <a:latin typeface="Times New Roman" panose="02020603050405020304" pitchFamily="18" charset="0"/>
                <a:cs typeface="Times New Roman" panose="02020603050405020304" pitchFamily="18" charset="0"/>
              </a:rPr>
              <a:t>Parch &amp; Posey Sale Performance Analysis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by </a:t>
            </a:r>
            <a:br>
              <a:rPr lang="en-US" sz="3200" dirty="0">
                <a:latin typeface="Times New Roman" panose="02020603050405020304" pitchFamily="18" charset="0"/>
                <a:cs typeface="Times New Roman" panose="02020603050405020304" pitchFamily="18" charset="0"/>
              </a:rPr>
            </a:br>
            <a:r>
              <a:rPr lang="en-US" sz="3200" dirty="0" err="1">
                <a:latin typeface="Times New Roman" panose="02020603050405020304" pitchFamily="18" charset="0"/>
                <a:cs typeface="Times New Roman" panose="02020603050405020304" pitchFamily="18" charset="0"/>
              </a:rPr>
              <a:t>DataPioneers</a:t>
            </a:r>
            <a:r>
              <a:rPr lang="en-US" sz="3200" dirty="0">
                <a:latin typeface="Times New Roman" panose="02020603050405020304" pitchFamily="18" charset="0"/>
                <a:cs typeface="Times New Roman" panose="02020603050405020304" pitchFamily="18" charset="0"/>
              </a:rPr>
              <a:t> Team (Group 3)</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Submitted by: </a:t>
            </a:r>
            <a:br>
              <a:rPr lang="en-US" sz="3200" dirty="0">
                <a:latin typeface="Times New Roman" panose="02020603050405020304" pitchFamily="18" charset="0"/>
                <a:cs typeface="Times New Roman" panose="02020603050405020304" pitchFamily="18" charset="0"/>
              </a:rPr>
            </a:br>
            <a:r>
              <a:rPr lang="en-US" sz="3200" dirty="0" err="1">
                <a:latin typeface="Times New Roman" panose="02020603050405020304" pitchFamily="18" charset="0"/>
                <a:cs typeface="Times New Roman" panose="02020603050405020304" pitchFamily="18" charset="0"/>
              </a:rPr>
              <a:t>Bala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Mairiga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Abduljalil</a:t>
            </a:r>
            <a:r>
              <a:rPr lang="en-US" sz="3200" dirty="0">
                <a:latin typeface="Times New Roman" panose="02020603050405020304" pitchFamily="18" charset="0"/>
                <a:cs typeface="Times New Roman" panose="02020603050405020304" pitchFamily="18" charset="0"/>
              </a:rPr>
              <a:t>.</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Olaniyi Adewunmi.</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flipV="1">
            <a:off x="1154955" y="5638799"/>
            <a:ext cx="8825658" cy="1054963"/>
          </a:xfrm>
        </p:spPr>
        <p:txBody>
          <a:bodyPr>
            <a:noAutofit/>
          </a:bodyPr>
          <a:lstStyle/>
          <a:p>
            <a:pPr algn="ctr"/>
            <a:r>
              <a:rPr lang="en-GB" sz="18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4431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Sales and Quantity Trends by </a:t>
            </a:r>
            <a:r>
              <a:rPr lang="en-GB" dirty="0" err="1">
                <a:latin typeface="Times New Roman" panose="02020603050405020304" pitchFamily="18" charset="0"/>
                <a:cs typeface="Times New Roman" panose="02020603050405020304" pitchFamily="18" charset="0"/>
              </a:rPr>
              <a:t>Quater</a:t>
            </a:r>
            <a:endParaRPr lang="en-US" dirty="0">
              <a:latin typeface="Times New Roman" panose="02020603050405020304" pitchFamily="18" charset="0"/>
              <a:cs typeface="Times New Roman" panose="02020603050405020304" pitchFamily="18" charset="0"/>
            </a:endParaRPr>
          </a:p>
        </p:txBody>
      </p:sp>
      <p:sp>
        <p:nvSpPr>
          <p:cNvPr id="14" name="Content Placeholder 13">
            <a:extLst>
              <a:ext uri="{FF2B5EF4-FFF2-40B4-BE49-F238E27FC236}">
                <a16:creationId xmlns:a16="http://schemas.microsoft.com/office/drawing/2014/main" id="{76985D05-0B2B-4678-BFDF-2F0671C4F614}"/>
              </a:ext>
            </a:extLst>
          </p:cNvPr>
          <p:cNvSpPr>
            <a:spLocks noGrp="1"/>
          </p:cNvSpPr>
          <p:nvPr>
            <p:ph idx="1"/>
          </p:nvPr>
        </p:nvSpPr>
        <p:spPr>
          <a:xfrm>
            <a:off x="5477824" y="2341486"/>
            <a:ext cx="6249880" cy="4063796"/>
          </a:xfrm>
        </p:spPr>
        <p:txBody>
          <a:bodyPr>
            <a:normAutofit fontScale="70000" lnSpcReduction="20000"/>
          </a:bodyPr>
          <a:lstStyle/>
          <a:p>
            <a:pPr>
              <a:lnSpc>
                <a:spcPct val="200000"/>
              </a:lnSpc>
            </a:pPr>
            <a:r>
              <a:rPr lang="en-GB" sz="2800" b="0" i="0" dirty="0">
                <a:effectLst/>
                <a:latin typeface="Times New Roman" panose="02020603050405020304" pitchFamily="18" charset="0"/>
                <a:cs typeface="Times New Roman" panose="02020603050405020304" pitchFamily="18" charset="0"/>
              </a:rPr>
              <a:t>Q4 has the highest overall order value and quantity, indicating excellent end-of-year sales performance, while Q1 has the lowest values in both categories. This pattern indicates that the company has a sales high in the fourth quarter, potentially owing to seasonal demand or end-of-year promotions, and may require tactics to improve sales in the first quarter.</a:t>
            </a:r>
          </a:p>
        </p:txBody>
      </p:sp>
      <p:pic>
        <p:nvPicPr>
          <p:cNvPr id="5" name="Picture 4">
            <a:extLst>
              <a:ext uri="{FF2B5EF4-FFF2-40B4-BE49-F238E27FC236}">
                <a16:creationId xmlns:a16="http://schemas.microsoft.com/office/drawing/2014/main" id="{CE08B9CE-DAD5-4E9F-984D-E2A92D2FEEEB}"/>
              </a:ext>
            </a:extLst>
          </p:cNvPr>
          <p:cNvPicPr>
            <a:picLocks noChangeAspect="1"/>
          </p:cNvPicPr>
          <p:nvPr/>
        </p:nvPicPr>
        <p:blipFill>
          <a:blip r:embed="rId2"/>
          <a:stretch>
            <a:fillRect/>
          </a:stretch>
        </p:blipFill>
        <p:spPr>
          <a:xfrm>
            <a:off x="366641" y="2684335"/>
            <a:ext cx="4947726" cy="2766553"/>
          </a:xfrm>
          <a:prstGeom prst="rect">
            <a:avLst/>
          </a:prstGeom>
        </p:spPr>
      </p:pic>
    </p:spTree>
    <p:extLst>
      <p:ext uri="{BB962C8B-B14F-4D97-AF65-F5344CB8AC3E}">
        <p14:creationId xmlns:p14="http://schemas.microsoft.com/office/powerpoint/2010/main" val="2412730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GB" dirty="0">
                <a:latin typeface="Times New Roman" panose="02020603050405020304" pitchFamily="18" charset="0"/>
                <a:cs typeface="Times New Roman" panose="02020603050405020304" pitchFamily="18" charset="0"/>
              </a:rPr>
              <a:t>Peak Sales date</a:t>
            </a:r>
            <a:endParaRPr lang="en-US" dirty="0">
              <a:latin typeface="Times New Roman" panose="02020603050405020304" pitchFamily="18" charset="0"/>
              <a:cs typeface="Times New Roman" panose="02020603050405020304" pitchFamily="18" charset="0"/>
            </a:endParaRPr>
          </a:p>
        </p:txBody>
      </p:sp>
      <p:sp>
        <p:nvSpPr>
          <p:cNvPr id="14" name="Content Placeholder 13">
            <a:extLst>
              <a:ext uri="{FF2B5EF4-FFF2-40B4-BE49-F238E27FC236}">
                <a16:creationId xmlns:a16="http://schemas.microsoft.com/office/drawing/2014/main" id="{76985D05-0B2B-4678-BFDF-2F0671C4F614}"/>
              </a:ext>
            </a:extLst>
          </p:cNvPr>
          <p:cNvSpPr>
            <a:spLocks noGrp="1"/>
          </p:cNvSpPr>
          <p:nvPr>
            <p:ph idx="1"/>
          </p:nvPr>
        </p:nvSpPr>
        <p:spPr>
          <a:xfrm>
            <a:off x="4831934" y="2061796"/>
            <a:ext cx="7126288" cy="4195481"/>
          </a:xfrm>
        </p:spPr>
        <p:txBody>
          <a:bodyPr>
            <a:normAutofit fontScale="85000" lnSpcReduction="10000"/>
          </a:bodyPr>
          <a:lstStyle/>
          <a:p>
            <a:pPr>
              <a:lnSpc>
                <a:spcPct val="200000"/>
              </a:lnSpc>
            </a:pPr>
            <a:r>
              <a:rPr lang="en-GB" sz="2800" b="0" i="0" dirty="0">
                <a:effectLst/>
                <a:latin typeface="Times New Roman" panose="02020603050405020304" pitchFamily="18" charset="0"/>
                <a:cs typeface="Times New Roman" panose="02020603050405020304" pitchFamily="18" charset="0"/>
              </a:rPr>
              <a:t>The highest sales were recorded on December 26, 2016, with a total of $297,243.23. While the lowest sales were recorded on February 3, 2015, with a total of $486.55. This indicates that the company experienced peak sales activity during holiday season shopping or post-holiday promotions</a:t>
            </a:r>
          </a:p>
        </p:txBody>
      </p:sp>
      <p:pic>
        <p:nvPicPr>
          <p:cNvPr id="5" name="Picture 4">
            <a:extLst>
              <a:ext uri="{FF2B5EF4-FFF2-40B4-BE49-F238E27FC236}">
                <a16:creationId xmlns:a16="http://schemas.microsoft.com/office/drawing/2014/main" id="{290849C8-13CC-40E5-8273-23E95E5F161C}"/>
              </a:ext>
            </a:extLst>
          </p:cNvPr>
          <p:cNvPicPr>
            <a:picLocks noChangeAspect="1"/>
          </p:cNvPicPr>
          <p:nvPr/>
        </p:nvPicPr>
        <p:blipFill>
          <a:blip r:embed="rId2"/>
          <a:stretch>
            <a:fillRect/>
          </a:stretch>
        </p:blipFill>
        <p:spPr>
          <a:xfrm>
            <a:off x="1241995" y="1683869"/>
            <a:ext cx="2339543" cy="1745131"/>
          </a:xfrm>
          <a:prstGeom prst="rect">
            <a:avLst/>
          </a:prstGeom>
        </p:spPr>
      </p:pic>
      <p:sp>
        <p:nvSpPr>
          <p:cNvPr id="6" name="TextBox 5">
            <a:extLst>
              <a:ext uri="{FF2B5EF4-FFF2-40B4-BE49-F238E27FC236}">
                <a16:creationId xmlns:a16="http://schemas.microsoft.com/office/drawing/2014/main" id="{3A71A088-CDAD-4025-B315-4766085E5E7D}"/>
              </a:ext>
            </a:extLst>
          </p:cNvPr>
          <p:cNvSpPr txBox="1"/>
          <p:nvPr/>
        </p:nvSpPr>
        <p:spPr>
          <a:xfrm>
            <a:off x="1241996" y="3504792"/>
            <a:ext cx="2339542" cy="369332"/>
          </a:xfrm>
          <a:prstGeom prst="rect">
            <a:avLst/>
          </a:prstGeom>
          <a:noFill/>
        </p:spPr>
        <p:txBody>
          <a:bodyPr wrap="square" rtlCol="0">
            <a:spAutoFit/>
          </a:bodyPr>
          <a:lstStyle/>
          <a:p>
            <a:r>
              <a:rPr lang="en-GB" dirty="0"/>
              <a:t>Highest Sales date </a:t>
            </a:r>
            <a:endParaRPr lang="en-US" dirty="0"/>
          </a:p>
        </p:txBody>
      </p:sp>
      <p:pic>
        <p:nvPicPr>
          <p:cNvPr id="8" name="Picture 7">
            <a:extLst>
              <a:ext uri="{FF2B5EF4-FFF2-40B4-BE49-F238E27FC236}">
                <a16:creationId xmlns:a16="http://schemas.microsoft.com/office/drawing/2014/main" id="{DB06CE0E-36F3-4FAE-98E4-56AA87A602C6}"/>
              </a:ext>
            </a:extLst>
          </p:cNvPr>
          <p:cNvPicPr>
            <a:picLocks noChangeAspect="1"/>
          </p:cNvPicPr>
          <p:nvPr/>
        </p:nvPicPr>
        <p:blipFill>
          <a:blip r:embed="rId3"/>
          <a:stretch>
            <a:fillRect/>
          </a:stretch>
        </p:blipFill>
        <p:spPr>
          <a:xfrm>
            <a:off x="1386788" y="4221963"/>
            <a:ext cx="2194750" cy="876376"/>
          </a:xfrm>
          <a:prstGeom prst="rect">
            <a:avLst/>
          </a:prstGeom>
        </p:spPr>
      </p:pic>
      <p:sp>
        <p:nvSpPr>
          <p:cNvPr id="11" name="TextBox 10">
            <a:extLst>
              <a:ext uri="{FF2B5EF4-FFF2-40B4-BE49-F238E27FC236}">
                <a16:creationId xmlns:a16="http://schemas.microsoft.com/office/drawing/2014/main" id="{C5F5C47F-BBF1-41B5-BFEB-05A421D7B2F2}"/>
              </a:ext>
            </a:extLst>
          </p:cNvPr>
          <p:cNvSpPr txBox="1"/>
          <p:nvPr/>
        </p:nvSpPr>
        <p:spPr>
          <a:xfrm>
            <a:off x="1314392" y="5174131"/>
            <a:ext cx="2267146" cy="369332"/>
          </a:xfrm>
          <a:prstGeom prst="rect">
            <a:avLst/>
          </a:prstGeom>
          <a:noFill/>
        </p:spPr>
        <p:txBody>
          <a:bodyPr wrap="square">
            <a:spAutoFit/>
          </a:bodyPr>
          <a:lstStyle/>
          <a:p>
            <a:r>
              <a:rPr lang="en-GB" dirty="0"/>
              <a:t>Lowest Sales date</a:t>
            </a:r>
            <a:endParaRPr lang="en-US" dirty="0"/>
          </a:p>
        </p:txBody>
      </p:sp>
    </p:spTree>
    <p:extLst>
      <p:ext uri="{BB962C8B-B14F-4D97-AF65-F5344CB8AC3E}">
        <p14:creationId xmlns:p14="http://schemas.microsoft.com/office/powerpoint/2010/main" val="2178689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Top 5 Sales Reps</a:t>
            </a:r>
            <a:endParaRPr lang="en-US" dirty="0">
              <a:latin typeface="Times New Roman" panose="02020603050405020304" pitchFamily="18" charset="0"/>
              <a:cs typeface="Times New Roman" panose="02020603050405020304" pitchFamily="18" charset="0"/>
            </a:endParaRPr>
          </a:p>
        </p:txBody>
      </p:sp>
      <p:sp>
        <p:nvSpPr>
          <p:cNvPr id="14" name="Content Placeholder 13">
            <a:extLst>
              <a:ext uri="{FF2B5EF4-FFF2-40B4-BE49-F238E27FC236}">
                <a16:creationId xmlns:a16="http://schemas.microsoft.com/office/drawing/2014/main" id="{76985D05-0B2B-4678-BFDF-2F0671C4F614}"/>
              </a:ext>
            </a:extLst>
          </p:cNvPr>
          <p:cNvSpPr>
            <a:spLocks noGrp="1"/>
          </p:cNvSpPr>
          <p:nvPr>
            <p:ph idx="1"/>
          </p:nvPr>
        </p:nvSpPr>
        <p:spPr>
          <a:xfrm>
            <a:off x="4831934" y="2061796"/>
            <a:ext cx="7126288" cy="4195481"/>
          </a:xfrm>
        </p:spPr>
        <p:txBody>
          <a:bodyPr>
            <a:normAutofit fontScale="85000" lnSpcReduction="10000"/>
          </a:bodyPr>
          <a:lstStyle/>
          <a:p>
            <a:pPr>
              <a:lnSpc>
                <a:spcPct val="200000"/>
              </a:lnSpc>
            </a:pPr>
            <a:r>
              <a:rPr lang="en-GB" sz="2800" b="0" i="0" dirty="0">
                <a:effectLst/>
                <a:latin typeface="Times New Roman" panose="02020603050405020304" pitchFamily="18" charset="0"/>
                <a:cs typeface="Times New Roman" panose="02020603050405020304" pitchFamily="18" charset="0"/>
              </a:rPr>
              <a:t>Earlie </a:t>
            </a:r>
            <a:r>
              <a:rPr lang="en-GB" sz="2800" b="0" i="0" dirty="0" err="1">
                <a:effectLst/>
                <a:latin typeface="Times New Roman" panose="02020603050405020304" pitchFamily="18" charset="0"/>
                <a:cs typeface="Times New Roman" panose="02020603050405020304" pitchFamily="18" charset="0"/>
              </a:rPr>
              <a:t>Schleusner</a:t>
            </a:r>
            <a:r>
              <a:rPr lang="en-GB" sz="2800" b="0" i="0" dirty="0">
                <a:effectLst/>
                <a:latin typeface="Times New Roman" panose="02020603050405020304" pitchFamily="18" charset="0"/>
                <a:cs typeface="Times New Roman" panose="02020603050405020304" pitchFamily="18" charset="0"/>
              </a:rPr>
              <a:t> leads in total sales and quantity sold, exhibiting a great ability to drive revenue and manage big volumes of orders. The remaining top sales representatives likewise demonstrate significant sales statistics, with a noticeable difference in both total sales and quantity.</a:t>
            </a:r>
          </a:p>
        </p:txBody>
      </p:sp>
      <p:pic>
        <p:nvPicPr>
          <p:cNvPr id="5" name="Picture 4">
            <a:extLst>
              <a:ext uri="{FF2B5EF4-FFF2-40B4-BE49-F238E27FC236}">
                <a16:creationId xmlns:a16="http://schemas.microsoft.com/office/drawing/2014/main" id="{7E8E98C9-2E2F-408D-A444-5D5C5D2229D7}"/>
              </a:ext>
            </a:extLst>
          </p:cNvPr>
          <p:cNvPicPr>
            <a:picLocks noChangeAspect="1"/>
          </p:cNvPicPr>
          <p:nvPr/>
        </p:nvPicPr>
        <p:blipFill>
          <a:blip r:embed="rId2"/>
          <a:stretch>
            <a:fillRect/>
          </a:stretch>
        </p:blipFill>
        <p:spPr>
          <a:xfrm>
            <a:off x="646111" y="2978333"/>
            <a:ext cx="4084674" cy="2362405"/>
          </a:xfrm>
          <a:prstGeom prst="rect">
            <a:avLst/>
          </a:prstGeom>
        </p:spPr>
      </p:pic>
    </p:spTree>
    <p:extLst>
      <p:ext uri="{BB962C8B-B14F-4D97-AF65-F5344CB8AC3E}">
        <p14:creationId xmlns:p14="http://schemas.microsoft.com/office/powerpoint/2010/main" val="739418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Top 5 Customers</a:t>
            </a:r>
            <a:endParaRPr lang="en-US" dirty="0">
              <a:latin typeface="Times New Roman" panose="02020603050405020304" pitchFamily="18" charset="0"/>
              <a:cs typeface="Times New Roman" panose="02020603050405020304" pitchFamily="18" charset="0"/>
            </a:endParaRPr>
          </a:p>
        </p:txBody>
      </p:sp>
      <p:sp>
        <p:nvSpPr>
          <p:cNvPr id="14" name="Content Placeholder 13">
            <a:extLst>
              <a:ext uri="{FF2B5EF4-FFF2-40B4-BE49-F238E27FC236}">
                <a16:creationId xmlns:a16="http://schemas.microsoft.com/office/drawing/2014/main" id="{76985D05-0B2B-4678-BFDF-2F0671C4F614}"/>
              </a:ext>
            </a:extLst>
          </p:cNvPr>
          <p:cNvSpPr>
            <a:spLocks noGrp="1"/>
          </p:cNvSpPr>
          <p:nvPr>
            <p:ph idx="1"/>
          </p:nvPr>
        </p:nvSpPr>
        <p:spPr>
          <a:xfrm>
            <a:off x="4831934" y="2061796"/>
            <a:ext cx="7126288" cy="4195481"/>
          </a:xfrm>
        </p:spPr>
        <p:txBody>
          <a:bodyPr>
            <a:normAutofit fontScale="85000" lnSpcReduction="10000"/>
          </a:bodyPr>
          <a:lstStyle/>
          <a:p>
            <a:pPr>
              <a:lnSpc>
                <a:spcPct val="200000"/>
              </a:lnSpc>
            </a:pPr>
            <a:r>
              <a:rPr lang="en-GB" sz="2800" b="0" i="0" dirty="0">
                <a:effectLst/>
                <a:latin typeface="Times New Roman" panose="02020603050405020304" pitchFamily="18" charset="0"/>
                <a:cs typeface="Times New Roman" panose="02020603050405020304" pitchFamily="18" charset="0"/>
              </a:rPr>
              <a:t>EOG Resources leads in overall sales and amount purchased, showing that it is the most valuable customer. The remaining top customers have substantial sales and purchase volumes, emphasizing critical accounts that contribute significantly to overall revenue and order quantities</a:t>
            </a:r>
          </a:p>
        </p:txBody>
      </p:sp>
      <p:pic>
        <p:nvPicPr>
          <p:cNvPr id="5" name="Picture 4">
            <a:extLst>
              <a:ext uri="{FF2B5EF4-FFF2-40B4-BE49-F238E27FC236}">
                <a16:creationId xmlns:a16="http://schemas.microsoft.com/office/drawing/2014/main" id="{74A0B9A8-55A2-4FC1-ACEE-0743847C88F3}"/>
              </a:ext>
            </a:extLst>
          </p:cNvPr>
          <p:cNvPicPr>
            <a:picLocks noChangeAspect="1"/>
          </p:cNvPicPr>
          <p:nvPr/>
        </p:nvPicPr>
        <p:blipFill>
          <a:blip r:embed="rId2"/>
          <a:stretch>
            <a:fillRect/>
          </a:stretch>
        </p:blipFill>
        <p:spPr>
          <a:xfrm>
            <a:off x="870664" y="2766257"/>
            <a:ext cx="3581929" cy="2196327"/>
          </a:xfrm>
          <a:prstGeom prst="rect">
            <a:avLst/>
          </a:prstGeom>
        </p:spPr>
      </p:pic>
    </p:spTree>
    <p:extLst>
      <p:ext uri="{BB962C8B-B14F-4D97-AF65-F5344CB8AC3E}">
        <p14:creationId xmlns:p14="http://schemas.microsoft.com/office/powerpoint/2010/main" val="2380568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Regional Account Distribution</a:t>
            </a:r>
          </a:p>
        </p:txBody>
      </p:sp>
      <p:sp>
        <p:nvSpPr>
          <p:cNvPr id="14" name="Content Placeholder 13">
            <a:extLst>
              <a:ext uri="{FF2B5EF4-FFF2-40B4-BE49-F238E27FC236}">
                <a16:creationId xmlns:a16="http://schemas.microsoft.com/office/drawing/2014/main" id="{76985D05-0B2B-4678-BFDF-2F0671C4F614}"/>
              </a:ext>
            </a:extLst>
          </p:cNvPr>
          <p:cNvSpPr>
            <a:spLocks noGrp="1"/>
          </p:cNvSpPr>
          <p:nvPr>
            <p:ph idx="1"/>
          </p:nvPr>
        </p:nvSpPr>
        <p:spPr>
          <a:xfrm>
            <a:off x="4831934" y="2061796"/>
            <a:ext cx="7126288" cy="4195481"/>
          </a:xfrm>
        </p:spPr>
        <p:txBody>
          <a:bodyPr>
            <a:normAutofit/>
          </a:bodyPr>
          <a:lstStyle/>
          <a:p>
            <a:pPr>
              <a:lnSpc>
                <a:spcPct val="200000"/>
              </a:lnSpc>
            </a:pPr>
            <a:r>
              <a:rPr lang="en-GB" sz="2800" b="0" i="0" dirty="0">
                <a:effectLst/>
                <a:latin typeface="Times New Roman" panose="02020603050405020304" pitchFamily="18" charset="0"/>
                <a:cs typeface="Times New Roman" panose="02020603050405020304" pitchFamily="18" charset="0"/>
              </a:rPr>
              <a:t>The Northeast region has the highest number of customers, Midwest has the fewest accounts indicating prospects for regional expansion or targeted sales efforts.</a:t>
            </a:r>
          </a:p>
        </p:txBody>
      </p:sp>
      <p:graphicFrame>
        <p:nvGraphicFramePr>
          <p:cNvPr id="4" name="Chart 3">
            <a:extLst>
              <a:ext uri="{FF2B5EF4-FFF2-40B4-BE49-F238E27FC236}">
                <a16:creationId xmlns:a16="http://schemas.microsoft.com/office/drawing/2014/main" id="{BD1A8177-8966-4677-B787-AAD750B27FE9}"/>
              </a:ext>
            </a:extLst>
          </p:cNvPr>
          <p:cNvGraphicFramePr/>
          <p:nvPr>
            <p:extLst>
              <p:ext uri="{D42A27DB-BD31-4B8C-83A1-F6EECF244321}">
                <p14:modId xmlns:p14="http://schemas.microsoft.com/office/powerpoint/2010/main" val="437622335"/>
              </p:ext>
            </p:extLst>
          </p:nvPr>
        </p:nvGraphicFramePr>
        <p:xfrm>
          <a:off x="295445" y="2290726"/>
          <a:ext cx="4536489" cy="36040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95279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Sales and Quantity by Region</a:t>
            </a:r>
            <a:endParaRPr lang="en-US" dirty="0">
              <a:latin typeface="Times New Roman" panose="02020603050405020304" pitchFamily="18" charset="0"/>
              <a:cs typeface="Times New Roman" panose="02020603050405020304" pitchFamily="18" charset="0"/>
            </a:endParaRPr>
          </a:p>
        </p:txBody>
      </p:sp>
      <p:sp>
        <p:nvSpPr>
          <p:cNvPr id="14" name="Content Placeholder 13">
            <a:extLst>
              <a:ext uri="{FF2B5EF4-FFF2-40B4-BE49-F238E27FC236}">
                <a16:creationId xmlns:a16="http://schemas.microsoft.com/office/drawing/2014/main" id="{76985D05-0B2B-4678-BFDF-2F0671C4F614}"/>
              </a:ext>
            </a:extLst>
          </p:cNvPr>
          <p:cNvSpPr>
            <a:spLocks noGrp="1"/>
          </p:cNvSpPr>
          <p:nvPr>
            <p:ph idx="1"/>
          </p:nvPr>
        </p:nvSpPr>
        <p:spPr>
          <a:xfrm>
            <a:off x="5657850" y="2061796"/>
            <a:ext cx="6300372" cy="4195481"/>
          </a:xfrm>
        </p:spPr>
        <p:txBody>
          <a:bodyPr>
            <a:normAutofit fontScale="62500" lnSpcReduction="20000"/>
          </a:bodyPr>
          <a:lstStyle/>
          <a:p>
            <a:pPr>
              <a:lnSpc>
                <a:spcPct val="200000"/>
              </a:lnSpc>
            </a:pPr>
            <a:r>
              <a:rPr lang="en-GB" sz="2800" b="0" i="0" dirty="0">
                <a:effectLst/>
                <a:latin typeface="Times New Roman" panose="02020603050405020304" pitchFamily="18" charset="0"/>
                <a:cs typeface="Times New Roman" panose="02020603050405020304" pitchFamily="18" charset="0"/>
              </a:rPr>
              <a:t>The Northeast region leads in total sales and quantity, indicating it is the highest revenue-generating region with a substantial number of orders. The Southeast region has the highest average sales per order, suggesting a stronger per-order performance. The Midwest has the lowest total sales and orders, which may indicate a need for increased focus or strategies to boost performance in that region.</a:t>
            </a:r>
          </a:p>
        </p:txBody>
      </p:sp>
      <p:pic>
        <p:nvPicPr>
          <p:cNvPr id="5" name="Picture 4">
            <a:extLst>
              <a:ext uri="{FF2B5EF4-FFF2-40B4-BE49-F238E27FC236}">
                <a16:creationId xmlns:a16="http://schemas.microsoft.com/office/drawing/2014/main" id="{35F4EACF-A4FA-4817-8C55-52DC3DF683B4}"/>
              </a:ext>
            </a:extLst>
          </p:cNvPr>
          <p:cNvPicPr>
            <a:picLocks noChangeAspect="1"/>
          </p:cNvPicPr>
          <p:nvPr/>
        </p:nvPicPr>
        <p:blipFill>
          <a:blip r:embed="rId2"/>
          <a:stretch>
            <a:fillRect/>
          </a:stretch>
        </p:blipFill>
        <p:spPr>
          <a:xfrm>
            <a:off x="493100" y="2108682"/>
            <a:ext cx="4821850" cy="3076666"/>
          </a:xfrm>
          <a:prstGeom prst="rect">
            <a:avLst/>
          </a:prstGeom>
        </p:spPr>
      </p:pic>
    </p:spTree>
    <p:extLst>
      <p:ext uri="{BB962C8B-B14F-4D97-AF65-F5344CB8AC3E}">
        <p14:creationId xmlns:p14="http://schemas.microsoft.com/office/powerpoint/2010/main" val="3818027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Sales and Quantity by Channel</a:t>
            </a:r>
            <a:endParaRPr lang="en-US" dirty="0">
              <a:latin typeface="Times New Roman" panose="02020603050405020304" pitchFamily="18" charset="0"/>
              <a:cs typeface="Times New Roman" panose="02020603050405020304" pitchFamily="18" charset="0"/>
            </a:endParaRPr>
          </a:p>
        </p:txBody>
      </p:sp>
      <p:sp>
        <p:nvSpPr>
          <p:cNvPr id="14" name="Content Placeholder 13">
            <a:extLst>
              <a:ext uri="{FF2B5EF4-FFF2-40B4-BE49-F238E27FC236}">
                <a16:creationId xmlns:a16="http://schemas.microsoft.com/office/drawing/2014/main" id="{76985D05-0B2B-4678-BFDF-2F0671C4F614}"/>
              </a:ext>
            </a:extLst>
          </p:cNvPr>
          <p:cNvSpPr>
            <a:spLocks noGrp="1"/>
          </p:cNvSpPr>
          <p:nvPr>
            <p:ph idx="1"/>
          </p:nvPr>
        </p:nvSpPr>
        <p:spPr>
          <a:xfrm>
            <a:off x="4831934" y="2061796"/>
            <a:ext cx="7126288" cy="4195481"/>
          </a:xfrm>
        </p:spPr>
        <p:txBody>
          <a:bodyPr>
            <a:normAutofit fontScale="85000" lnSpcReduction="10000"/>
          </a:bodyPr>
          <a:lstStyle/>
          <a:p>
            <a:pPr>
              <a:lnSpc>
                <a:spcPct val="200000"/>
              </a:lnSpc>
            </a:pPr>
            <a:r>
              <a:rPr lang="en-GB" sz="2800" b="0" i="0" dirty="0">
                <a:effectLst/>
                <a:latin typeface="Times New Roman" panose="02020603050405020304" pitchFamily="18" charset="0"/>
                <a:cs typeface="Times New Roman" panose="02020603050405020304" pitchFamily="18" charset="0"/>
              </a:rPr>
              <a:t>The direct channel generates the highest sales and quantity, significantly outperforming other channels. This indicates that marketing through the direct channel is highly effective in driving revenue and underscores its importance in the overall sales strategy.</a:t>
            </a:r>
          </a:p>
        </p:txBody>
      </p:sp>
      <p:pic>
        <p:nvPicPr>
          <p:cNvPr id="5" name="Picture 4">
            <a:extLst>
              <a:ext uri="{FF2B5EF4-FFF2-40B4-BE49-F238E27FC236}">
                <a16:creationId xmlns:a16="http://schemas.microsoft.com/office/drawing/2014/main" id="{D2E059AC-D855-4D14-8487-5B753DE37F0D}"/>
              </a:ext>
            </a:extLst>
          </p:cNvPr>
          <p:cNvPicPr>
            <a:picLocks noChangeAspect="1"/>
          </p:cNvPicPr>
          <p:nvPr/>
        </p:nvPicPr>
        <p:blipFill>
          <a:blip r:embed="rId2"/>
          <a:stretch>
            <a:fillRect/>
          </a:stretch>
        </p:blipFill>
        <p:spPr>
          <a:xfrm>
            <a:off x="1091421" y="2390866"/>
            <a:ext cx="3322608" cy="2613887"/>
          </a:xfrm>
          <a:prstGeom prst="rect">
            <a:avLst/>
          </a:prstGeom>
        </p:spPr>
      </p:pic>
    </p:spTree>
    <p:extLst>
      <p:ext uri="{BB962C8B-B14F-4D97-AF65-F5344CB8AC3E}">
        <p14:creationId xmlns:p14="http://schemas.microsoft.com/office/powerpoint/2010/main" val="4274527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928" y="295275"/>
            <a:ext cx="8455448" cy="762221"/>
          </a:xfrm>
        </p:spPr>
        <p:txBody>
          <a:bodyPr/>
          <a:lstStyle/>
          <a:p>
            <a:pPr algn="ctr"/>
            <a:r>
              <a:rPr lang="en-US" sz="4400" dirty="0">
                <a:latin typeface="Times New Roman" panose="02020603050405020304" pitchFamily="18" charset="0"/>
                <a:cs typeface="Times New Roman" panose="02020603050405020304" pitchFamily="18" charset="0"/>
              </a:rPr>
              <a:t>Recommendations</a:t>
            </a:r>
          </a:p>
        </p:txBody>
      </p:sp>
      <p:sp>
        <p:nvSpPr>
          <p:cNvPr id="3" name="Content Placeholder 2"/>
          <p:cNvSpPr>
            <a:spLocks noGrp="1"/>
          </p:cNvSpPr>
          <p:nvPr>
            <p:ph idx="1"/>
          </p:nvPr>
        </p:nvSpPr>
        <p:spPr>
          <a:xfrm>
            <a:off x="768612" y="1352549"/>
            <a:ext cx="9975588" cy="4829176"/>
          </a:xfrm>
        </p:spPr>
        <p:txBody>
          <a:bodyPr>
            <a:noAutofit/>
          </a:bodyPr>
          <a:lstStyle/>
          <a:p>
            <a:r>
              <a:rPr lang="en-GB" sz="2800" dirty="0">
                <a:latin typeface="Times New Roman" panose="02020603050405020304" pitchFamily="18" charset="0"/>
                <a:cs typeface="Times New Roman" panose="02020603050405020304" pitchFamily="18" charset="0"/>
              </a:rPr>
              <a:t>Consider increasing marketing efforts and promotions during the holiday season to capitalize on high consumer spending.</a:t>
            </a:r>
          </a:p>
          <a:p>
            <a:r>
              <a:rPr lang="en-GB" sz="2800" dirty="0">
                <a:latin typeface="Times New Roman" panose="02020603050405020304" pitchFamily="18" charset="0"/>
                <a:cs typeface="Times New Roman" panose="02020603050405020304" pitchFamily="18" charset="0"/>
              </a:rPr>
              <a:t>To sales in Lower Performing Quarters and Months Implement targeted campaigns or special offers to boost sales during these periods, potentially using data-driven insights to identify optimal strategies.</a:t>
            </a:r>
          </a:p>
          <a:p>
            <a:r>
              <a:rPr lang="en-GB" sz="2800" dirty="0">
                <a:latin typeface="Times New Roman" panose="02020603050405020304" pitchFamily="18" charset="0"/>
                <a:cs typeface="Times New Roman" panose="02020603050405020304" pitchFamily="18" charset="0"/>
              </a:rPr>
              <a:t>Develop loyalty programs or personalized offers to retain high-value customers and potentially increase their spending.</a:t>
            </a:r>
          </a:p>
          <a:p>
            <a:r>
              <a:rPr lang="en-GB" sz="2800" dirty="0">
                <a:latin typeface="Times New Roman" panose="02020603050405020304" pitchFamily="18" charset="0"/>
                <a:cs typeface="Times New Roman" panose="02020603050405020304" pitchFamily="18" charset="0"/>
              </a:rPr>
              <a:t>exploring opportunities to increase market share in the Midwest.</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48148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352" y="3010723"/>
            <a:ext cx="9404723" cy="1400530"/>
          </a:xfrm>
        </p:spPr>
        <p:txBody>
          <a:bodyPr/>
          <a:lstStyle/>
          <a:p>
            <a:pPr algn="ctr"/>
            <a:r>
              <a:rPr lang="en-US" sz="6000" dirty="0">
                <a:latin typeface="Times New Roman" panose="02020603050405020304" pitchFamily="18" charset="0"/>
                <a:cs typeface="Times New Roman" panose="02020603050405020304" pitchFamily="18" charset="0"/>
              </a:rPr>
              <a:t>THANK YOU</a:t>
            </a:r>
          </a:p>
        </p:txBody>
      </p:sp>
      <p:sp>
        <p:nvSpPr>
          <p:cNvPr id="3" name="Content Placeholder 2"/>
          <p:cNvSpPr>
            <a:spLocks noGrp="1"/>
          </p:cNvSpPr>
          <p:nvPr>
            <p:ph idx="1"/>
          </p:nvPr>
        </p:nvSpPr>
        <p:spPr>
          <a:xfrm>
            <a:off x="1149611" y="1514696"/>
            <a:ext cx="8946541" cy="4195481"/>
          </a:xfrm>
        </p:spPr>
        <p:txBody>
          <a:bodyPr/>
          <a:lstStyle/>
          <a:p>
            <a:endParaRPr lang="en-US" dirty="0"/>
          </a:p>
          <a:p>
            <a:endParaRPr lang="en-US" dirty="0"/>
          </a:p>
          <a:p>
            <a:endParaRPr lang="en-US" dirty="0"/>
          </a:p>
          <a:p>
            <a:endParaRPr lang="en-US" dirty="0"/>
          </a:p>
          <a:p>
            <a:pPr marL="0" indent="0">
              <a:buNone/>
            </a:pPr>
            <a:r>
              <a:rPr lang="en-US" sz="6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17800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293" y="452718"/>
            <a:ext cx="8946541" cy="985557"/>
          </a:xfrm>
        </p:spPr>
        <p:txBody>
          <a:bodyPr/>
          <a:lstStyle/>
          <a:p>
            <a:r>
              <a:rPr lang="en-US"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1104293" y="1657350"/>
            <a:ext cx="8946541" cy="4182438"/>
          </a:xfrm>
        </p:spPr>
        <p:txBody>
          <a:bodyPr>
            <a:normAutofit/>
          </a:bodyPr>
          <a:lstStyle/>
          <a:p>
            <a:pPr>
              <a:lnSpc>
                <a:spcPct val="200000"/>
              </a:lnSpc>
            </a:pPr>
            <a:r>
              <a:rPr lang="en-US" sz="2800" dirty="0">
                <a:latin typeface="Times New Roman" panose="02020603050405020304" pitchFamily="18" charset="0"/>
                <a:cs typeface="Times New Roman" panose="02020603050405020304" pitchFamily="18" charset="0"/>
              </a:rPr>
              <a:t>Overview </a:t>
            </a:r>
          </a:p>
          <a:p>
            <a:pPr>
              <a:lnSpc>
                <a:spcPct val="200000"/>
              </a:lnSpc>
            </a:pPr>
            <a:r>
              <a:rPr lang="en-US" sz="2800" dirty="0">
                <a:latin typeface="Times New Roman" panose="02020603050405020304" pitchFamily="18" charset="0"/>
                <a:cs typeface="Times New Roman" panose="02020603050405020304" pitchFamily="18" charset="0"/>
              </a:rPr>
              <a:t>Objective of the Analysis</a:t>
            </a:r>
          </a:p>
          <a:p>
            <a:pPr>
              <a:lnSpc>
                <a:spcPct val="200000"/>
              </a:lnSpc>
            </a:pPr>
            <a:r>
              <a:rPr lang="en-US" sz="2800" dirty="0">
                <a:latin typeface="Times New Roman" panose="02020603050405020304" pitchFamily="18" charset="0"/>
                <a:cs typeface="Times New Roman" panose="02020603050405020304" pitchFamily="18" charset="0"/>
              </a:rPr>
              <a:t>Visual and Analysis Insights</a:t>
            </a:r>
          </a:p>
          <a:p>
            <a:pPr>
              <a:lnSpc>
                <a:spcPct val="200000"/>
              </a:lnSpc>
            </a:pPr>
            <a:r>
              <a:rPr lang="en-US" sz="2800" dirty="0">
                <a:latin typeface="Times New Roman" panose="02020603050405020304" pitchFamily="18" charset="0"/>
                <a:cs typeface="Times New Roman" panose="02020603050405020304" pitchFamily="18" charset="0"/>
              </a:rPr>
              <a:t>Recommendation</a:t>
            </a:r>
          </a:p>
        </p:txBody>
      </p:sp>
    </p:spTree>
    <p:extLst>
      <p:ext uri="{BB962C8B-B14F-4D97-AF65-F5344CB8AC3E}">
        <p14:creationId xmlns:p14="http://schemas.microsoft.com/office/powerpoint/2010/main" val="4071726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293" y="452718"/>
            <a:ext cx="8946541" cy="932199"/>
          </a:xfrm>
        </p:spPr>
        <p:txBody>
          <a:bodyPr/>
          <a:lstStyle/>
          <a:p>
            <a:r>
              <a:rPr lang="en-US" dirty="0">
                <a:latin typeface="Times New Roman" panose="02020603050405020304" pitchFamily="18" charset="0"/>
                <a:cs typeface="Times New Roman" panose="02020603050405020304" pitchFamily="18" charset="0"/>
              </a:rPr>
              <a:t>Overview</a:t>
            </a:r>
          </a:p>
        </p:txBody>
      </p:sp>
      <p:sp>
        <p:nvSpPr>
          <p:cNvPr id="3" name="Content Placeholder 2"/>
          <p:cNvSpPr>
            <a:spLocks noGrp="1"/>
          </p:cNvSpPr>
          <p:nvPr>
            <p:ph idx="1"/>
          </p:nvPr>
        </p:nvSpPr>
        <p:spPr>
          <a:xfrm>
            <a:off x="1294181" y="1477274"/>
            <a:ext cx="8946541" cy="4195481"/>
          </a:xfrm>
        </p:spPr>
        <p:txBody>
          <a:bodyPr>
            <a:normAutofit fontScale="85000" lnSpcReduction="10000"/>
          </a:bodyPr>
          <a:lstStyle/>
          <a:p>
            <a:pPr marL="0" indent="0" algn="just">
              <a:lnSpc>
                <a:spcPct val="200000"/>
              </a:lnSpc>
              <a:buNone/>
            </a:pPr>
            <a:r>
              <a:rPr lang="en-US" sz="2800" dirty="0">
                <a:latin typeface="Times New Roman" panose="02020603050405020304" pitchFamily="18" charset="0"/>
                <a:cs typeface="Times New Roman" panose="02020603050405020304" pitchFamily="18" charset="0"/>
              </a:rPr>
              <a:t>Paper goods are the primary focus of the American Posey. It employs fifty sales reps in all, who work in four US regions. Standard paper, glossy paper, and poster paper are the here types that the company sells. The CSV  formatted results of the SQL were extracted, redirected, and entered into analysis to draw an insight and recommendation to enhance the business decision.   </a:t>
            </a:r>
          </a:p>
        </p:txBody>
      </p:sp>
    </p:spTree>
    <p:extLst>
      <p:ext uri="{BB962C8B-B14F-4D97-AF65-F5344CB8AC3E}">
        <p14:creationId xmlns:p14="http://schemas.microsoft.com/office/powerpoint/2010/main" val="2738380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 of the Analysis:</a:t>
            </a:r>
          </a:p>
        </p:txBody>
      </p:sp>
      <p:sp>
        <p:nvSpPr>
          <p:cNvPr id="3" name="Content Placeholder 2"/>
          <p:cNvSpPr>
            <a:spLocks noGrp="1"/>
          </p:cNvSpPr>
          <p:nvPr>
            <p:ph idx="1"/>
          </p:nvPr>
        </p:nvSpPr>
        <p:spPr>
          <a:xfrm>
            <a:off x="1319975" y="1853248"/>
            <a:ext cx="8946541" cy="4195481"/>
          </a:xfrm>
        </p:spPr>
        <p:txBody>
          <a:bodyPr>
            <a:normAutofit/>
          </a:bodyPr>
          <a:lstStyle/>
          <a:p>
            <a:pPr marL="0" indent="0" algn="just">
              <a:lnSpc>
                <a:spcPct val="200000"/>
              </a:lnSpc>
              <a:buNone/>
            </a:pPr>
            <a:r>
              <a:rPr lang="en-US" sz="2800" dirty="0">
                <a:latin typeface="Times New Roman" panose="02020603050405020304" pitchFamily="18" charset="0"/>
                <a:cs typeface="Times New Roman" panose="02020603050405020304" pitchFamily="18" charset="0"/>
              </a:rPr>
              <a:t>The purpose of this analysis is to gain valuable insights from the company’s data and improve its sales performance and any decisions by the stakeholders.</a:t>
            </a:r>
          </a:p>
        </p:txBody>
      </p:sp>
    </p:spTree>
    <p:extLst>
      <p:ext uri="{BB962C8B-B14F-4D97-AF65-F5344CB8AC3E}">
        <p14:creationId xmlns:p14="http://schemas.microsoft.com/office/powerpoint/2010/main" val="891697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125" y="723900"/>
            <a:ext cx="9431709" cy="1129348"/>
          </a:xfrm>
        </p:spPr>
        <p:txBody>
          <a:bodyPr/>
          <a:lstStyle/>
          <a:p>
            <a:r>
              <a:rPr lang="en-GB" dirty="0">
                <a:latin typeface="Times New Roman" panose="02020603050405020304" pitchFamily="18" charset="0"/>
                <a:cs typeface="Times New Roman" panose="02020603050405020304" pitchFamily="18" charset="0"/>
              </a:rPr>
              <a:t>Sale Performance Overview</a:t>
            </a:r>
            <a:endParaRPr lang="en-US" dirty="0">
              <a:latin typeface="Times New Roman" panose="02020603050405020304" pitchFamily="18" charset="0"/>
              <a:cs typeface="Times New Roman" panose="02020603050405020304" pitchFamily="18" charset="0"/>
            </a:endParaRPr>
          </a:p>
        </p:txBody>
      </p:sp>
      <p:sp>
        <p:nvSpPr>
          <p:cNvPr id="14" name="Content Placeholder 13">
            <a:extLst>
              <a:ext uri="{FF2B5EF4-FFF2-40B4-BE49-F238E27FC236}">
                <a16:creationId xmlns:a16="http://schemas.microsoft.com/office/drawing/2014/main" id="{76985D05-0B2B-4678-BFDF-2F0671C4F614}"/>
              </a:ext>
            </a:extLst>
          </p:cNvPr>
          <p:cNvSpPr>
            <a:spLocks noGrp="1"/>
          </p:cNvSpPr>
          <p:nvPr>
            <p:ph idx="1"/>
          </p:nvPr>
        </p:nvSpPr>
        <p:spPr>
          <a:xfrm>
            <a:off x="5486400" y="2034117"/>
            <a:ext cx="6260234" cy="3157008"/>
          </a:xfrm>
        </p:spPr>
        <p:txBody>
          <a:bodyPr>
            <a:normAutofit fontScale="92500"/>
          </a:bodyPr>
          <a:lstStyle/>
          <a:p>
            <a:pPr>
              <a:lnSpc>
                <a:spcPct val="200000"/>
              </a:lnSpc>
            </a:pPr>
            <a:r>
              <a:rPr lang="en-GB" sz="2800" b="0" i="0" dirty="0">
                <a:effectLst/>
                <a:latin typeface="Times New Roman" panose="02020603050405020304" pitchFamily="18" charset="0"/>
                <a:cs typeface="Times New Roman" panose="02020603050405020304" pitchFamily="18" charset="0"/>
              </a:rPr>
              <a:t>The company has sold a total of 3,675,765 units, making $23,141,511.83 in revenue. The average order size is 533.34 units, and the average transaction value is $3,348.02. </a:t>
            </a:r>
          </a:p>
        </p:txBody>
      </p:sp>
      <p:pic>
        <p:nvPicPr>
          <p:cNvPr id="4" name="Picture 3">
            <a:extLst>
              <a:ext uri="{FF2B5EF4-FFF2-40B4-BE49-F238E27FC236}">
                <a16:creationId xmlns:a16="http://schemas.microsoft.com/office/drawing/2014/main" id="{A7E3C9F8-6824-4956-9591-80D7B3CC556B}"/>
              </a:ext>
            </a:extLst>
          </p:cNvPr>
          <p:cNvPicPr>
            <a:picLocks noChangeAspect="1"/>
          </p:cNvPicPr>
          <p:nvPr/>
        </p:nvPicPr>
        <p:blipFill>
          <a:blip r:embed="rId2"/>
          <a:stretch>
            <a:fillRect/>
          </a:stretch>
        </p:blipFill>
        <p:spPr>
          <a:xfrm>
            <a:off x="445367" y="2621935"/>
            <a:ext cx="4860058" cy="807065"/>
          </a:xfrm>
          <a:prstGeom prst="rect">
            <a:avLst/>
          </a:prstGeom>
        </p:spPr>
      </p:pic>
    </p:spTree>
    <p:extLst>
      <p:ext uri="{BB962C8B-B14F-4D97-AF65-F5344CB8AC3E}">
        <p14:creationId xmlns:p14="http://schemas.microsoft.com/office/powerpoint/2010/main" val="2882629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157007"/>
          </a:xfrm>
        </p:spPr>
        <p:txBody>
          <a:bodyPr/>
          <a:lstStyle/>
          <a:p>
            <a:r>
              <a:rPr lang="en-GB" dirty="0">
                <a:latin typeface="Times New Roman" panose="02020603050405020304" pitchFamily="18" charset="0"/>
                <a:cs typeface="Times New Roman" panose="02020603050405020304" pitchFamily="18" charset="0"/>
              </a:rPr>
              <a:t>Quantity by Product type</a:t>
            </a:r>
            <a:endParaRPr lang="en-US" dirty="0">
              <a:latin typeface="Times New Roman" panose="02020603050405020304" pitchFamily="18" charset="0"/>
              <a:cs typeface="Times New Roman" panose="02020603050405020304" pitchFamily="18" charset="0"/>
            </a:endParaRPr>
          </a:p>
        </p:txBody>
      </p:sp>
      <p:sp>
        <p:nvSpPr>
          <p:cNvPr id="14" name="Content Placeholder 13">
            <a:extLst>
              <a:ext uri="{FF2B5EF4-FFF2-40B4-BE49-F238E27FC236}">
                <a16:creationId xmlns:a16="http://schemas.microsoft.com/office/drawing/2014/main" id="{76985D05-0B2B-4678-BFDF-2F0671C4F614}"/>
              </a:ext>
            </a:extLst>
          </p:cNvPr>
          <p:cNvSpPr>
            <a:spLocks noGrp="1"/>
          </p:cNvSpPr>
          <p:nvPr>
            <p:ph idx="1"/>
          </p:nvPr>
        </p:nvSpPr>
        <p:spPr>
          <a:xfrm>
            <a:off x="4831934" y="2061796"/>
            <a:ext cx="7126288" cy="4195481"/>
          </a:xfrm>
        </p:spPr>
        <p:txBody>
          <a:bodyPr>
            <a:normAutofit lnSpcReduction="10000"/>
          </a:bodyPr>
          <a:lstStyle/>
          <a:p>
            <a:pPr>
              <a:lnSpc>
                <a:spcPct val="200000"/>
              </a:lnSpc>
            </a:pPr>
            <a:r>
              <a:rPr lang="en-GB" sz="2800" b="0" i="0" dirty="0">
                <a:effectLst/>
                <a:latin typeface="Times New Roman" panose="02020603050405020304" pitchFamily="18" charset="0"/>
                <a:cs typeface="Times New Roman" panose="02020603050405020304" pitchFamily="18" charset="0"/>
              </a:rPr>
              <a:t> The standard product type has the highest total quantity, followed by Gloss and Poster. This shows that Standard products are the most frequently ordered, which may indicate higher demand or preference for these items.</a:t>
            </a:r>
          </a:p>
        </p:txBody>
      </p:sp>
      <p:graphicFrame>
        <p:nvGraphicFramePr>
          <p:cNvPr id="6" name="Chart 5">
            <a:extLst>
              <a:ext uri="{FF2B5EF4-FFF2-40B4-BE49-F238E27FC236}">
                <a16:creationId xmlns:a16="http://schemas.microsoft.com/office/drawing/2014/main" id="{602B862A-0382-4B80-8D9F-573A446AC820}"/>
              </a:ext>
            </a:extLst>
          </p:cNvPr>
          <p:cNvGraphicFramePr/>
          <p:nvPr>
            <p:extLst>
              <p:ext uri="{D42A27DB-BD31-4B8C-83A1-F6EECF244321}">
                <p14:modId xmlns:p14="http://schemas.microsoft.com/office/powerpoint/2010/main" val="1398024914"/>
              </p:ext>
            </p:extLst>
          </p:nvPr>
        </p:nvGraphicFramePr>
        <p:xfrm>
          <a:off x="295445" y="2290726"/>
          <a:ext cx="4536489" cy="36040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21264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9269414" cy="1176057"/>
          </a:xfrm>
        </p:spPr>
        <p:txBody>
          <a:bodyPr/>
          <a:lstStyle/>
          <a:p>
            <a:r>
              <a:rPr lang="en-GB" dirty="0">
                <a:latin typeface="Times New Roman" panose="02020603050405020304" pitchFamily="18" charset="0"/>
                <a:cs typeface="Times New Roman" panose="02020603050405020304" pitchFamily="18" charset="0"/>
              </a:rPr>
              <a:t>Sale performance by Product type</a:t>
            </a:r>
            <a:endParaRPr lang="en-US" dirty="0">
              <a:latin typeface="Times New Roman" panose="02020603050405020304" pitchFamily="18" charset="0"/>
              <a:cs typeface="Times New Roman" panose="02020603050405020304" pitchFamily="18" charset="0"/>
            </a:endParaRPr>
          </a:p>
        </p:txBody>
      </p:sp>
      <p:sp>
        <p:nvSpPr>
          <p:cNvPr id="14" name="Content Placeholder 13">
            <a:extLst>
              <a:ext uri="{FF2B5EF4-FFF2-40B4-BE49-F238E27FC236}">
                <a16:creationId xmlns:a16="http://schemas.microsoft.com/office/drawing/2014/main" id="{76985D05-0B2B-4678-BFDF-2F0671C4F614}"/>
              </a:ext>
            </a:extLst>
          </p:cNvPr>
          <p:cNvSpPr>
            <a:spLocks noGrp="1"/>
          </p:cNvSpPr>
          <p:nvPr>
            <p:ph idx="1"/>
          </p:nvPr>
        </p:nvSpPr>
        <p:spPr>
          <a:xfrm>
            <a:off x="4831934" y="2061796"/>
            <a:ext cx="7126288" cy="4195481"/>
          </a:xfrm>
        </p:spPr>
        <p:txBody>
          <a:bodyPr>
            <a:normAutofit/>
          </a:bodyPr>
          <a:lstStyle/>
          <a:p>
            <a:pPr>
              <a:lnSpc>
                <a:spcPct val="200000"/>
              </a:lnSpc>
            </a:pPr>
            <a:r>
              <a:rPr lang="en-GB" sz="2800" b="0" i="0" dirty="0">
                <a:effectLst/>
                <a:latin typeface="Times New Roman" panose="02020603050405020304" pitchFamily="18" charset="0"/>
                <a:cs typeface="Times New Roman" panose="02020603050405020304" pitchFamily="18" charset="0"/>
              </a:rPr>
              <a:t>Standard products generate the highest revenue, while posters contribute the least in revenue generation.</a:t>
            </a:r>
          </a:p>
        </p:txBody>
      </p:sp>
      <p:graphicFrame>
        <p:nvGraphicFramePr>
          <p:cNvPr id="4" name="Chart 3">
            <a:extLst>
              <a:ext uri="{FF2B5EF4-FFF2-40B4-BE49-F238E27FC236}">
                <a16:creationId xmlns:a16="http://schemas.microsoft.com/office/drawing/2014/main" id="{9F575E09-E1D9-46EE-9B07-2F595692BA46}"/>
              </a:ext>
            </a:extLst>
          </p:cNvPr>
          <p:cNvGraphicFramePr/>
          <p:nvPr>
            <p:extLst>
              <p:ext uri="{D42A27DB-BD31-4B8C-83A1-F6EECF244321}">
                <p14:modId xmlns:p14="http://schemas.microsoft.com/office/powerpoint/2010/main" val="1546634458"/>
              </p:ext>
            </p:extLst>
          </p:nvPr>
        </p:nvGraphicFramePr>
        <p:xfrm>
          <a:off x="295445" y="2290726"/>
          <a:ext cx="4536489" cy="36040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00090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Sales and Quantity Trends by Year</a:t>
            </a:r>
            <a:endParaRPr lang="en-US" dirty="0">
              <a:latin typeface="Times New Roman" panose="02020603050405020304" pitchFamily="18" charset="0"/>
              <a:cs typeface="Times New Roman" panose="02020603050405020304" pitchFamily="18" charset="0"/>
            </a:endParaRPr>
          </a:p>
        </p:txBody>
      </p:sp>
      <p:sp>
        <p:nvSpPr>
          <p:cNvPr id="14" name="Content Placeholder 13">
            <a:extLst>
              <a:ext uri="{FF2B5EF4-FFF2-40B4-BE49-F238E27FC236}">
                <a16:creationId xmlns:a16="http://schemas.microsoft.com/office/drawing/2014/main" id="{76985D05-0B2B-4678-BFDF-2F0671C4F614}"/>
              </a:ext>
            </a:extLst>
          </p:cNvPr>
          <p:cNvSpPr>
            <a:spLocks noGrp="1"/>
          </p:cNvSpPr>
          <p:nvPr>
            <p:ph idx="1"/>
          </p:nvPr>
        </p:nvSpPr>
        <p:spPr>
          <a:xfrm>
            <a:off x="5651685" y="2032988"/>
            <a:ext cx="6312024" cy="4552764"/>
          </a:xfrm>
        </p:spPr>
        <p:txBody>
          <a:bodyPr>
            <a:normAutofit fontScale="70000" lnSpcReduction="20000"/>
          </a:bodyPr>
          <a:lstStyle/>
          <a:p>
            <a:pPr>
              <a:lnSpc>
                <a:spcPct val="200000"/>
              </a:lnSpc>
            </a:pPr>
            <a:r>
              <a:rPr lang="en-GB" sz="2800" b="0" i="0" dirty="0">
                <a:effectLst/>
                <a:latin typeface="Times New Roman" panose="02020603050405020304" pitchFamily="18" charset="0"/>
                <a:cs typeface="Times New Roman" panose="02020603050405020304" pitchFamily="18" charset="0"/>
              </a:rPr>
              <a:t>2016 had the highest total order value and quantity, indicating that it was the year of peak sales and order volume. While the average order value was highest in 2013, lower overall sales indicate fewer but more expensive transactions. The decrease in sales in 2017 compared to previous years may require additional inquiry into potential explanations.</a:t>
            </a:r>
          </a:p>
        </p:txBody>
      </p:sp>
      <p:pic>
        <p:nvPicPr>
          <p:cNvPr id="6" name="Picture 5">
            <a:extLst>
              <a:ext uri="{FF2B5EF4-FFF2-40B4-BE49-F238E27FC236}">
                <a16:creationId xmlns:a16="http://schemas.microsoft.com/office/drawing/2014/main" id="{C35FD544-F6B3-4C7F-8D04-DEF2DBDCAE69}"/>
              </a:ext>
            </a:extLst>
          </p:cNvPr>
          <p:cNvPicPr>
            <a:picLocks noChangeAspect="1"/>
          </p:cNvPicPr>
          <p:nvPr/>
        </p:nvPicPr>
        <p:blipFill>
          <a:blip r:embed="rId2"/>
          <a:stretch>
            <a:fillRect/>
          </a:stretch>
        </p:blipFill>
        <p:spPr>
          <a:xfrm>
            <a:off x="603702" y="2401390"/>
            <a:ext cx="5047983" cy="3040622"/>
          </a:xfrm>
          <a:prstGeom prst="rect">
            <a:avLst/>
          </a:prstGeom>
        </p:spPr>
      </p:pic>
    </p:spTree>
    <p:extLst>
      <p:ext uri="{BB962C8B-B14F-4D97-AF65-F5344CB8AC3E}">
        <p14:creationId xmlns:p14="http://schemas.microsoft.com/office/powerpoint/2010/main" val="2143916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Sales and Quantity Trends by Year</a:t>
            </a:r>
            <a:endParaRPr lang="en-US" dirty="0">
              <a:latin typeface="Times New Roman" panose="02020603050405020304" pitchFamily="18" charset="0"/>
              <a:cs typeface="Times New Roman" panose="02020603050405020304" pitchFamily="18" charset="0"/>
            </a:endParaRPr>
          </a:p>
        </p:txBody>
      </p:sp>
      <p:sp>
        <p:nvSpPr>
          <p:cNvPr id="14" name="Content Placeholder 13">
            <a:extLst>
              <a:ext uri="{FF2B5EF4-FFF2-40B4-BE49-F238E27FC236}">
                <a16:creationId xmlns:a16="http://schemas.microsoft.com/office/drawing/2014/main" id="{76985D05-0B2B-4678-BFDF-2F0671C4F614}"/>
              </a:ext>
            </a:extLst>
          </p:cNvPr>
          <p:cNvSpPr>
            <a:spLocks noGrp="1"/>
          </p:cNvSpPr>
          <p:nvPr>
            <p:ph idx="1"/>
          </p:nvPr>
        </p:nvSpPr>
        <p:spPr>
          <a:xfrm>
            <a:off x="5459768" y="2123940"/>
            <a:ext cx="6516210" cy="4195481"/>
          </a:xfrm>
        </p:spPr>
        <p:txBody>
          <a:bodyPr>
            <a:normAutofit fontScale="62500" lnSpcReduction="20000"/>
          </a:bodyPr>
          <a:lstStyle/>
          <a:p>
            <a:pPr>
              <a:lnSpc>
                <a:spcPct val="200000"/>
              </a:lnSpc>
            </a:pPr>
            <a:r>
              <a:rPr lang="en-GB" sz="2800" b="0" i="0" dirty="0">
                <a:effectLst/>
                <a:latin typeface="Times New Roman" panose="02020603050405020304" pitchFamily="18" charset="0"/>
                <a:cs typeface="Times New Roman" panose="02020603050405020304" pitchFamily="18" charset="0"/>
              </a:rPr>
              <a:t>December had the largest total order value in USD and a large number of orders, signifying strong end-of-year results. October also has strong sales and the greatest average order value, indicating that buyers are eager to spend more money this month. In contrast, months such as May and January, with lower total order values and average amounts, may benefit from specific promotions or campaigns to increase sales.</a:t>
            </a:r>
          </a:p>
        </p:txBody>
      </p:sp>
      <p:pic>
        <p:nvPicPr>
          <p:cNvPr id="7" name="Picture 6">
            <a:extLst>
              <a:ext uri="{FF2B5EF4-FFF2-40B4-BE49-F238E27FC236}">
                <a16:creationId xmlns:a16="http://schemas.microsoft.com/office/drawing/2014/main" id="{BDEEF545-9AF2-4FB1-8CDB-03F0D92900EF}"/>
              </a:ext>
            </a:extLst>
          </p:cNvPr>
          <p:cNvPicPr>
            <a:picLocks noChangeAspect="1"/>
          </p:cNvPicPr>
          <p:nvPr/>
        </p:nvPicPr>
        <p:blipFill>
          <a:blip r:embed="rId2"/>
          <a:stretch>
            <a:fillRect/>
          </a:stretch>
        </p:blipFill>
        <p:spPr>
          <a:xfrm>
            <a:off x="479394" y="2194404"/>
            <a:ext cx="4869078" cy="3930263"/>
          </a:xfrm>
          <a:prstGeom prst="rect">
            <a:avLst/>
          </a:prstGeom>
        </p:spPr>
      </p:pic>
    </p:spTree>
    <p:extLst>
      <p:ext uri="{BB962C8B-B14F-4D97-AF65-F5344CB8AC3E}">
        <p14:creationId xmlns:p14="http://schemas.microsoft.com/office/powerpoint/2010/main" val="6411854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209</TotalTime>
  <Words>863</Words>
  <Application>Microsoft Office PowerPoint</Application>
  <PresentationFormat>Widescreen</PresentationFormat>
  <Paragraphs>63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Times New Roman</vt:lpstr>
      <vt:lpstr>Wingdings 3</vt:lpstr>
      <vt:lpstr>Ion</vt:lpstr>
      <vt:lpstr>Parch &amp; Posey Sale Performance Analysis  by  DataPioneers Team (Group 3) Submitted by:  Bala Mairiga Abduljalil. Olaniyi Adewunmi. </vt:lpstr>
      <vt:lpstr>Contents:</vt:lpstr>
      <vt:lpstr>Overview</vt:lpstr>
      <vt:lpstr>Objective of the Analysis:</vt:lpstr>
      <vt:lpstr>Sale Performance Overview</vt:lpstr>
      <vt:lpstr>Quantity by Product type</vt:lpstr>
      <vt:lpstr>Sale performance by Product type</vt:lpstr>
      <vt:lpstr>Sales and Quantity Trends by Year</vt:lpstr>
      <vt:lpstr>Sales and Quantity Trends by Year</vt:lpstr>
      <vt:lpstr>Sales and Quantity Trends by Quater</vt:lpstr>
      <vt:lpstr>Peak Sales date</vt:lpstr>
      <vt:lpstr>Top 5 Sales Reps</vt:lpstr>
      <vt:lpstr>Top 5 Customers</vt:lpstr>
      <vt:lpstr>Regional Account Distribution</vt:lpstr>
      <vt:lpstr>Sales and Quantity by Region</vt:lpstr>
      <vt:lpstr>Sales and Quantity by Channel</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of Posey Data Tables by DataPioneers Team (Group 3).</dc:title>
  <dc:creator>Bala Abduljalil</dc:creator>
  <cp:lastModifiedBy>Mariam Olaniyi</cp:lastModifiedBy>
  <cp:revision>17</cp:revision>
  <dcterms:created xsi:type="dcterms:W3CDTF">2024-09-04T15:37:47Z</dcterms:created>
  <dcterms:modified xsi:type="dcterms:W3CDTF">2024-09-07T06:20:22Z</dcterms:modified>
</cp:coreProperties>
</file>