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6" d="100"/>
          <a:sy n="66" d="100"/>
        </p:scale>
        <p:origin x="679"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latin typeface="Times New Roman" panose="02020603050405020304" pitchFamily="18" charset="0"/>
                <a:cs typeface="Times New Roman" panose="02020603050405020304" pitchFamily="18" charset="0"/>
              </a:rPr>
              <a:t>Exploratory Data Analysis of Posey Data Tables by </a:t>
            </a:r>
            <a:r>
              <a:rPr lang="en-US" sz="3200" dirty="0" err="1" smtClean="0">
                <a:latin typeface="Times New Roman" panose="02020603050405020304" pitchFamily="18" charset="0"/>
                <a:cs typeface="Times New Roman" panose="02020603050405020304" pitchFamily="18" charset="0"/>
              </a:rPr>
              <a:t>DataPioneers</a:t>
            </a:r>
            <a:r>
              <a:rPr lang="en-US" sz="3200" dirty="0" smtClean="0">
                <a:latin typeface="Times New Roman" panose="02020603050405020304" pitchFamily="18" charset="0"/>
                <a:cs typeface="Times New Roman" panose="02020603050405020304" pitchFamily="18" charset="0"/>
              </a:rPr>
              <a:t> Team (Group 3).</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70000" lnSpcReduction="20000"/>
          </a:bodyPr>
          <a:lstStyle/>
          <a:p>
            <a:r>
              <a:rPr lang="en-US" dirty="0" smtClean="0"/>
              <a:t>Submitted by: </a:t>
            </a:r>
          </a:p>
          <a:p>
            <a:r>
              <a:rPr lang="en-US" dirty="0" smtClean="0"/>
              <a:t>Bala </a:t>
            </a:r>
            <a:r>
              <a:rPr lang="en-US" dirty="0" err="1" smtClean="0"/>
              <a:t>mairiga</a:t>
            </a:r>
            <a:r>
              <a:rPr lang="en-US" dirty="0" smtClean="0"/>
              <a:t> </a:t>
            </a:r>
            <a:r>
              <a:rPr lang="en-US" dirty="0" err="1" smtClean="0"/>
              <a:t>abduljalil</a:t>
            </a:r>
            <a:r>
              <a:rPr lang="en-US" dirty="0" smtClean="0"/>
              <a:t>.</a:t>
            </a:r>
          </a:p>
          <a:p>
            <a:r>
              <a:rPr lang="en-US" dirty="0" smtClean="0"/>
              <a:t>OLANIYI ADEWUNMI.</a:t>
            </a:r>
            <a:endParaRPr lang="en-US" dirty="0"/>
          </a:p>
        </p:txBody>
      </p:sp>
    </p:spTree>
    <p:extLst>
      <p:ext uri="{BB962C8B-B14F-4D97-AF65-F5344CB8AC3E}">
        <p14:creationId xmlns:p14="http://schemas.microsoft.com/office/powerpoint/2010/main" val="1024431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a:t>
            </a:r>
            <a:r>
              <a:rPr lang="en-US" dirty="0" smtClean="0"/>
              <a:t>.</a:t>
            </a:r>
            <a:endParaRPr lang="en-US" dirty="0"/>
          </a:p>
        </p:txBody>
      </p:sp>
      <p:sp>
        <p:nvSpPr>
          <p:cNvPr id="3" name="Content Placeholder 2"/>
          <p:cNvSpPr>
            <a:spLocks noGrp="1"/>
          </p:cNvSpPr>
          <p:nvPr>
            <p:ph idx="1"/>
          </p:nvPr>
        </p:nvSpPr>
        <p:spPr>
          <a:xfrm>
            <a:off x="646111" y="1404736"/>
            <a:ext cx="9938937" cy="4666186"/>
          </a:xfrm>
        </p:spPr>
        <p:txBody>
          <a:bodyPr>
            <a:normAutofit lnSpcReduction="10000"/>
          </a:bodyPr>
          <a:lstStyle/>
          <a:p>
            <a:pPr algn="just"/>
            <a:r>
              <a:rPr lang="en-US" sz="2800" dirty="0" smtClean="0">
                <a:latin typeface="Times New Roman" panose="02020603050405020304" pitchFamily="18" charset="0"/>
                <a:cs typeface="Times New Roman" panose="02020603050405020304" pitchFamily="18" charset="0"/>
              </a:rPr>
              <a:t>Thirdly, the query’s objective is to identify and highlight the sales representatives who excel in terms of both order volume and revenue generation by considering both order count and revenue criteria, the query helps to pinpoint the top performing sales representatives who significantly contribute to the company’s success.</a:t>
            </a:r>
          </a:p>
          <a:p>
            <a:pPr algn="just"/>
            <a:r>
              <a:rPr lang="en-US" sz="2800" dirty="0" smtClean="0">
                <a:latin typeface="Times New Roman" panose="02020603050405020304" pitchFamily="18" charset="0"/>
                <a:cs typeface="Times New Roman" panose="02020603050405020304" pitchFamily="18" charset="0"/>
              </a:rPr>
              <a:t>Fourthly, the query aims to asses and quantify the patronage rate of companies, which can be a key metric for understanding their </a:t>
            </a:r>
            <a:r>
              <a:rPr lang="en-US" sz="2800" dirty="0">
                <a:latin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cs typeface="Times New Roman" panose="02020603050405020304" pitchFamily="18" charset="0"/>
              </a:rPr>
              <a:t>erformance. This insight can guide decision making, allowing for targeted strategies to retain or improve relationship with key customers and address issues with underperforming ones.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44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4147" y="1416310"/>
            <a:ext cx="10627630" cy="4195481"/>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Lastly, the query aims to identify and highlight the regions that contributed the most to the company’s revenue and analyze the total revenue by regions, for the stakeholders to decide on prioritize regions for further expansion or allocation of resources to regions with the highest revenue potential.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92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RECOMMENDATION: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491546"/>
            <a:ext cx="10546608" cy="4834019"/>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Analysis identify EOG Resources, Leucadia National and Arrow Electronic are the top three customers purchases with both preferences products standard papers which indicate from 248 pieces to the highest purchases of 260 by Leucadia National. </a:t>
            </a:r>
          </a:p>
          <a:p>
            <a:pPr algn="just"/>
            <a:r>
              <a:rPr lang="en-US" sz="2800" dirty="0" smtClean="0">
                <a:latin typeface="Times New Roman" panose="02020603050405020304" pitchFamily="18" charset="0"/>
                <a:cs typeface="Times New Roman" panose="02020603050405020304" pitchFamily="18" charset="0"/>
              </a:rPr>
              <a:t>Between 2013 and 2016 </a:t>
            </a:r>
            <a:r>
              <a:rPr lang="en-US" sz="2800" dirty="0" err="1" smtClean="0">
                <a:latin typeface="Times New Roman" panose="02020603050405020304" pitchFamily="18" charset="0"/>
                <a:cs typeface="Times New Roman" panose="02020603050405020304" pitchFamily="18" charset="0"/>
              </a:rPr>
              <a:t>possey</a:t>
            </a:r>
            <a:r>
              <a:rPr lang="en-US" sz="2800" dirty="0" smtClean="0">
                <a:latin typeface="Times New Roman" panose="02020603050405020304" pitchFamily="18" charset="0"/>
                <a:cs typeface="Times New Roman" panose="02020603050405020304" pitchFamily="18" charset="0"/>
              </a:rPr>
              <a:t> experienced remarkable growth in term of sales and revenue  but however, in 2017, the company witnessed a significant decline in sales leading to a drop in revenue. This trend could be attributed to various factors, including changes in consumer behavior, market competition or company strategy policy.   </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4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462609"/>
            <a:ext cx="10239879" cy="4195481"/>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Analysis identify Earlier </a:t>
            </a:r>
            <a:r>
              <a:rPr lang="en-US" sz="2800" dirty="0" err="1" smtClean="0">
                <a:latin typeface="Times New Roman" panose="02020603050405020304" pitchFamily="18" charset="0"/>
                <a:cs typeface="Times New Roman" panose="02020603050405020304" pitchFamily="18" charset="0"/>
              </a:rPr>
              <a:t>Schleusner</a:t>
            </a:r>
            <a:r>
              <a:rPr lang="en-US" sz="2800" dirty="0" smtClean="0">
                <a:latin typeface="Times New Roman" panose="02020603050405020304" pitchFamily="18" charset="0"/>
                <a:cs typeface="Times New Roman" panose="02020603050405020304" pitchFamily="18" charset="0"/>
              </a:rPr>
              <a:t>, Tia Amato and </a:t>
            </a:r>
            <a:r>
              <a:rPr lang="en-US" sz="2800" dirty="0" err="1" smtClean="0">
                <a:latin typeface="Times New Roman" panose="02020603050405020304" pitchFamily="18" charset="0"/>
                <a:cs typeface="Times New Roman" panose="02020603050405020304" pitchFamily="18" charset="0"/>
              </a:rPr>
              <a:t>Vernita</a:t>
            </a:r>
            <a:r>
              <a:rPr lang="en-US" sz="2800" dirty="0" smtClean="0">
                <a:latin typeface="Times New Roman" panose="02020603050405020304" pitchFamily="18" charset="0"/>
                <a:cs typeface="Times New Roman" panose="02020603050405020304" pitchFamily="18" charset="0"/>
              </a:rPr>
              <a:t> Plumps to be the top three company representatives with top total revenue sales based on their orders, while also EOG Resources, Mosaic and IBM are the top three names with high resources. </a:t>
            </a:r>
          </a:p>
          <a:p>
            <a:pPr algn="just"/>
            <a:r>
              <a:rPr lang="en-US" sz="2800" dirty="0" smtClean="0">
                <a:latin typeface="Times New Roman" panose="02020603050405020304" pitchFamily="18" charset="0"/>
                <a:cs typeface="Times New Roman" panose="02020603050405020304" pitchFamily="18" charset="0"/>
              </a:rPr>
              <a:t>Finally, we were able to analyze Northeast region of the US followed by Midwest are the regions with most of </a:t>
            </a:r>
            <a:r>
              <a:rPr lang="en-US" sz="2800" dirty="0" err="1" smtClean="0">
                <a:latin typeface="Times New Roman" panose="02020603050405020304" pitchFamily="18" charset="0"/>
                <a:cs typeface="Times New Roman" panose="02020603050405020304" pitchFamily="18" charset="0"/>
              </a:rPr>
              <a:t>posey</a:t>
            </a:r>
            <a:r>
              <a:rPr lang="en-US" sz="2800" dirty="0" smtClean="0">
                <a:latin typeface="Times New Roman" panose="02020603050405020304" pitchFamily="18" charset="0"/>
                <a:cs typeface="Times New Roman" panose="02020603050405020304" pitchFamily="18" charset="0"/>
              </a:rPr>
              <a:t> papers. </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341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352" y="3010723"/>
            <a:ext cx="9404723" cy="1400530"/>
          </a:xfrm>
        </p:spPr>
        <p:txBody>
          <a:bodyPr/>
          <a:lstStyle/>
          <a:p>
            <a:pPr algn="ctr"/>
            <a:r>
              <a:rPr lang="en-US" sz="6000" dirty="0" smtClean="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9611" y="1514696"/>
            <a:ext cx="8946541" cy="4195481"/>
          </a:xfrm>
        </p:spPr>
        <p:txBody>
          <a:bodyPr/>
          <a:lstStyle/>
          <a:p>
            <a:endParaRPr lang="en-US" dirty="0" smtClean="0"/>
          </a:p>
          <a:p>
            <a:endParaRPr lang="en-US" dirty="0"/>
          </a:p>
          <a:p>
            <a:endParaRPr lang="en-US" dirty="0" smtClean="0"/>
          </a:p>
          <a:p>
            <a:endParaRPr lang="en-US" dirty="0"/>
          </a:p>
          <a:p>
            <a:pPr marL="0" indent="0">
              <a:buNone/>
            </a:pPr>
            <a:r>
              <a:rPr lang="en-US" sz="6000" dirty="0" smtClean="0">
                <a:latin typeface="Times New Roman" panose="02020603050405020304" pitchFamily="18" charset="0"/>
                <a:cs typeface="Times New Roman" panose="02020603050405020304" pitchFamily="18" charset="0"/>
              </a:rPr>
              <a:t>        </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14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List of Contents: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520482"/>
            <a:ext cx="8946541" cy="4195481"/>
          </a:xfrm>
        </p:spPr>
        <p:txBody>
          <a:bodyPr>
            <a:normAutofit/>
          </a:bodyPr>
          <a:lstStyle/>
          <a:p>
            <a:r>
              <a:rPr lang="en-US" sz="2800" dirty="0" smtClean="0">
                <a:latin typeface="Times New Roman" panose="02020603050405020304" pitchFamily="18" charset="0"/>
                <a:cs typeface="Times New Roman" panose="02020603050405020304" pitchFamily="18" charset="0"/>
              </a:rPr>
              <a:t>Overview </a:t>
            </a:r>
          </a:p>
          <a:p>
            <a:r>
              <a:rPr lang="en-US" sz="2800" dirty="0" smtClean="0">
                <a:latin typeface="Times New Roman" panose="02020603050405020304" pitchFamily="18" charset="0"/>
                <a:cs typeface="Times New Roman" panose="02020603050405020304" pitchFamily="18" charset="0"/>
              </a:rPr>
              <a:t>Objective of the Analysis</a:t>
            </a:r>
          </a:p>
          <a:p>
            <a:r>
              <a:rPr lang="en-US" sz="2800" dirty="0" smtClean="0">
                <a:latin typeface="Times New Roman" panose="02020603050405020304" pitchFamily="18" charset="0"/>
                <a:cs typeface="Times New Roman" panose="02020603050405020304" pitchFamily="18" charset="0"/>
              </a:rPr>
              <a:t>Data</a:t>
            </a:r>
          </a:p>
          <a:p>
            <a:r>
              <a:rPr lang="en-US" sz="2800" dirty="0" smtClean="0">
                <a:latin typeface="Times New Roman" panose="02020603050405020304" pitchFamily="18" charset="0"/>
                <a:cs typeface="Times New Roman" panose="02020603050405020304" pitchFamily="18" charset="0"/>
              </a:rPr>
              <a:t>Visual Insights</a:t>
            </a:r>
          </a:p>
          <a:p>
            <a:r>
              <a:rPr lang="en-US" sz="2800" dirty="0" smtClean="0">
                <a:latin typeface="Times New Roman" panose="02020603050405020304" pitchFamily="18" charset="0"/>
                <a:cs typeface="Times New Roman" panose="02020603050405020304" pitchFamily="18" charset="0"/>
              </a:rPr>
              <a:t>Analysis of the Insight</a:t>
            </a:r>
          </a:p>
          <a:p>
            <a:r>
              <a:rPr lang="en-US" sz="2800" dirty="0" smtClean="0">
                <a:latin typeface="Times New Roman" panose="02020603050405020304" pitchFamily="18" charset="0"/>
                <a:cs typeface="Times New Roman" panose="02020603050405020304" pitchFamily="18" charset="0"/>
              </a:rPr>
              <a:t>Recommendation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72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468397"/>
            <a:ext cx="8946541" cy="4195481"/>
          </a:xfrm>
        </p:spPr>
        <p:txBody>
          <a:bodyPr>
            <a:normAutofit/>
          </a:bodyPr>
          <a:lstStyle/>
          <a:p>
            <a:pPr marL="0" indent="0" algn="just">
              <a:buNone/>
            </a:pPr>
            <a:r>
              <a:rPr lang="en-US" sz="2800" dirty="0" smtClean="0">
                <a:latin typeface="Times New Roman" panose="02020603050405020304" pitchFamily="18" charset="0"/>
                <a:cs typeface="Times New Roman" panose="02020603050405020304" pitchFamily="18" charset="0"/>
              </a:rPr>
              <a:t>Paper goods are the primary focus of the American </a:t>
            </a:r>
            <a:r>
              <a:rPr lang="en-US" sz="2800" dirty="0">
                <a:latin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cs typeface="Times New Roman" panose="02020603050405020304" pitchFamily="18" charset="0"/>
              </a:rPr>
              <a:t>osey. It employs fifty sales reps in all, who work in four US regions. Standard paper, glossy paper, and poster paper are the here types that the company sells. The CSV  formatted results of the SQL were extracted, redirected, and entered in to analysis to drawn an insight and recommendation to enhance the business decision.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38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 of the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5600" y="1537844"/>
            <a:ext cx="8946541" cy="4195481"/>
          </a:xfrm>
        </p:spPr>
        <p:txBody>
          <a:bodyPr>
            <a:normAutofit/>
          </a:bodyPr>
          <a:lstStyle/>
          <a:p>
            <a:pPr marL="0" indent="0" algn="just">
              <a:buNone/>
            </a:pPr>
            <a:r>
              <a:rPr lang="en-US" sz="2800" dirty="0" smtClean="0">
                <a:latin typeface="Times New Roman" panose="02020603050405020304" pitchFamily="18" charset="0"/>
                <a:cs typeface="Times New Roman" panose="02020603050405020304" pitchFamily="18" charset="0"/>
              </a:rPr>
              <a:t>The purpose of this analysis is to gain valuable insights from the company’s data and improve its sales performance and any decision by the stakeholders.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69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8279" y="1416310"/>
            <a:ext cx="8946541" cy="4195481"/>
          </a:xfrm>
        </p:spPr>
        <p:txBody>
          <a:bodyPr>
            <a:normAutofit/>
          </a:bodyPr>
          <a:lstStyle/>
          <a:p>
            <a:pPr marL="0" indent="0" algn="just">
              <a:buNone/>
            </a:pPr>
            <a:r>
              <a:rPr lang="en-US" sz="2800" dirty="0" smtClean="0">
                <a:latin typeface="Times New Roman" panose="02020603050405020304" pitchFamily="18" charset="0"/>
                <a:cs typeface="Times New Roman" panose="02020603050405020304" pitchFamily="18" charset="0"/>
              </a:rPr>
              <a:t>The data underwent a comprehensive cleaning process prior to analysis. Every blank and duplication was removed. PostgreSQL was used for the exploratory data analysis with the goal of minimizing revenue loss and optimizing revenue and sales across the four regions.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49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VISUAL INSIGHT: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043" y="1464197"/>
            <a:ext cx="5574369" cy="40395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480" y="1516284"/>
            <a:ext cx="5701443" cy="3987478"/>
          </a:xfrm>
          <a:prstGeom prst="rect">
            <a:avLst/>
          </a:prstGeom>
        </p:spPr>
      </p:pic>
    </p:spTree>
    <p:extLst>
      <p:ext uri="{BB962C8B-B14F-4D97-AF65-F5344CB8AC3E}">
        <p14:creationId xmlns:p14="http://schemas.microsoft.com/office/powerpoint/2010/main" val="288262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522" y="1684116"/>
            <a:ext cx="5690007" cy="356886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161" y="1678497"/>
            <a:ext cx="5497976" cy="3574480"/>
          </a:xfrm>
          <a:prstGeom prst="rect">
            <a:avLst/>
          </a:prstGeom>
        </p:spPr>
      </p:pic>
    </p:spTree>
    <p:extLst>
      <p:ext uri="{BB962C8B-B14F-4D97-AF65-F5344CB8AC3E}">
        <p14:creationId xmlns:p14="http://schemas.microsoft.com/office/powerpoint/2010/main" val="86158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6915" y="1769057"/>
            <a:ext cx="9404431" cy="4481271"/>
          </a:xfrm>
        </p:spPr>
      </p:pic>
    </p:spTree>
    <p:extLst>
      <p:ext uri="{BB962C8B-B14F-4D97-AF65-F5344CB8AC3E}">
        <p14:creationId xmlns:p14="http://schemas.microsoft.com/office/powerpoint/2010/main" val="72803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ANALYSIS OF INSIGHTS: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0876" y="1416310"/>
            <a:ext cx="10147281" cy="4562014"/>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The first query aims to identify the top 5 frequent buyers and customers, indicating their loyalty to the business and also understanding these customers’ product preferences (standard, glass and poster) to help tailor marketing efforts to cater to their interests. </a:t>
            </a:r>
          </a:p>
          <a:p>
            <a:pPr algn="just"/>
            <a:r>
              <a:rPr lang="en-US" sz="2800" dirty="0" smtClean="0">
                <a:latin typeface="Times New Roman" panose="02020603050405020304" pitchFamily="18" charset="0"/>
                <a:cs typeface="Times New Roman" panose="02020603050405020304" pitchFamily="18" charset="0"/>
              </a:rPr>
              <a:t>The second query aims to provide an overview of the totals sales and how they are distributed across documented years from 2013-2017 which help in the analyzing sales data over time to identified the trends, patterns and potential growth or decline in sales for different years.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792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TotalTime>
  <Words>622</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Ion</vt:lpstr>
      <vt:lpstr>Exploratory Data Analysis of Posey Data Tables by DataPioneers Team (Group 3).</vt:lpstr>
      <vt:lpstr>List of Contents:</vt:lpstr>
      <vt:lpstr>Overview</vt:lpstr>
      <vt:lpstr>Objective of the Analysis:</vt:lpstr>
      <vt:lpstr>DATA:</vt:lpstr>
      <vt:lpstr>VISUAL INSIGHT:</vt:lpstr>
      <vt:lpstr>CONT.</vt:lpstr>
      <vt:lpstr>CONT.</vt:lpstr>
      <vt:lpstr>ANALYSIS OF INSIGHTS:</vt:lpstr>
      <vt:lpstr>Cont.</vt:lpstr>
      <vt:lpstr>Cont.</vt:lpstr>
      <vt:lpstr>RECOMMENDATION:</vt:lpstr>
      <vt:lpstr>Cont.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Posey Data Tables by DataPioneers Team (Group 3).</dc:title>
  <dc:creator>Bala Abduljalil</dc:creator>
  <cp:lastModifiedBy>Bala Abduljalil</cp:lastModifiedBy>
  <cp:revision>14</cp:revision>
  <dcterms:created xsi:type="dcterms:W3CDTF">2024-09-04T15:37:47Z</dcterms:created>
  <dcterms:modified xsi:type="dcterms:W3CDTF">2024-09-04T16:57:26Z</dcterms:modified>
</cp:coreProperties>
</file>