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4682"/>
  </p:normalViewPr>
  <p:slideViewPr>
    <p:cSldViewPr snapToGrid="0" snapToObjects="1">
      <p:cViewPr varScale="1">
        <p:scale>
          <a:sx n="160" d="100"/>
          <a:sy n="16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3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4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49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97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9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E11CA5-1358-1E49-9C98-0434E9CB1EA9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5DC9AD8-7F63-5D4E-AD28-98CD0450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Sentiment Analysis in </a:t>
            </a:r>
            <a:r>
              <a:rPr lang="en-US" b="1" dirty="0" smtClean="0"/>
              <a:t>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SemEval-2016 Task </a:t>
            </a:r>
            <a:r>
              <a:rPr lang="en-US" dirty="0" smtClean="0"/>
              <a:t>4</a:t>
            </a:r>
          </a:p>
          <a:p>
            <a:r>
              <a:rPr lang="en-US" dirty="0" err="1" smtClean="0"/>
              <a:t>Boštjan</a:t>
            </a:r>
            <a:r>
              <a:rPr lang="en-US" dirty="0" smtClean="0"/>
              <a:t> </a:t>
            </a:r>
            <a:r>
              <a:rPr lang="en-US" dirty="0" err="1" smtClean="0"/>
              <a:t>Bohte</a:t>
            </a:r>
            <a:r>
              <a:rPr lang="en-US" dirty="0" smtClean="0"/>
              <a:t>, Nikola </a:t>
            </a:r>
            <a:r>
              <a:rPr lang="en-US" dirty="0" err="1" smtClean="0"/>
              <a:t>Balaban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557657"/>
            <a:ext cx="8761412" cy="3416300"/>
          </a:xfrm>
        </p:spPr>
        <p:txBody>
          <a:bodyPr/>
          <a:lstStyle/>
          <a:p>
            <a:r>
              <a:rPr lang="en-US" dirty="0" smtClean="0"/>
              <a:t>Social media are </a:t>
            </a:r>
            <a:r>
              <a:rPr lang="en-US" dirty="0"/>
              <a:t>commonly used to share any thoughts and opinions about anything in the surrounding </a:t>
            </a:r>
            <a:r>
              <a:rPr lang="en-US" dirty="0" smtClean="0"/>
              <a:t>world</a:t>
            </a:r>
          </a:p>
          <a:p>
            <a:r>
              <a:rPr lang="en-US" dirty="0" err="1" smtClean="0"/>
              <a:t>SamEval</a:t>
            </a:r>
            <a:r>
              <a:rPr lang="en-US" dirty="0" smtClean="0"/>
              <a:t> </a:t>
            </a:r>
            <a:r>
              <a:rPr lang="en-US" dirty="0"/>
              <a:t>task is active since 2013 and it attract over 40+ participant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441700"/>
            <a:ext cx="8761412" cy="3416300"/>
          </a:xfrm>
        </p:spPr>
        <p:txBody>
          <a:bodyPr/>
          <a:lstStyle/>
          <a:p>
            <a:r>
              <a:rPr lang="en-US" dirty="0"/>
              <a:t>datasets with annotated </a:t>
            </a:r>
            <a:r>
              <a:rPr lang="en-US" dirty="0" smtClean="0"/>
              <a:t>tweets</a:t>
            </a:r>
          </a:p>
          <a:p>
            <a:r>
              <a:rPr lang="en-US" dirty="0"/>
              <a:t>gathered in a way, that express sentiment about popular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974485"/>
            <a:ext cx="4005444" cy="2372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46" y="1680632"/>
            <a:ext cx="4005445" cy="2293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46" y="4046750"/>
            <a:ext cx="4005445" cy="2299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680633"/>
            <a:ext cx="4005444" cy="23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0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9495" y="2905650"/>
            <a:ext cx="4072158" cy="3416300"/>
          </a:xfrm>
        </p:spPr>
        <p:txBody>
          <a:bodyPr/>
          <a:lstStyle/>
          <a:p>
            <a:r>
              <a:rPr lang="en-US" dirty="0" smtClean="0"/>
              <a:t>Emoticons impact:</a:t>
            </a:r>
          </a:p>
          <a:p>
            <a:pPr lvl="1"/>
            <a:r>
              <a:rPr lang="en-US" dirty="0" smtClean="0"/>
              <a:t>Acc.(no emoji) = </a:t>
            </a:r>
            <a:r>
              <a:rPr lang="mr-IN" dirty="0"/>
              <a:t>38.93 </a:t>
            </a:r>
            <a:r>
              <a:rPr lang="mr-IN" dirty="0" smtClean="0"/>
              <a:t>%</a:t>
            </a:r>
            <a:endParaRPr lang="en-US" dirty="0" smtClean="0"/>
          </a:p>
          <a:p>
            <a:pPr lvl="1"/>
            <a:r>
              <a:rPr lang="en-US" dirty="0" smtClean="0"/>
              <a:t>Acc.(emoji) = </a:t>
            </a:r>
            <a:r>
              <a:rPr lang="mr-IN" dirty="0"/>
              <a:t>38.93 </a:t>
            </a:r>
            <a:r>
              <a:rPr lang="mr-IN" dirty="0" smtClean="0"/>
              <a:t>%</a:t>
            </a:r>
            <a:endParaRPr lang="en-US" dirty="0" smtClean="0"/>
          </a:p>
          <a:p>
            <a:pPr lvl="1"/>
            <a:r>
              <a:rPr lang="en-US" dirty="0" smtClean="0"/>
              <a:t>Acc.(emoji+) = </a:t>
            </a:r>
            <a:r>
              <a:rPr lang="mr-IN" dirty="0" smtClean="0"/>
              <a:t>38.9</a:t>
            </a:r>
            <a:r>
              <a:rPr lang="en-US" dirty="0" smtClean="0"/>
              <a:t>8</a:t>
            </a:r>
            <a:r>
              <a:rPr lang="mr-IN" dirty="0" smtClean="0"/>
              <a:t> %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603500"/>
            <a:ext cx="545454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Subtask A: </a:t>
            </a:r>
            <a:r>
              <a:rPr lang="en-US" dirty="0"/>
              <a:t>Message polarity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3" y="3441700"/>
                <a:ext cx="8761412" cy="3416300"/>
              </a:xfrm>
            </p:spPr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u="sng" dirty="0"/>
                  <a:t>TF</a:t>
                </a:r>
                <a:r>
                  <a:rPr lang="en-US" dirty="0"/>
                  <a:t>-</a:t>
                </a:r>
                <a:r>
                  <a:rPr lang="en-US" u="sng" dirty="0"/>
                  <a:t>IDF</a:t>
                </a:r>
                <a:r>
                  <a:rPr lang="en-US" dirty="0"/>
                  <a:t> we got accuracy of 38.98 </a:t>
                </a:r>
                <a:r>
                  <a:rPr lang="en-US" dirty="0" smtClean="0"/>
                  <a:t>%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𝑃𝑁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=0.35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For random forest classifier the result may vary but the end accuracy is 33.95 </a:t>
                </a:r>
                <a:r>
                  <a:rPr lang="en-US" dirty="0" smtClean="0"/>
                  <a:t>%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𝑃𝑁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=0.</m:t>
                    </m:r>
                    <m:r>
                      <a:rPr lang="en-US" b="0" i="1" smtClean="0">
                        <a:latin typeface="Cambria Math" charset="0"/>
                      </a:rPr>
                      <m:t>26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3" y="3441700"/>
                <a:ext cx="8761412" cy="3416300"/>
              </a:xfrm>
              <a:blipFill rotWithShape="0">
                <a:blip r:embed="rId2"/>
                <a:stretch>
                  <a:fillRect l="-139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97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B: Tweet classification according to a two-point scale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3" y="2730720"/>
                <a:ext cx="8761412" cy="3416300"/>
              </a:xfrm>
            </p:spPr>
            <p:txBody>
              <a:bodyPr/>
              <a:lstStyle/>
              <a:p>
                <a:r>
                  <a:rPr lang="en-US" dirty="0" smtClean="0"/>
                  <a:t>We classified each topic separately</a:t>
                </a:r>
              </a:p>
              <a:p>
                <a:r>
                  <a:rPr lang="en-US" dirty="0" smtClean="0"/>
                  <a:t>First we calculate global sentimental for entire topic</a:t>
                </a:r>
              </a:p>
              <a:p>
                <a:r>
                  <a:rPr lang="en-US" dirty="0" smtClean="0"/>
                  <a:t>Second we calculate sentimental for individual tweet and weight them according to global sentimental</a:t>
                </a:r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𝑃𝑁</m:t>
                        </m:r>
                      </m:sup>
                    </m:sSubSup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nb-NO"/>
                      <m:t>0.350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𝑃𝑁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=0.536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3" y="2730720"/>
                <a:ext cx="8761412" cy="3416300"/>
              </a:xfrm>
              <a:blipFill rotWithShape="0">
                <a:blip r:embed="rId2"/>
                <a:stretch>
                  <a:fillRect l="-139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37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C: Tweet classification according to a five-point scale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3298577"/>
                <a:ext cx="8761412" cy="3416300"/>
              </a:xfrm>
            </p:spPr>
            <p:txBody>
              <a:bodyPr/>
              <a:lstStyle/>
              <a:p>
                <a:r>
                  <a:rPr lang="en-US" dirty="0" smtClean="0"/>
                  <a:t>Same procedure as </a:t>
                </a:r>
                <a:r>
                  <a:rPr lang="en-US" smtClean="0"/>
                  <a:t>for Subtask B, but with 5-point scale</a:t>
                </a:r>
              </a:p>
              <a:p>
                <a:r>
                  <a:rPr lang="en-US" dirty="0" smtClean="0"/>
                  <a:t>For evaluation we use macro-averaged mean absolute error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𝑀𝐴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𝑇𝑒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=0.985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3298577"/>
                <a:ext cx="8761412" cy="3416300"/>
              </a:xfrm>
              <a:blipFill rotWithShape="0"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55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441700"/>
            <a:ext cx="8761412" cy="3416300"/>
          </a:xfrm>
        </p:spPr>
        <p:txBody>
          <a:bodyPr/>
          <a:lstStyle/>
          <a:p>
            <a:r>
              <a:rPr lang="en-US" dirty="0" smtClean="0"/>
              <a:t>Data and tools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Understanding of irony and jokes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6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182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 Math</vt:lpstr>
      <vt:lpstr>Century Gothic</vt:lpstr>
      <vt:lpstr>Mangal</vt:lpstr>
      <vt:lpstr>Wingdings 3</vt:lpstr>
      <vt:lpstr>Arial</vt:lpstr>
      <vt:lpstr>Ion Boardroom</vt:lpstr>
      <vt:lpstr>Sentiment Analysis in Twitter</vt:lpstr>
      <vt:lpstr>Introduction</vt:lpstr>
      <vt:lpstr>Data</vt:lpstr>
      <vt:lpstr>Data</vt:lpstr>
      <vt:lpstr>Data</vt:lpstr>
      <vt:lpstr>Subtask A: Message polarity classification</vt:lpstr>
      <vt:lpstr>Subtask B: Tweet classification according to a two-point scale</vt:lpstr>
      <vt:lpstr>Subtask C: Tweet classification according to a five-point scale</vt:lpstr>
      <vt:lpstr>Conclusion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in Twitter</dc:title>
  <dc:creator>Nikola Balaban</dc:creator>
  <cp:lastModifiedBy>Nikola Balaban</cp:lastModifiedBy>
  <cp:revision>6</cp:revision>
  <cp:lastPrinted>2017-01-16T01:29:07Z</cp:lastPrinted>
  <dcterms:created xsi:type="dcterms:W3CDTF">2017-01-16T01:03:59Z</dcterms:created>
  <dcterms:modified xsi:type="dcterms:W3CDTF">2017-01-16T01:52:07Z</dcterms:modified>
</cp:coreProperties>
</file>