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3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2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8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88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4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1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>
            <a:extLst>
              <a:ext uri="{FF2B5EF4-FFF2-40B4-BE49-F238E27FC236}">
                <a16:creationId xmlns:a16="http://schemas.microsoft.com/office/drawing/2014/main" xmlns="" id="{04CEEAB9-DB57-FE01-4F9D-D411E8E1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1" name="Text 0">
            <a:extLst>
              <a:ext uri="{FF2B5EF4-FFF2-40B4-BE49-F238E27FC236}">
                <a16:creationId xmlns:a16="http://schemas.microsoft.com/office/drawing/2014/main" xmlns="" id="{C95CF852-25B4-EB48-5D84-4B7AF9A6D01A}"/>
              </a:ext>
            </a:extLst>
          </p:cNvPr>
          <p:cNvSpPr/>
          <p:nvPr/>
        </p:nvSpPr>
        <p:spPr>
          <a:xfrm>
            <a:off x="6324124" y="2069425"/>
            <a:ext cx="619482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err="1">
                <a:solidFill>
                  <a:srgbClr val="FFFFFF"/>
                </a:solidFill>
                <a:latin typeface="Unbounded" pitchFamily="34" charset="0"/>
              </a:rPr>
              <a:t>購物網站系統</a:t>
            </a:r>
            <a:endParaRPr lang="en-US" sz="4400" dirty="0">
              <a:solidFill>
                <a:srgbClr val="FFFFFF"/>
              </a:solidFill>
              <a:latin typeface="Unbounded" pitchFamily="34" charset="0"/>
            </a:endParaRPr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xmlns="" id="{9B3DF7CB-7692-FF2B-09DA-7A2F18142EA4}"/>
              </a:ext>
            </a:extLst>
          </p:cNvPr>
          <p:cNvSpPr/>
          <p:nvPr/>
        </p:nvSpPr>
        <p:spPr>
          <a:xfrm>
            <a:off x="6324124" y="31324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專案名稱：購物網站系統</a:t>
            </a:r>
            <a:endParaRPr lang="en-US" sz="1850" dirty="0"/>
          </a:p>
        </p:txBody>
      </p:sp>
      <p:sp>
        <p:nvSpPr>
          <p:cNvPr id="43" name="Text 2">
            <a:extLst>
              <a:ext uri="{FF2B5EF4-FFF2-40B4-BE49-F238E27FC236}">
                <a16:creationId xmlns:a16="http://schemas.microsoft.com/office/drawing/2014/main" xmlns="" id="{4EFFF814-28DB-132B-F97B-D78810258A97}"/>
              </a:ext>
            </a:extLst>
          </p:cNvPr>
          <p:cNvSpPr/>
          <p:nvPr/>
        </p:nvSpPr>
        <p:spPr>
          <a:xfrm>
            <a:off x="6324124" y="37846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技術架構：React + Spring + MySQL</a:t>
            </a:r>
            <a:endParaRPr lang="en-US" sz="1850" dirty="0"/>
          </a:p>
        </p:txBody>
      </p:sp>
      <p:sp>
        <p:nvSpPr>
          <p:cNvPr id="44" name="Text 3">
            <a:extLst>
              <a:ext uri="{FF2B5EF4-FFF2-40B4-BE49-F238E27FC236}">
                <a16:creationId xmlns:a16="http://schemas.microsoft.com/office/drawing/2014/main" xmlns="" id="{9AB370BD-A1D1-6909-9B09-0A6E8830B946}"/>
              </a:ext>
            </a:extLst>
          </p:cNvPr>
          <p:cNvSpPr/>
          <p:nvPr/>
        </p:nvSpPr>
        <p:spPr>
          <a:xfrm>
            <a:off x="6324124" y="44368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組員：[您的姓名/團隊名稱]</a:t>
            </a:r>
            <a:endParaRPr lang="en-US" sz="1850" dirty="0"/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xmlns="" id="{1C81B240-1D8B-64E3-7732-8DF6BDD4AFDB}"/>
              </a:ext>
            </a:extLst>
          </p:cNvPr>
          <p:cNvSpPr/>
          <p:nvPr/>
        </p:nvSpPr>
        <p:spPr>
          <a:xfrm>
            <a:off x="6324124" y="50890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日期：[日期]</a:t>
            </a:r>
            <a:endParaRPr lang="en-US" sz="1850" dirty="0"/>
          </a:p>
        </p:txBody>
      </p:sp>
      <p:sp>
        <p:nvSpPr>
          <p:cNvPr id="46" name="Shape 5">
            <a:extLst>
              <a:ext uri="{FF2B5EF4-FFF2-40B4-BE49-F238E27FC236}">
                <a16:creationId xmlns:a16="http://schemas.microsoft.com/office/drawing/2014/main" xmlns="" id="{A54D3D73-FA2A-3F36-7172-F15CDE7FE7B2}"/>
              </a:ext>
            </a:extLst>
          </p:cNvPr>
          <p:cNvSpPr/>
          <p:nvPr/>
        </p:nvSpPr>
        <p:spPr>
          <a:xfrm>
            <a:off x="6324124" y="5759172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836B4D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47" name="Text 6">
            <a:extLst>
              <a:ext uri="{FF2B5EF4-FFF2-40B4-BE49-F238E27FC236}">
                <a16:creationId xmlns:a16="http://schemas.microsoft.com/office/drawing/2014/main" xmlns="" id="{61BC89C1-314A-C5E0-C73D-3DA61904E724}"/>
              </a:ext>
            </a:extLst>
          </p:cNvPr>
          <p:cNvSpPr/>
          <p:nvPr/>
        </p:nvSpPr>
        <p:spPr>
          <a:xfrm>
            <a:off x="6434138" y="5901809"/>
            <a:ext cx="16275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g張</a:t>
            </a:r>
            <a:endParaRPr lang="en-US" sz="750" dirty="0"/>
          </a:p>
        </p:txBody>
      </p:sp>
      <p:sp>
        <p:nvSpPr>
          <p:cNvPr id="48" name="Text 7">
            <a:extLst>
              <a:ext uri="{FF2B5EF4-FFF2-40B4-BE49-F238E27FC236}">
                <a16:creationId xmlns:a16="http://schemas.microsoft.com/office/drawing/2014/main" xmlns="" id="{280CA2A4-BD2D-0C8F-61F1-A7E7B84FD808}"/>
              </a:ext>
            </a:extLst>
          </p:cNvPr>
          <p:cNvSpPr/>
          <p:nvPr/>
        </p:nvSpPr>
        <p:spPr>
          <a:xfrm>
            <a:off x="6826687" y="5741313"/>
            <a:ext cx="227040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投稿人：gama 張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1926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1D42A72D-39C8-95EB-F1E2-F51078C4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8BF2A6AB-1F7E-9633-389D-D723B15A9392}"/>
              </a:ext>
            </a:extLst>
          </p:cNvPr>
          <p:cNvSpPr/>
          <p:nvPr/>
        </p:nvSpPr>
        <p:spPr>
          <a:xfrm>
            <a:off x="837724" y="1914882"/>
            <a:ext cx="67579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前台功能：使用者體驗至上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6C660091-FD11-19F4-B101-AD493F3FAABB}"/>
              </a:ext>
            </a:extLst>
          </p:cNvPr>
          <p:cNvSpPr/>
          <p:nvPr/>
        </p:nvSpPr>
        <p:spPr>
          <a:xfrm>
            <a:off x="8377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101A07B7-081B-4384-C963-FFC0D5B53663}"/>
              </a:ext>
            </a:extLst>
          </p:cNvPr>
          <p:cNvSpPr/>
          <p:nvPr/>
        </p:nvSpPr>
        <p:spPr>
          <a:xfrm>
            <a:off x="10770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最近看過商品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462400A2-D484-A8F3-CCF3-32E253FD6954}"/>
              </a:ext>
            </a:extLst>
          </p:cNvPr>
          <p:cNvSpPr/>
          <p:nvPr/>
        </p:nvSpPr>
        <p:spPr>
          <a:xfrm>
            <a:off x="10770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追蹤瀏覽紀錄，方便用戶回顧商品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2B8FEFA1-65DA-DEEF-1B3F-0DC7ECD2278D}"/>
              </a:ext>
            </a:extLst>
          </p:cNvPr>
          <p:cNvSpPr/>
          <p:nvPr/>
        </p:nvSpPr>
        <p:spPr>
          <a:xfrm>
            <a:off x="46916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F636048F-4C36-6D44-AA6F-5D21733034BE}"/>
              </a:ext>
            </a:extLst>
          </p:cNvPr>
          <p:cNvSpPr/>
          <p:nvPr/>
        </p:nvSpPr>
        <p:spPr>
          <a:xfrm>
            <a:off x="49309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購物車管理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6BBFCEEE-A067-D3FE-98EA-BF5239A138DB}"/>
              </a:ext>
            </a:extLst>
          </p:cNvPr>
          <p:cNvSpPr/>
          <p:nvPr/>
        </p:nvSpPr>
        <p:spPr>
          <a:xfrm>
            <a:off x="49309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支援商品新增、刪除與數量調整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DE1F0B5E-5085-2EE2-9290-B4EB90339DF7}"/>
              </a:ext>
            </a:extLst>
          </p:cNvPr>
          <p:cNvSpPr/>
          <p:nvPr/>
        </p:nvSpPr>
        <p:spPr>
          <a:xfrm>
            <a:off x="8377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A00863E8-4C0B-E789-CB2A-9F6F1E19F32D}"/>
              </a:ext>
            </a:extLst>
          </p:cNvPr>
          <p:cNvSpPr/>
          <p:nvPr/>
        </p:nvSpPr>
        <p:spPr>
          <a:xfrm>
            <a:off x="10770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商品搜尋與篩選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5541A060-9A7A-52F5-84D2-F9FABAA334DA}"/>
              </a:ext>
            </a:extLst>
          </p:cNvPr>
          <p:cNvSpPr/>
          <p:nvPr/>
        </p:nvSpPr>
        <p:spPr>
          <a:xfrm>
            <a:off x="10770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關鍵字、分類及價格區間多元篩選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5111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4BECE61C-96CC-4A9D-6230-C060D27295AB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前台功能：會員中心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3F0623C5-E73C-1A4C-5B8B-B7BD4678909F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買家頁面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05FFC3A7-3EF2-9D59-70E3-4DDDB2E7C90F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訂單查詢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2A873B31-1202-A43A-F7DC-6B32F75B7E88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個人資料修改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36ACA40E-3DB5-B9F5-BF28-EE89C3BA5D12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收貨地址管理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A88F8A75-D9ED-614B-F440-BAE0B93102D5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賣家頁面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31351CE4-7E2B-2C0D-3E71-2533994973CF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訂單管理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DCDAC237-05A6-1705-71C3-CBE3781D0812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商品上下架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7F01AE55-69B8-B24D-BCC6-C9E377D93437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商品資訊修改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5946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DB78EE77-4E5E-99A8-7B93-3656A60E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5C17D3ED-A85C-614C-6F5F-0F8B4B8933E8}"/>
              </a:ext>
            </a:extLst>
          </p:cNvPr>
          <p:cNvSpPr/>
          <p:nvPr/>
        </p:nvSpPr>
        <p:spPr>
          <a:xfrm>
            <a:off x="6324124" y="21915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前台功能：登錄/註冊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1B708920-7D83-2557-C5EE-969F363F688E}"/>
              </a:ext>
            </a:extLst>
          </p:cNvPr>
          <p:cNvSpPr/>
          <p:nvPr/>
        </p:nvSpPr>
        <p:spPr>
          <a:xfrm>
            <a:off x="63241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525A2525-6238-2A2C-F363-D7B41FF84E72}"/>
              </a:ext>
            </a:extLst>
          </p:cNvPr>
          <p:cNvSpPr/>
          <p:nvPr/>
        </p:nvSpPr>
        <p:spPr>
          <a:xfrm>
            <a:off x="7101959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快速註冊流程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003E8AB1-B42E-162E-6AAE-453861A86BDA}"/>
              </a:ext>
            </a:extLst>
          </p:cNvPr>
          <p:cNvSpPr/>
          <p:nvPr/>
        </p:nvSpPr>
        <p:spPr>
          <a:xfrm>
            <a:off x="7101959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 Email 與手機驗證，流程簡便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F36587D7-4551-5330-3E6B-68DE097B3EA7}"/>
              </a:ext>
            </a:extLst>
          </p:cNvPr>
          <p:cNvSpPr/>
          <p:nvPr/>
        </p:nvSpPr>
        <p:spPr>
          <a:xfrm>
            <a:off x="102080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54375555-31C2-0C78-D98D-D284903CFEB0}"/>
              </a:ext>
            </a:extLst>
          </p:cNvPr>
          <p:cNvSpPr/>
          <p:nvPr/>
        </p:nvSpPr>
        <p:spPr>
          <a:xfrm>
            <a:off x="10985897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社交帳號登錄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31FA1D24-44A2-B7ED-DA75-DCA52938D7E0}"/>
              </a:ext>
            </a:extLst>
          </p:cNvPr>
          <p:cNvSpPr/>
          <p:nvPr/>
        </p:nvSpPr>
        <p:spPr>
          <a:xfrm>
            <a:off x="10985897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 Google、Facebook 等第三方登入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2CDEA406-0DE3-ED2A-DEDA-E72E1267A1F2}"/>
              </a:ext>
            </a:extLst>
          </p:cNvPr>
          <p:cNvSpPr/>
          <p:nvPr/>
        </p:nvSpPr>
        <p:spPr>
          <a:xfrm>
            <a:off x="6324124" y="5077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F695FB61-72A5-A684-D20B-0E3BCF6F2DEE}"/>
              </a:ext>
            </a:extLst>
          </p:cNvPr>
          <p:cNvSpPr/>
          <p:nvPr/>
        </p:nvSpPr>
        <p:spPr>
          <a:xfrm>
            <a:off x="7101959" y="515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忘記密碼流程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FC6D28B1-0043-283C-9FE5-8FB166F18ED9}"/>
              </a:ext>
            </a:extLst>
          </p:cNvPr>
          <p:cNvSpPr/>
          <p:nvPr/>
        </p:nvSpPr>
        <p:spPr>
          <a:xfrm>
            <a:off x="7101959" y="565499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簡易重設密碼功能，提升使用便利性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5126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xmlns="" id="{859462BB-E089-1179-F12F-767A4553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xmlns="" id="{3BB6AD06-1FAD-E83C-8A0F-5E1DB2F28494}"/>
              </a:ext>
            </a:extLst>
          </p:cNvPr>
          <p:cNvSpPr/>
          <p:nvPr/>
        </p:nvSpPr>
        <p:spPr>
          <a:xfrm>
            <a:off x="6324124" y="269640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後台功能：商品管理</a:t>
            </a:r>
            <a:endParaRPr lang="en-US" sz="4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xmlns="" id="{A33C417B-80A3-1650-D9D1-6E4EF0A19D1E}"/>
              </a:ext>
            </a:extLst>
          </p:cNvPr>
          <p:cNvSpPr/>
          <p:nvPr/>
        </p:nvSpPr>
        <p:spPr>
          <a:xfrm>
            <a:off x="6324124" y="3759398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xmlns="" id="{CA008A43-82F8-359E-FEB4-8F6DACD4D05D}"/>
              </a:ext>
            </a:extLst>
          </p:cNvPr>
          <p:cNvSpPr/>
          <p:nvPr/>
        </p:nvSpPr>
        <p:spPr>
          <a:xfrm>
            <a:off x="6862524" y="37593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商品新增與修改</a:t>
            </a:r>
            <a:endParaRPr lang="en-US" sz="2200" dirty="0"/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xmlns="" id="{D62AEC18-DF97-B119-A3E5-F51E0F2CE947}"/>
              </a:ext>
            </a:extLst>
          </p:cNvPr>
          <p:cNvSpPr/>
          <p:nvPr/>
        </p:nvSpPr>
        <p:spPr>
          <a:xfrm>
            <a:off x="6683097" y="4350663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8" name="Text 4">
            <a:extLst>
              <a:ext uri="{FF2B5EF4-FFF2-40B4-BE49-F238E27FC236}">
                <a16:creationId xmlns:a16="http://schemas.microsoft.com/office/drawing/2014/main" xmlns="" id="{88E4F750-718E-D102-AEF8-2593A6462AAD}"/>
              </a:ext>
            </a:extLst>
          </p:cNvPr>
          <p:cNvSpPr/>
          <p:nvPr/>
        </p:nvSpPr>
        <p:spPr>
          <a:xfrm>
            <a:off x="7221498" y="43506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商品分類管理</a:t>
            </a:r>
            <a:endParaRPr lang="en-US" sz="2200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xmlns="" id="{5432BDA9-4F95-67D5-BEE4-D46E966D3BBE}"/>
              </a:ext>
            </a:extLst>
          </p:cNvPr>
          <p:cNvSpPr/>
          <p:nvPr/>
        </p:nvSpPr>
        <p:spPr>
          <a:xfrm>
            <a:off x="7042190" y="4941927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20" name="Text 6">
            <a:extLst>
              <a:ext uri="{FF2B5EF4-FFF2-40B4-BE49-F238E27FC236}">
                <a16:creationId xmlns:a16="http://schemas.microsoft.com/office/drawing/2014/main" xmlns="" id="{FA5E5E96-FE36-AEC1-EAF3-180A8F4F51AC}"/>
              </a:ext>
            </a:extLst>
          </p:cNvPr>
          <p:cNvSpPr/>
          <p:nvPr/>
        </p:nvSpPr>
        <p:spPr>
          <a:xfrm>
            <a:off x="7580590" y="49419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圖片上傳與庫存管控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4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FF282119-4EA9-A517-DBDB-E3E85B403388}"/>
              </a:ext>
            </a:extLst>
          </p:cNvPr>
          <p:cNvSpPr/>
          <p:nvPr/>
        </p:nvSpPr>
        <p:spPr>
          <a:xfrm>
            <a:off x="837724" y="286881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後台功能：訂單管理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193BF335-732B-06E6-28AD-60684F263D36}"/>
              </a:ext>
            </a:extLst>
          </p:cNvPr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訂單查看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CC12874B-9579-9660-A9EA-0418C27E7014}"/>
              </a:ext>
            </a:extLst>
          </p:cNvPr>
          <p:cNvSpPr/>
          <p:nvPr/>
        </p:nvSpPr>
        <p:spPr>
          <a:xfrm>
            <a:off x="837724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查看詳細訂單與列表資訊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2E46298F-797D-C4B8-9B03-B795D871DDC9}"/>
              </a:ext>
            </a:extLst>
          </p:cNvPr>
          <p:cNvSpPr/>
          <p:nvPr/>
        </p:nvSpPr>
        <p:spPr>
          <a:xfrm>
            <a:off x="5357813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物流與付款模擬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F85FCEB6-8CAF-E4EF-63B1-52A82BF19099}"/>
              </a:ext>
            </a:extLst>
          </p:cNvPr>
          <p:cNvSpPr/>
          <p:nvPr/>
        </p:nvSpPr>
        <p:spPr>
          <a:xfrm>
            <a:off x="5357813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按鈕控制狀態，模擬真實流程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0A81056F-F879-2EBD-35B9-32B96FEE2BEC}"/>
              </a:ext>
            </a:extLst>
          </p:cNvPr>
          <p:cNvSpPr/>
          <p:nvPr/>
        </p:nvSpPr>
        <p:spPr>
          <a:xfrm>
            <a:off x="9877901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訂單匯出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1585B788-44A9-395B-ED48-48ED385E293F}"/>
              </a:ext>
            </a:extLst>
          </p:cNvPr>
          <p:cNvSpPr/>
          <p:nvPr/>
        </p:nvSpPr>
        <p:spPr>
          <a:xfrm>
            <a:off x="9877901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便於資料分析與報表製作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1088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288E659A-E955-BF09-666C-1072F60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A2FB9310-4B85-E2EC-BA0D-8C555808BCA1}"/>
              </a:ext>
            </a:extLst>
          </p:cNvPr>
          <p:cNvSpPr/>
          <p:nvPr/>
        </p:nvSpPr>
        <p:spPr>
          <a:xfrm>
            <a:off x="6324124" y="210645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後台功能：使用者管理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BFE1C90B-B77A-517E-C76E-CEA973336C09}"/>
              </a:ext>
            </a:extLst>
          </p:cNvPr>
          <p:cNvSpPr/>
          <p:nvPr/>
        </p:nvSpPr>
        <p:spPr>
          <a:xfrm>
            <a:off x="6324124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648DA8B2-7BF2-2D26-5396-989491B30F15}"/>
              </a:ext>
            </a:extLst>
          </p:cNvPr>
          <p:cNvSpPr/>
          <p:nvPr/>
        </p:nvSpPr>
        <p:spPr>
          <a:xfrm>
            <a:off x="6563439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用戶資料管理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B95CB391-9D5A-148C-C8B0-56E4F14A860F}"/>
              </a:ext>
            </a:extLst>
          </p:cNvPr>
          <p:cNvSpPr/>
          <p:nvPr/>
        </p:nvSpPr>
        <p:spPr>
          <a:xfrm>
            <a:off x="6563439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查看與修改使用者資訊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8EDE9A02-B88A-90EB-1C23-EC94FE552F1D}"/>
              </a:ext>
            </a:extLst>
          </p:cNvPr>
          <p:cNvSpPr/>
          <p:nvPr/>
        </p:nvSpPr>
        <p:spPr>
          <a:xfrm>
            <a:off x="10178058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074E5190-BE68-FDE7-D4A0-DCD24C488AE1}"/>
              </a:ext>
            </a:extLst>
          </p:cNvPr>
          <p:cNvSpPr/>
          <p:nvPr/>
        </p:nvSpPr>
        <p:spPr>
          <a:xfrm>
            <a:off x="10417373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權限設定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2FFF72BB-F1B7-B254-8443-418CD9DEB1B8}"/>
              </a:ext>
            </a:extLst>
          </p:cNvPr>
          <p:cNvSpPr/>
          <p:nvPr/>
        </p:nvSpPr>
        <p:spPr>
          <a:xfrm>
            <a:off x="10417373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區分買家、賣家與管理員角色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76C3A99A-72AD-E257-54EB-021DC6901740}"/>
              </a:ext>
            </a:extLst>
          </p:cNvPr>
          <p:cNvSpPr/>
          <p:nvPr/>
        </p:nvSpPr>
        <p:spPr>
          <a:xfrm>
            <a:off x="6324124" y="4765953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14EA59F5-94EC-671B-BA64-C9589F1B13C9}"/>
              </a:ext>
            </a:extLst>
          </p:cNvPr>
          <p:cNvSpPr/>
          <p:nvPr/>
        </p:nvSpPr>
        <p:spPr>
          <a:xfrm>
            <a:off x="65634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封鎖與解鎖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A05DA9B1-DE03-EB76-D4AD-0087996F857A}"/>
              </a:ext>
            </a:extLst>
          </p:cNvPr>
          <p:cNvSpPr/>
          <p:nvPr/>
        </p:nvSpPr>
        <p:spPr>
          <a:xfrm>
            <a:off x="6563439" y="5500807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管理使用者存取權限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338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2EC8ADE7-7B70-A052-F02E-2A8B9BE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8A25FD04-881C-3EC3-752C-F41973696412}"/>
              </a:ext>
            </a:extLst>
          </p:cNvPr>
          <p:cNvSpPr/>
          <p:nvPr/>
        </p:nvSpPr>
        <p:spPr>
          <a:xfrm>
            <a:off x="837724" y="18395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後台功能：推薦系統與搜尋紀錄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BC43B4AB-2C8F-7BA6-EFEB-70BDEF76B4C0}"/>
              </a:ext>
            </a:extLst>
          </p:cNvPr>
          <p:cNvSpPr/>
          <p:nvPr/>
        </p:nvSpPr>
        <p:spPr>
          <a:xfrm>
            <a:off x="837724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D378F7F5-789B-2AF5-0F61-F8E4EC130904}"/>
              </a:ext>
            </a:extLst>
          </p:cNvPr>
          <p:cNvSpPr/>
          <p:nvPr/>
        </p:nvSpPr>
        <p:spPr>
          <a:xfrm>
            <a:off x="937974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93B8F347-6623-DEB1-0AC6-0F75889CC9EA}"/>
              </a:ext>
            </a:extLst>
          </p:cNvPr>
          <p:cNvSpPr/>
          <p:nvPr/>
        </p:nvSpPr>
        <p:spPr>
          <a:xfrm>
            <a:off x="1615559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推薦商品管理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xmlns="" id="{B39BACA9-D0BB-DFEA-0D21-CA26FA0C691B}"/>
              </a:ext>
            </a:extLst>
          </p:cNvPr>
          <p:cNvSpPr/>
          <p:nvPr/>
        </p:nvSpPr>
        <p:spPr>
          <a:xfrm>
            <a:off x="1615559" y="4184332"/>
            <a:ext cx="28068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設定熱門與猜你喜歡商品</a:t>
            </a:r>
            <a:endParaRPr lang="en-US" sz="18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xmlns="" id="{49CC9E44-22D5-D067-95CE-8E773BCDAA9F}"/>
              </a:ext>
            </a:extLst>
          </p:cNvPr>
          <p:cNvSpPr/>
          <p:nvPr/>
        </p:nvSpPr>
        <p:spPr>
          <a:xfrm>
            <a:off x="4721662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50933ABE-0DCE-B212-02CF-00213739500E}"/>
              </a:ext>
            </a:extLst>
          </p:cNvPr>
          <p:cNvSpPr/>
          <p:nvPr/>
        </p:nvSpPr>
        <p:spPr>
          <a:xfrm>
            <a:off x="4821912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xmlns="" id="{E90838E1-8BA6-D0B9-9937-4BB52878B86A}"/>
              </a:ext>
            </a:extLst>
          </p:cNvPr>
          <p:cNvSpPr/>
          <p:nvPr/>
        </p:nvSpPr>
        <p:spPr>
          <a:xfrm>
            <a:off x="5499497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搜尋關鍵字分析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CDEF5874-8177-DD87-681B-5A647433874F}"/>
              </a:ext>
            </a:extLst>
          </p:cNvPr>
          <p:cNvSpPr/>
          <p:nvPr/>
        </p:nvSpPr>
        <p:spPr>
          <a:xfrm>
            <a:off x="5499497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監控與分析使用者搜尋行為</a:t>
            </a:r>
            <a:endParaRPr lang="en-US" sz="18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xmlns="" id="{50EBA055-05F2-F726-C50D-0CA419365B7A}"/>
              </a:ext>
            </a:extLst>
          </p:cNvPr>
          <p:cNvSpPr/>
          <p:nvPr/>
        </p:nvSpPr>
        <p:spPr>
          <a:xfrm>
            <a:off x="837724" y="54291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>
            <a:extLst>
              <a:ext uri="{FF2B5EF4-FFF2-40B4-BE49-F238E27FC236}">
                <a16:creationId xmlns:a16="http://schemas.microsoft.com/office/drawing/2014/main" xmlns="" id="{3BCBA476-3368-29B8-0461-C5C6BC89C818}"/>
              </a:ext>
            </a:extLst>
          </p:cNvPr>
          <p:cNvSpPr/>
          <p:nvPr/>
        </p:nvSpPr>
        <p:spPr>
          <a:xfrm>
            <a:off x="937974" y="548711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xmlns="" id="{A05CD35A-97F3-6100-48F1-F8564E1CA21D}"/>
              </a:ext>
            </a:extLst>
          </p:cNvPr>
          <p:cNvSpPr/>
          <p:nvPr/>
        </p:nvSpPr>
        <p:spPr>
          <a:xfrm>
            <a:off x="1615559" y="55114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瀏覽紀錄統計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xmlns="" id="{F6400D47-09BA-D12E-4952-3D12B933BE9C}"/>
              </a:ext>
            </a:extLst>
          </p:cNvPr>
          <p:cNvSpPr/>
          <p:nvPr/>
        </p:nvSpPr>
        <p:spPr>
          <a:xfrm>
            <a:off x="1615559" y="600694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深入理解用戶興趣與行為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97534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D86F5ABA-0B58-8CD4-CC56-B5665FB81ADD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技術總結與未來展望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E8FEE2E1-1E85-EEEE-7325-2D108C73AF3D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技術棧優勢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71C51FCE-3E66-78F1-6A11-6A5C36BF09F3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靈活前端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A40FCDB0-C86F-254E-A3E2-9DCE2297BBA6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強大後端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EF21B18F-99E9-492C-5B8C-DE9CA44812F5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穩定資料庫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86BEF0FC-6390-1497-F4EC-574402A2FE09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未來功能擴展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80252D43-CF65-35D9-E01C-9E4F536F7CC7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整合真實物流與支付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21DC604F-7348-3AC8-09C2-35F3B8C2DDBE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行銷模組與促銷活動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D611A246-5FF8-10E3-B3D6-9B1DA498610E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個性化推薦系統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38991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E9C13841-4E3D-A404-2D3D-9FCDB642CF79}"/>
              </a:ext>
            </a:extLst>
          </p:cNvPr>
          <p:cNvSpPr/>
          <p:nvPr/>
        </p:nvSpPr>
        <p:spPr>
          <a:xfrm>
            <a:off x="822305" y="59491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大綱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FD92AF0B-E23A-CF5F-B9C1-1C1581C8540E}"/>
              </a:ext>
            </a:extLst>
          </p:cNvPr>
          <p:cNvSpPr/>
          <p:nvPr/>
        </p:nvSpPr>
        <p:spPr>
          <a:xfrm>
            <a:off x="974705" y="2350049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32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32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xmlns="" id="{E755042D-E994-F3C0-4E69-AD8ECBA99C8A}"/>
              </a:ext>
            </a:extLst>
          </p:cNvPr>
          <p:cNvSpPr/>
          <p:nvPr/>
        </p:nvSpPr>
        <p:spPr>
          <a:xfrm>
            <a:off x="974705" y="2963594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各種</a:t>
            </a:r>
            <a:r>
              <a:rPr lang="en-US" altLang="zh-TW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UML</a:t>
            </a: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</a:t>
            </a:r>
            <a:endParaRPr lang="en-US" sz="3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2BB2BFAE-8B33-8211-A731-4798E405B638}"/>
              </a:ext>
            </a:extLst>
          </p:cNvPr>
          <p:cNvSpPr/>
          <p:nvPr/>
        </p:nvSpPr>
        <p:spPr>
          <a:xfrm>
            <a:off x="1883975" y="6477597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94536211-F9AA-F926-1CC3-9C067BBDD9D6}"/>
              </a:ext>
            </a:extLst>
          </p:cNvPr>
          <p:cNvSpPr/>
          <p:nvPr/>
        </p:nvSpPr>
        <p:spPr>
          <a:xfrm>
            <a:off x="1883975" y="7257920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xmlns="" id="{EDD2871A-B858-2604-02A9-65889D1268B2}"/>
              </a:ext>
            </a:extLst>
          </p:cNvPr>
          <p:cNvSpPr/>
          <p:nvPr/>
        </p:nvSpPr>
        <p:spPr>
          <a:xfrm>
            <a:off x="974705" y="1736504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開發目的</a:t>
            </a:r>
            <a:endParaRPr lang="en-US" sz="3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xmlns="" id="{01C2E865-8817-9088-EC92-7F9E4B79F2F1}"/>
              </a:ext>
            </a:extLst>
          </p:cNvPr>
          <p:cNvSpPr/>
          <p:nvPr/>
        </p:nvSpPr>
        <p:spPr>
          <a:xfrm>
            <a:off x="1883975" y="3674021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</a:t>
            </a:r>
            <a:endParaRPr lang="en-US" sz="22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xmlns="" id="{2602BCAB-3B91-C1A6-BEEB-741F4DD3C753}"/>
              </a:ext>
            </a:extLst>
          </p:cNvPr>
          <p:cNvSpPr/>
          <p:nvPr/>
        </p:nvSpPr>
        <p:spPr>
          <a:xfrm>
            <a:off x="1883975" y="4366065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xmlns="" id="{76013094-BBD9-00F5-7357-1F5A71A277A5}"/>
              </a:ext>
            </a:extLst>
          </p:cNvPr>
          <p:cNvSpPr/>
          <p:nvPr/>
        </p:nvSpPr>
        <p:spPr>
          <a:xfrm>
            <a:off x="974705" y="5843595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各種功能</a:t>
            </a:r>
            <a:endParaRPr lang="en-US" sz="32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xmlns="" id="{AE5E58A9-FAED-B450-B3B0-4AB035CB76D9}"/>
              </a:ext>
            </a:extLst>
          </p:cNvPr>
          <p:cNvSpPr/>
          <p:nvPr/>
        </p:nvSpPr>
        <p:spPr>
          <a:xfrm>
            <a:off x="1883975" y="5063272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26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43051339-9B16-F8D1-2B54-6670F65E19EA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開發目的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71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E5DFD86-DAA3-E24E-C115-87E2A3946D9F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架構特色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採用前後端分離，提升開發與維護效率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E337984F-AB19-E82B-CA1A-1020BBE5AFF4}"/>
              </a:ext>
            </a:extLst>
          </p:cNvPr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前端技術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AF2BE53D-7A2C-72E3-9CC9-CDE9FD836F92}"/>
              </a:ext>
            </a:extLst>
          </p:cNvPr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提供互動豐富的使用者介面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233D3FC9-5AEF-8357-5893-F40B55562D83}"/>
              </a:ext>
            </a:extLst>
          </p:cNvPr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後端技術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9EC85AF8-6AA8-2BD9-194E-FEA9430AE04C}"/>
              </a:ext>
            </a:extLst>
          </p:cNvPr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負責業務邏輯與資料處理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85E3F22B-7376-41C8-DED3-23D7DF52A3E1}"/>
              </a:ext>
            </a:extLst>
          </p:cNvPr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資料庫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AFEACC91-D35A-1C36-2BE3-BC754C6439CF}"/>
              </a:ext>
            </a:extLst>
          </p:cNvPr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作為關聯式資料庫存儲系統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254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C052DEC4-A2C2-F364-8F62-8A1C4A59A339}"/>
              </a:ext>
            </a:extLst>
          </p:cNvPr>
          <p:cNvSpPr/>
          <p:nvPr/>
        </p:nvSpPr>
        <p:spPr>
          <a:xfrm>
            <a:off x="817786" y="11645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5400" dirty="0" smtClean="0">
                <a:solidFill>
                  <a:srgbClr val="FFFFFF"/>
                </a:solidFill>
                <a:highlight>
                  <a:srgbClr val="C0C0C0"/>
                </a:highlight>
                <a:latin typeface="Unbounded" pitchFamily="34" charset="0"/>
              </a:rPr>
              <a:t>Site-Map</a:t>
            </a:r>
            <a:r>
              <a:rPr lang="zh-TW" altLang="en-US" sz="5400" dirty="0" smtClean="0">
                <a:solidFill>
                  <a:srgbClr val="FFFFFF"/>
                </a:solidFill>
                <a:highlight>
                  <a:srgbClr val="C0C0C0"/>
                </a:highlight>
                <a:latin typeface="Unbounded" pitchFamily="34" charset="0"/>
              </a:rPr>
              <a:t> 前台使用者</a:t>
            </a:r>
            <a:endParaRPr lang="en-US" sz="5400" dirty="0">
              <a:highlight>
                <a:srgbClr val="C0C0C0"/>
              </a:highligh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0" y="815029"/>
            <a:ext cx="12719386" cy="179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C052DEC4-A2C2-F364-8F62-8A1C4A59A339}"/>
              </a:ext>
            </a:extLst>
          </p:cNvPr>
          <p:cNvSpPr/>
          <p:nvPr/>
        </p:nvSpPr>
        <p:spPr>
          <a:xfrm>
            <a:off x="817786" y="11645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5400" dirty="0" smtClean="0">
                <a:solidFill>
                  <a:srgbClr val="FFFFFF"/>
                </a:solidFill>
                <a:highlight>
                  <a:srgbClr val="C0C0C0"/>
                </a:highlight>
                <a:latin typeface="Unbounded" pitchFamily="34" charset="0"/>
              </a:rPr>
              <a:t>Site-Map</a:t>
            </a:r>
            <a:r>
              <a:rPr lang="zh-TW" altLang="en-US" sz="5400" dirty="0" smtClean="0">
                <a:solidFill>
                  <a:srgbClr val="FFFFFF"/>
                </a:solidFill>
                <a:highlight>
                  <a:srgbClr val="C0C0C0"/>
                </a:highlight>
                <a:latin typeface="Unbounded" pitchFamily="34" charset="0"/>
              </a:rPr>
              <a:t> 後台員工</a:t>
            </a:r>
            <a:endParaRPr lang="en-US" sz="5400" dirty="0">
              <a:highlight>
                <a:srgbClr val="C0C0C0"/>
              </a:highligh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22" y="2595797"/>
            <a:ext cx="11193926" cy="158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A7F0C4F0-0F36-4ABB-1894-BDD61C4F5D4E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類別圖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75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A7F0C4F0-0F36-4ABB-1894-BDD61C4F5D4E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類別圖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043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81CC1C34-C7EA-3947-E6B1-707DFD6B3033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流程圖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782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170</Words>
  <Application>Microsoft Office PowerPoint</Application>
  <PresentationFormat>自訂</PresentationFormat>
  <Paragraphs>92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Cabin</vt:lpstr>
      <vt:lpstr>Cabin Bold</vt:lpstr>
      <vt:lpstr>Cabin Medium</vt:lpstr>
      <vt:lpstr>Unbounded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Taipei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NTPU</dc:creator>
  <cp:lastModifiedBy>USER</cp:lastModifiedBy>
  <cp:revision>3</cp:revision>
  <dcterms:created xsi:type="dcterms:W3CDTF">2025-05-09T05:56:55Z</dcterms:created>
  <dcterms:modified xsi:type="dcterms:W3CDTF">2025-06-08T08:16:55Z</dcterms:modified>
</cp:coreProperties>
</file>