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74" r:id="rId5"/>
    <p:sldId id="275" r:id="rId6"/>
    <p:sldId id="260" r:id="rId7"/>
    <p:sldId id="272" r:id="rId8"/>
    <p:sldId id="27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2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119-99E8-4B39-9AE3-1AFDAA3321B4}" type="datetimeFigureOut">
              <a:rPr lang="zh-TW" altLang="en-US" smtClean="0"/>
              <a:t>2025/6/8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55-3861-49FC-AF8E-997F98F98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30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119-99E8-4B39-9AE3-1AFDAA3321B4}" type="datetimeFigureOut">
              <a:rPr lang="zh-TW" altLang="en-US" smtClean="0"/>
              <a:t>2025/6/8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55-3861-49FC-AF8E-997F98F98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25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119-99E8-4B39-9AE3-1AFDAA3321B4}" type="datetimeFigureOut">
              <a:rPr lang="zh-TW" altLang="en-US" smtClean="0"/>
              <a:t>2025/6/8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55-3861-49FC-AF8E-997F98F98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41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119-99E8-4B39-9AE3-1AFDAA3321B4}" type="datetimeFigureOut">
              <a:rPr lang="zh-TW" altLang="en-US" smtClean="0"/>
              <a:t>2025/6/8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55-3861-49FC-AF8E-997F98F98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58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119-99E8-4B39-9AE3-1AFDAA3321B4}" type="datetimeFigureOut">
              <a:rPr lang="zh-TW" altLang="en-US" smtClean="0"/>
              <a:t>2025/6/8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55-3861-49FC-AF8E-997F98F98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19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119-99E8-4B39-9AE3-1AFDAA3321B4}" type="datetimeFigureOut">
              <a:rPr lang="zh-TW" altLang="en-US" smtClean="0"/>
              <a:t>2025/6/8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55-3861-49FC-AF8E-997F98F98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79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119-99E8-4B39-9AE3-1AFDAA3321B4}" type="datetimeFigureOut">
              <a:rPr lang="zh-TW" altLang="en-US" smtClean="0"/>
              <a:t>2025/6/8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55-3861-49FC-AF8E-997F98F98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65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119-99E8-4B39-9AE3-1AFDAA3321B4}" type="datetimeFigureOut">
              <a:rPr lang="zh-TW" altLang="en-US" smtClean="0"/>
              <a:t>2025/6/8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55-3861-49FC-AF8E-997F98F98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88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119-99E8-4B39-9AE3-1AFDAA3321B4}" type="datetimeFigureOut">
              <a:rPr lang="zh-TW" altLang="en-US" smtClean="0"/>
              <a:t>2025/6/8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55-3861-49FC-AF8E-997F98F98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49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119-99E8-4B39-9AE3-1AFDAA3321B4}" type="datetimeFigureOut">
              <a:rPr lang="zh-TW" altLang="en-US" smtClean="0"/>
              <a:t>2025/6/8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55-3861-49FC-AF8E-997F98F98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1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119-99E8-4B39-9AE3-1AFDAA3321B4}" type="datetimeFigureOut">
              <a:rPr lang="zh-TW" altLang="en-US" smtClean="0"/>
              <a:t>2025/6/8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55-3861-49FC-AF8E-997F98F98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48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3F0119-99E8-4B39-9AE3-1AFDAA3321B4}" type="datetimeFigureOut">
              <a:rPr lang="zh-TW" altLang="en-US" smtClean="0"/>
              <a:t>2025/6/8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E9A555-3861-49FC-AF8E-997F98F98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5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0" descr="preencoded.png">
            <a:extLst>
              <a:ext uri="{FF2B5EF4-FFF2-40B4-BE49-F238E27FC236}">
                <a16:creationId xmlns:a16="http://schemas.microsoft.com/office/drawing/2014/main" xmlns="" id="{04CEEAB9-DB57-FE01-4F9D-D411E8E1E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1" name="Text 0">
            <a:extLst>
              <a:ext uri="{FF2B5EF4-FFF2-40B4-BE49-F238E27FC236}">
                <a16:creationId xmlns:a16="http://schemas.microsoft.com/office/drawing/2014/main" xmlns="" id="{C95CF852-25B4-EB48-5D84-4B7AF9A6D01A}"/>
              </a:ext>
            </a:extLst>
          </p:cNvPr>
          <p:cNvSpPr/>
          <p:nvPr/>
        </p:nvSpPr>
        <p:spPr>
          <a:xfrm>
            <a:off x="6324124" y="2069425"/>
            <a:ext cx="6194822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00"/>
              </a:lnSpc>
            </a:pPr>
            <a:r>
              <a:rPr lang="en-US" sz="4400" dirty="0" err="1">
                <a:solidFill>
                  <a:srgbClr val="FFFFFF"/>
                </a:solidFill>
                <a:latin typeface="Unbounded" pitchFamily="34" charset="0"/>
              </a:rPr>
              <a:t>購物網站系統</a:t>
            </a:r>
            <a:endParaRPr lang="en-US" sz="4400" dirty="0">
              <a:solidFill>
                <a:srgbClr val="FFFFFF"/>
              </a:solidFill>
              <a:latin typeface="Unbounded" pitchFamily="34" charset="0"/>
            </a:endParaRPr>
          </a:p>
        </p:txBody>
      </p:sp>
      <p:sp>
        <p:nvSpPr>
          <p:cNvPr id="42" name="Text 1">
            <a:extLst>
              <a:ext uri="{FF2B5EF4-FFF2-40B4-BE49-F238E27FC236}">
                <a16:creationId xmlns:a16="http://schemas.microsoft.com/office/drawing/2014/main" xmlns="" id="{9B3DF7CB-7692-FF2B-09DA-7A2F18142EA4}"/>
              </a:ext>
            </a:extLst>
          </p:cNvPr>
          <p:cNvSpPr/>
          <p:nvPr/>
        </p:nvSpPr>
        <p:spPr>
          <a:xfrm>
            <a:off x="6324124" y="3132415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專案名稱：購物網站系統</a:t>
            </a:r>
            <a:endParaRPr lang="en-US" sz="1850" dirty="0"/>
          </a:p>
        </p:txBody>
      </p:sp>
      <p:sp>
        <p:nvSpPr>
          <p:cNvPr id="43" name="Text 2">
            <a:extLst>
              <a:ext uri="{FF2B5EF4-FFF2-40B4-BE49-F238E27FC236}">
                <a16:creationId xmlns:a16="http://schemas.microsoft.com/office/drawing/2014/main" xmlns="" id="{4EFFF814-28DB-132B-F97B-D78810258A97}"/>
              </a:ext>
            </a:extLst>
          </p:cNvPr>
          <p:cNvSpPr/>
          <p:nvPr/>
        </p:nvSpPr>
        <p:spPr>
          <a:xfrm>
            <a:off x="6324124" y="3784640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技術架構：React + Spring + MySQL</a:t>
            </a:r>
            <a:endParaRPr lang="en-US" sz="1850" dirty="0"/>
          </a:p>
        </p:txBody>
      </p:sp>
      <p:sp>
        <p:nvSpPr>
          <p:cNvPr id="44" name="Text 3">
            <a:extLst>
              <a:ext uri="{FF2B5EF4-FFF2-40B4-BE49-F238E27FC236}">
                <a16:creationId xmlns:a16="http://schemas.microsoft.com/office/drawing/2014/main" xmlns="" id="{9AB370BD-A1D1-6909-9B09-0A6E8830B946}"/>
              </a:ext>
            </a:extLst>
          </p:cNvPr>
          <p:cNvSpPr/>
          <p:nvPr/>
        </p:nvSpPr>
        <p:spPr>
          <a:xfrm>
            <a:off x="6324124" y="4436864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組員</a:t>
            </a:r>
            <a:r>
              <a:rPr lang="en-US" sz="18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：</a:t>
            </a:r>
            <a:r>
              <a:rPr lang="zh-TW" altLang="en-US" sz="18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張允豪</a:t>
            </a:r>
            <a:endParaRPr lang="en-US" sz="1850" dirty="0"/>
          </a:p>
        </p:txBody>
      </p:sp>
      <p:sp>
        <p:nvSpPr>
          <p:cNvPr id="45" name="Text 4">
            <a:extLst>
              <a:ext uri="{FF2B5EF4-FFF2-40B4-BE49-F238E27FC236}">
                <a16:creationId xmlns:a16="http://schemas.microsoft.com/office/drawing/2014/main" xmlns="" id="{1C81B240-1D8B-64E3-7732-8DF6BDD4AFDB}"/>
              </a:ext>
            </a:extLst>
          </p:cNvPr>
          <p:cNvSpPr/>
          <p:nvPr/>
        </p:nvSpPr>
        <p:spPr>
          <a:xfrm>
            <a:off x="6324124" y="5089088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日期：[日期]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2192643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xmlns="" id="{4BECE61C-96CC-4A9D-6230-C060D27295AB}"/>
              </a:ext>
            </a:extLst>
          </p:cNvPr>
          <p:cNvSpPr/>
          <p:nvPr/>
        </p:nvSpPr>
        <p:spPr>
          <a:xfrm>
            <a:off x="837724" y="246792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前台功能：會員中心</a:t>
            </a:r>
            <a:endParaRPr lang="en-US" sz="44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xmlns="" id="{3F0623C5-E73C-1A4C-5B8B-B7BD4678909F}"/>
              </a:ext>
            </a:extLst>
          </p:cNvPr>
          <p:cNvSpPr/>
          <p:nvPr/>
        </p:nvSpPr>
        <p:spPr>
          <a:xfrm>
            <a:off x="837724" y="377023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買家頁面</a:t>
            </a: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xmlns="" id="{05FFC3A7-3EF2-9D59-70E3-4DDDB2E7C90F}"/>
              </a:ext>
            </a:extLst>
          </p:cNvPr>
          <p:cNvSpPr/>
          <p:nvPr/>
        </p:nvSpPr>
        <p:spPr>
          <a:xfrm>
            <a:off x="837724" y="436149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訂單查詢</a:t>
            </a:r>
            <a:endParaRPr lang="en-US" sz="18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xmlns="" id="{2A873B31-1202-A43A-F7DC-6B32F75B7E88}"/>
              </a:ext>
            </a:extLst>
          </p:cNvPr>
          <p:cNvSpPr/>
          <p:nvPr/>
        </p:nvSpPr>
        <p:spPr>
          <a:xfrm>
            <a:off x="837724" y="482822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個人資料修改</a:t>
            </a:r>
            <a:endParaRPr lang="en-US" sz="185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xmlns="" id="{36ACA40E-3DB5-B9F5-BF28-EE89C3BA5D12}"/>
              </a:ext>
            </a:extLst>
          </p:cNvPr>
          <p:cNvSpPr/>
          <p:nvPr/>
        </p:nvSpPr>
        <p:spPr>
          <a:xfrm>
            <a:off x="837724" y="529494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收貨地址管理</a:t>
            </a:r>
            <a:endParaRPr lang="en-US" sz="18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xmlns="" id="{A88F8A75-D9ED-614B-F440-BAE0B93102D5}"/>
              </a:ext>
            </a:extLst>
          </p:cNvPr>
          <p:cNvSpPr/>
          <p:nvPr/>
        </p:nvSpPr>
        <p:spPr>
          <a:xfrm>
            <a:off x="7614761" y="377023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賣家頁面</a:t>
            </a:r>
            <a:endParaRPr lang="en-US" sz="2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xmlns="" id="{31351CE4-7E2B-2C0D-3E71-2533994973CF}"/>
              </a:ext>
            </a:extLst>
          </p:cNvPr>
          <p:cNvSpPr/>
          <p:nvPr/>
        </p:nvSpPr>
        <p:spPr>
          <a:xfrm>
            <a:off x="7614761" y="436149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訂單管理</a:t>
            </a:r>
            <a:endParaRPr lang="en-US" sz="185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xmlns="" id="{DCDAC237-05A6-1705-71C3-CBE3781D0812}"/>
              </a:ext>
            </a:extLst>
          </p:cNvPr>
          <p:cNvSpPr/>
          <p:nvPr/>
        </p:nvSpPr>
        <p:spPr>
          <a:xfrm>
            <a:off x="7614761" y="482822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商品上下架</a:t>
            </a:r>
            <a:endParaRPr lang="en-US" sz="185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xmlns="" id="{7F01AE55-69B8-B24D-BCC6-C9E377D93437}"/>
              </a:ext>
            </a:extLst>
          </p:cNvPr>
          <p:cNvSpPr/>
          <p:nvPr/>
        </p:nvSpPr>
        <p:spPr>
          <a:xfrm>
            <a:off x="7614761" y="529494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商品資訊修改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559461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xmlns="" id="{DB78EE77-4E5E-99A8-7B93-3656A60E8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xmlns="" id="{5C17D3ED-A85C-614C-6F5F-0F8B4B8933E8}"/>
              </a:ext>
            </a:extLst>
          </p:cNvPr>
          <p:cNvSpPr/>
          <p:nvPr/>
        </p:nvSpPr>
        <p:spPr>
          <a:xfrm>
            <a:off x="6324124" y="219158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前台功能：登錄/註冊</a:t>
            </a:r>
            <a:endParaRPr lang="en-US" sz="44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xmlns="" id="{1B708920-7D83-2557-C5EE-969F363F688E}"/>
              </a:ext>
            </a:extLst>
          </p:cNvPr>
          <p:cNvSpPr/>
          <p:nvPr/>
        </p:nvSpPr>
        <p:spPr>
          <a:xfrm>
            <a:off x="6324124" y="325457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5" name="Text 2">
            <a:extLst>
              <a:ext uri="{FF2B5EF4-FFF2-40B4-BE49-F238E27FC236}">
                <a16:creationId xmlns:a16="http://schemas.microsoft.com/office/drawing/2014/main" xmlns="" id="{525A2525-6238-2A2C-F363-D7B41FF84E72}"/>
              </a:ext>
            </a:extLst>
          </p:cNvPr>
          <p:cNvSpPr/>
          <p:nvPr/>
        </p:nvSpPr>
        <p:spPr>
          <a:xfrm>
            <a:off x="7101959" y="3336846"/>
            <a:ext cx="280689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快速註冊流程</a:t>
            </a:r>
            <a:endParaRPr lang="en-US" sz="22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xmlns="" id="{003E8AB1-B42E-162E-6AAE-453861A86BDA}"/>
              </a:ext>
            </a:extLst>
          </p:cNvPr>
          <p:cNvSpPr/>
          <p:nvPr/>
        </p:nvSpPr>
        <p:spPr>
          <a:xfrm>
            <a:off x="7101959" y="3832384"/>
            <a:ext cx="280689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支援 Email 與手機驗證，流程簡便</a:t>
            </a:r>
            <a:endParaRPr lang="en-US" sz="185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xmlns="" id="{F36587D7-4551-5330-3E6B-68DE097B3EA7}"/>
              </a:ext>
            </a:extLst>
          </p:cNvPr>
          <p:cNvSpPr/>
          <p:nvPr/>
        </p:nvSpPr>
        <p:spPr>
          <a:xfrm>
            <a:off x="10208062" y="325457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8" name="Text 5">
            <a:extLst>
              <a:ext uri="{FF2B5EF4-FFF2-40B4-BE49-F238E27FC236}">
                <a16:creationId xmlns:a16="http://schemas.microsoft.com/office/drawing/2014/main" xmlns="" id="{54375555-31C2-0C78-D98D-D284903CFEB0}"/>
              </a:ext>
            </a:extLst>
          </p:cNvPr>
          <p:cNvSpPr/>
          <p:nvPr/>
        </p:nvSpPr>
        <p:spPr>
          <a:xfrm>
            <a:off x="10985897" y="3336846"/>
            <a:ext cx="280689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社交帳號登錄</a:t>
            </a:r>
            <a:endParaRPr lang="en-US" sz="22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xmlns="" id="{31FA1D24-44A2-B7ED-DA75-DCA52938D7E0}"/>
              </a:ext>
            </a:extLst>
          </p:cNvPr>
          <p:cNvSpPr/>
          <p:nvPr/>
        </p:nvSpPr>
        <p:spPr>
          <a:xfrm>
            <a:off x="10985897" y="3832384"/>
            <a:ext cx="280689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整合 Google、Facebook 等第三方登入</a:t>
            </a:r>
            <a:endParaRPr lang="en-US" sz="185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xmlns="" id="{2CDEA406-0DE3-ED2A-DEDA-E72E1267A1F2}"/>
              </a:ext>
            </a:extLst>
          </p:cNvPr>
          <p:cNvSpPr/>
          <p:nvPr/>
        </p:nvSpPr>
        <p:spPr>
          <a:xfrm>
            <a:off x="6324124" y="5077182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11" name="Text 8">
            <a:extLst>
              <a:ext uri="{FF2B5EF4-FFF2-40B4-BE49-F238E27FC236}">
                <a16:creationId xmlns:a16="http://schemas.microsoft.com/office/drawing/2014/main" xmlns="" id="{F695FB61-72A5-A684-D20B-0E3BCF6F2DEE}"/>
              </a:ext>
            </a:extLst>
          </p:cNvPr>
          <p:cNvSpPr/>
          <p:nvPr/>
        </p:nvSpPr>
        <p:spPr>
          <a:xfrm>
            <a:off x="7101959" y="515945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忘記密碼流程</a:t>
            </a:r>
            <a:endParaRPr lang="en-US" sz="2200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xmlns="" id="{FC6D28B1-0043-283C-9FE5-8FB166F18ED9}"/>
              </a:ext>
            </a:extLst>
          </p:cNvPr>
          <p:cNvSpPr/>
          <p:nvPr/>
        </p:nvSpPr>
        <p:spPr>
          <a:xfrm>
            <a:off x="7101959" y="5654993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簡易重設密碼功能，提升使用便利性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4051262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0" descr="preencoded.png">
            <a:extLst>
              <a:ext uri="{FF2B5EF4-FFF2-40B4-BE49-F238E27FC236}">
                <a16:creationId xmlns:a16="http://schemas.microsoft.com/office/drawing/2014/main" xmlns="" id="{859462BB-E089-1179-F12F-767A4553A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14" name="Text 0">
            <a:extLst>
              <a:ext uri="{FF2B5EF4-FFF2-40B4-BE49-F238E27FC236}">
                <a16:creationId xmlns:a16="http://schemas.microsoft.com/office/drawing/2014/main" xmlns="" id="{3BB6AD06-1FAD-E83C-8A0F-5E1DB2F28494}"/>
              </a:ext>
            </a:extLst>
          </p:cNvPr>
          <p:cNvSpPr/>
          <p:nvPr/>
        </p:nvSpPr>
        <p:spPr>
          <a:xfrm>
            <a:off x="6324124" y="269640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後台功能：商品管理</a:t>
            </a:r>
            <a:endParaRPr lang="en-US" sz="4400" dirty="0"/>
          </a:p>
        </p:txBody>
      </p:sp>
      <p:sp>
        <p:nvSpPr>
          <p:cNvPr id="15" name="Shape 1">
            <a:extLst>
              <a:ext uri="{FF2B5EF4-FFF2-40B4-BE49-F238E27FC236}">
                <a16:creationId xmlns:a16="http://schemas.microsoft.com/office/drawing/2014/main" xmlns="" id="{A33C417B-80A3-1650-D9D1-6E4EF0A19D1E}"/>
              </a:ext>
            </a:extLst>
          </p:cNvPr>
          <p:cNvSpPr/>
          <p:nvPr/>
        </p:nvSpPr>
        <p:spPr>
          <a:xfrm>
            <a:off x="6324124" y="3759398"/>
            <a:ext cx="179427" cy="351949"/>
          </a:xfrm>
          <a:prstGeom prst="roundRect">
            <a:avLst>
              <a:gd name="adj" fmla="val 20012"/>
            </a:avLst>
          </a:prstGeom>
          <a:solidFill>
            <a:srgbClr val="304755"/>
          </a:solidFill>
          <a:ln/>
        </p:spPr>
      </p:sp>
      <p:sp>
        <p:nvSpPr>
          <p:cNvPr id="16" name="Text 2">
            <a:extLst>
              <a:ext uri="{FF2B5EF4-FFF2-40B4-BE49-F238E27FC236}">
                <a16:creationId xmlns:a16="http://schemas.microsoft.com/office/drawing/2014/main" xmlns="" id="{CA008A43-82F8-359E-FEB4-8F6DACD4D05D}"/>
              </a:ext>
            </a:extLst>
          </p:cNvPr>
          <p:cNvSpPr/>
          <p:nvPr/>
        </p:nvSpPr>
        <p:spPr>
          <a:xfrm>
            <a:off x="6862524" y="375939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商品新增與修改</a:t>
            </a:r>
            <a:endParaRPr lang="en-US" sz="2200" dirty="0"/>
          </a:p>
        </p:txBody>
      </p:sp>
      <p:sp>
        <p:nvSpPr>
          <p:cNvPr id="17" name="Shape 3">
            <a:extLst>
              <a:ext uri="{FF2B5EF4-FFF2-40B4-BE49-F238E27FC236}">
                <a16:creationId xmlns:a16="http://schemas.microsoft.com/office/drawing/2014/main" xmlns="" id="{D62AEC18-DF97-B119-A3E5-F51E0F2CE947}"/>
              </a:ext>
            </a:extLst>
          </p:cNvPr>
          <p:cNvSpPr/>
          <p:nvPr/>
        </p:nvSpPr>
        <p:spPr>
          <a:xfrm>
            <a:off x="6683097" y="4350663"/>
            <a:ext cx="179427" cy="351949"/>
          </a:xfrm>
          <a:prstGeom prst="roundRect">
            <a:avLst>
              <a:gd name="adj" fmla="val 20012"/>
            </a:avLst>
          </a:prstGeom>
          <a:solidFill>
            <a:srgbClr val="304755"/>
          </a:solidFill>
          <a:ln/>
        </p:spPr>
      </p:sp>
      <p:sp>
        <p:nvSpPr>
          <p:cNvPr id="18" name="Text 4">
            <a:extLst>
              <a:ext uri="{FF2B5EF4-FFF2-40B4-BE49-F238E27FC236}">
                <a16:creationId xmlns:a16="http://schemas.microsoft.com/office/drawing/2014/main" xmlns="" id="{88E4F750-718E-D102-AEF8-2593A6462AAD}"/>
              </a:ext>
            </a:extLst>
          </p:cNvPr>
          <p:cNvSpPr/>
          <p:nvPr/>
        </p:nvSpPr>
        <p:spPr>
          <a:xfrm>
            <a:off x="7221498" y="435066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商品分類管理</a:t>
            </a:r>
            <a:endParaRPr lang="en-US" sz="2200" dirty="0"/>
          </a:p>
        </p:txBody>
      </p:sp>
      <p:sp>
        <p:nvSpPr>
          <p:cNvPr id="19" name="Shape 5">
            <a:extLst>
              <a:ext uri="{FF2B5EF4-FFF2-40B4-BE49-F238E27FC236}">
                <a16:creationId xmlns:a16="http://schemas.microsoft.com/office/drawing/2014/main" xmlns="" id="{5432BDA9-4F95-67D5-BEE4-D46E966D3BBE}"/>
              </a:ext>
            </a:extLst>
          </p:cNvPr>
          <p:cNvSpPr/>
          <p:nvPr/>
        </p:nvSpPr>
        <p:spPr>
          <a:xfrm>
            <a:off x="7042190" y="4941927"/>
            <a:ext cx="179427" cy="351949"/>
          </a:xfrm>
          <a:prstGeom prst="roundRect">
            <a:avLst>
              <a:gd name="adj" fmla="val 20012"/>
            </a:avLst>
          </a:prstGeom>
          <a:solidFill>
            <a:srgbClr val="304755"/>
          </a:solidFill>
          <a:ln/>
        </p:spPr>
      </p:sp>
      <p:sp>
        <p:nvSpPr>
          <p:cNvPr id="20" name="Text 6">
            <a:extLst>
              <a:ext uri="{FF2B5EF4-FFF2-40B4-BE49-F238E27FC236}">
                <a16:creationId xmlns:a16="http://schemas.microsoft.com/office/drawing/2014/main" xmlns="" id="{FA5E5E96-FE36-AEC1-EAF3-180A8F4F51AC}"/>
              </a:ext>
            </a:extLst>
          </p:cNvPr>
          <p:cNvSpPr/>
          <p:nvPr/>
        </p:nvSpPr>
        <p:spPr>
          <a:xfrm>
            <a:off x="7580590" y="494192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圖片上傳與庫存管控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5648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xmlns="" id="{FF282119-4EA9-A517-DBDB-E3E85B403388}"/>
              </a:ext>
            </a:extLst>
          </p:cNvPr>
          <p:cNvSpPr/>
          <p:nvPr/>
        </p:nvSpPr>
        <p:spPr>
          <a:xfrm>
            <a:off x="837724" y="2868811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後台功能：訂單管理</a:t>
            </a:r>
            <a:endParaRPr lang="en-US" sz="44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xmlns="" id="{193BF335-732B-06E6-28AD-60684F263D36}"/>
              </a:ext>
            </a:extLst>
          </p:cNvPr>
          <p:cNvSpPr/>
          <p:nvPr/>
        </p:nvSpPr>
        <p:spPr>
          <a:xfrm>
            <a:off x="837724" y="41711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訂單查看</a:t>
            </a: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xmlns="" id="{CC12874B-9579-9660-A9EA-0418C27E7014}"/>
              </a:ext>
            </a:extLst>
          </p:cNvPr>
          <p:cNvSpPr/>
          <p:nvPr/>
        </p:nvSpPr>
        <p:spPr>
          <a:xfrm>
            <a:off x="837724" y="4762381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查看詳細訂單與列表資訊</a:t>
            </a:r>
            <a:endParaRPr lang="en-US" sz="18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xmlns="" id="{2E46298F-797D-C4B8-9B03-B795D871DDC9}"/>
              </a:ext>
            </a:extLst>
          </p:cNvPr>
          <p:cNvSpPr/>
          <p:nvPr/>
        </p:nvSpPr>
        <p:spPr>
          <a:xfrm>
            <a:off x="5357813" y="41711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物流與付款模擬</a:t>
            </a:r>
            <a:endParaRPr lang="en-US" sz="22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xmlns="" id="{F85FCEB6-8CAF-E4EF-63B1-52A82BF19099}"/>
              </a:ext>
            </a:extLst>
          </p:cNvPr>
          <p:cNvSpPr/>
          <p:nvPr/>
        </p:nvSpPr>
        <p:spPr>
          <a:xfrm>
            <a:off x="5357813" y="4762381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按鈕控制狀態，模擬真實流程</a:t>
            </a:r>
            <a:endParaRPr lang="en-US" sz="18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xmlns="" id="{0A81056F-F879-2EBD-35B9-32B96FEE2BEC}"/>
              </a:ext>
            </a:extLst>
          </p:cNvPr>
          <p:cNvSpPr/>
          <p:nvPr/>
        </p:nvSpPr>
        <p:spPr>
          <a:xfrm>
            <a:off x="9877901" y="41711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訂單匯出</a:t>
            </a:r>
            <a:endParaRPr lang="en-US" sz="2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xmlns="" id="{1585B788-44A9-395B-ED48-48ED385E293F}"/>
              </a:ext>
            </a:extLst>
          </p:cNvPr>
          <p:cNvSpPr/>
          <p:nvPr/>
        </p:nvSpPr>
        <p:spPr>
          <a:xfrm>
            <a:off x="9877901" y="4762381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便於資料分析與報表製作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3010883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xmlns="" id="{288E659A-E955-BF09-666C-1072F60B4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xmlns="" id="{A2FB9310-4B85-E2EC-BA0D-8C555808BCA1}"/>
              </a:ext>
            </a:extLst>
          </p:cNvPr>
          <p:cNvSpPr/>
          <p:nvPr/>
        </p:nvSpPr>
        <p:spPr>
          <a:xfrm>
            <a:off x="6324124" y="2106454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後台功能：使用者管理</a:t>
            </a:r>
            <a:endParaRPr lang="en-US" sz="44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xmlns="" id="{BFE1C90B-B77A-517E-C76E-CEA973336C09}"/>
              </a:ext>
            </a:extLst>
          </p:cNvPr>
          <p:cNvSpPr/>
          <p:nvPr/>
        </p:nvSpPr>
        <p:spPr>
          <a:xfrm>
            <a:off x="6324124" y="3169444"/>
            <a:ext cx="3614618" cy="1357193"/>
          </a:xfrm>
          <a:prstGeom prst="roundRect">
            <a:avLst>
              <a:gd name="adj" fmla="val 2646"/>
            </a:avLst>
          </a:prstGeom>
          <a:solidFill>
            <a:srgbClr val="304755"/>
          </a:solidFill>
          <a:ln/>
        </p:spPr>
      </p:sp>
      <p:sp>
        <p:nvSpPr>
          <p:cNvPr id="5" name="Text 2">
            <a:extLst>
              <a:ext uri="{FF2B5EF4-FFF2-40B4-BE49-F238E27FC236}">
                <a16:creationId xmlns:a16="http://schemas.microsoft.com/office/drawing/2014/main" xmlns="" id="{648DA8B2-7BF2-2D26-5396-989491B30F15}"/>
              </a:ext>
            </a:extLst>
          </p:cNvPr>
          <p:cNvSpPr/>
          <p:nvPr/>
        </p:nvSpPr>
        <p:spPr>
          <a:xfrm>
            <a:off x="6563439" y="340875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用戶資料管理</a:t>
            </a:r>
            <a:endParaRPr lang="en-US" sz="22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xmlns="" id="{B95CB391-9D5A-148C-C8B0-56E4F14A860F}"/>
              </a:ext>
            </a:extLst>
          </p:cNvPr>
          <p:cNvSpPr/>
          <p:nvPr/>
        </p:nvSpPr>
        <p:spPr>
          <a:xfrm>
            <a:off x="6563439" y="3904297"/>
            <a:ext cx="31359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查看與修改使用者資訊</a:t>
            </a:r>
            <a:endParaRPr lang="en-US" sz="185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xmlns="" id="{8EDE9A02-B88A-90EB-1C23-EC94FE552F1D}"/>
              </a:ext>
            </a:extLst>
          </p:cNvPr>
          <p:cNvSpPr/>
          <p:nvPr/>
        </p:nvSpPr>
        <p:spPr>
          <a:xfrm>
            <a:off x="10178058" y="3169444"/>
            <a:ext cx="3614618" cy="1357193"/>
          </a:xfrm>
          <a:prstGeom prst="roundRect">
            <a:avLst>
              <a:gd name="adj" fmla="val 2646"/>
            </a:avLst>
          </a:prstGeom>
          <a:solidFill>
            <a:srgbClr val="304755"/>
          </a:solidFill>
          <a:ln/>
        </p:spPr>
      </p:sp>
      <p:sp>
        <p:nvSpPr>
          <p:cNvPr id="8" name="Text 5">
            <a:extLst>
              <a:ext uri="{FF2B5EF4-FFF2-40B4-BE49-F238E27FC236}">
                <a16:creationId xmlns:a16="http://schemas.microsoft.com/office/drawing/2014/main" xmlns="" id="{074E5190-BE68-FDE7-D4A0-DCD24C488AE1}"/>
              </a:ext>
            </a:extLst>
          </p:cNvPr>
          <p:cNvSpPr/>
          <p:nvPr/>
        </p:nvSpPr>
        <p:spPr>
          <a:xfrm>
            <a:off x="10417373" y="340875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權限設定</a:t>
            </a:r>
            <a:endParaRPr lang="en-US" sz="22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xmlns="" id="{2FFF72BB-F1B7-B254-8443-418CD9DEB1B8}"/>
              </a:ext>
            </a:extLst>
          </p:cNvPr>
          <p:cNvSpPr/>
          <p:nvPr/>
        </p:nvSpPr>
        <p:spPr>
          <a:xfrm>
            <a:off x="10417373" y="3904297"/>
            <a:ext cx="31359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區分買家、賣家與管理員角色</a:t>
            </a:r>
            <a:endParaRPr lang="en-US" sz="185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xmlns="" id="{76C3A99A-72AD-E257-54EB-021DC6901740}"/>
              </a:ext>
            </a:extLst>
          </p:cNvPr>
          <p:cNvSpPr/>
          <p:nvPr/>
        </p:nvSpPr>
        <p:spPr>
          <a:xfrm>
            <a:off x="6324124" y="4765953"/>
            <a:ext cx="7468553" cy="1357193"/>
          </a:xfrm>
          <a:prstGeom prst="roundRect">
            <a:avLst>
              <a:gd name="adj" fmla="val 2646"/>
            </a:avLst>
          </a:prstGeom>
          <a:solidFill>
            <a:srgbClr val="304755"/>
          </a:solidFill>
          <a:ln/>
        </p:spPr>
      </p:sp>
      <p:sp>
        <p:nvSpPr>
          <p:cNvPr id="11" name="Text 8">
            <a:extLst>
              <a:ext uri="{FF2B5EF4-FFF2-40B4-BE49-F238E27FC236}">
                <a16:creationId xmlns:a16="http://schemas.microsoft.com/office/drawing/2014/main" xmlns="" id="{14EA59F5-94EC-671B-BA64-C9589F1B13C9}"/>
              </a:ext>
            </a:extLst>
          </p:cNvPr>
          <p:cNvSpPr/>
          <p:nvPr/>
        </p:nvSpPr>
        <p:spPr>
          <a:xfrm>
            <a:off x="6563439" y="500526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封鎖與解鎖</a:t>
            </a:r>
            <a:endParaRPr lang="en-US" sz="2200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xmlns="" id="{A05DA9B1-DE03-EB76-D4AD-0087996F857A}"/>
              </a:ext>
            </a:extLst>
          </p:cNvPr>
          <p:cNvSpPr/>
          <p:nvPr/>
        </p:nvSpPr>
        <p:spPr>
          <a:xfrm>
            <a:off x="6563439" y="5500807"/>
            <a:ext cx="698992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管理使用者存取權限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383383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xmlns="" id="{2EC8ADE7-7B70-A052-F02E-2A8B9BE3C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xmlns="" id="{8A25FD04-881C-3EC3-752C-F41973696412}"/>
              </a:ext>
            </a:extLst>
          </p:cNvPr>
          <p:cNvSpPr/>
          <p:nvPr/>
        </p:nvSpPr>
        <p:spPr>
          <a:xfrm>
            <a:off x="837724" y="1839516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後台功能：推薦系統與搜尋紀錄</a:t>
            </a:r>
            <a:endParaRPr lang="en-US" sz="44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xmlns="" id="{BC43B4AB-2C8F-7BA6-EFEB-70BDEF76B4C0}"/>
              </a:ext>
            </a:extLst>
          </p:cNvPr>
          <p:cNvSpPr/>
          <p:nvPr/>
        </p:nvSpPr>
        <p:spPr>
          <a:xfrm>
            <a:off x="837724" y="3606522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5" name="Text 2">
            <a:extLst>
              <a:ext uri="{FF2B5EF4-FFF2-40B4-BE49-F238E27FC236}">
                <a16:creationId xmlns:a16="http://schemas.microsoft.com/office/drawing/2014/main" xmlns="" id="{D378F7F5-789B-2AF5-0F61-F8E4EC130904}"/>
              </a:ext>
            </a:extLst>
          </p:cNvPr>
          <p:cNvSpPr/>
          <p:nvPr/>
        </p:nvSpPr>
        <p:spPr>
          <a:xfrm>
            <a:off x="937974" y="3664506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xmlns="" id="{93B8F347-6623-DEB1-0AC6-0F75889CC9EA}"/>
              </a:ext>
            </a:extLst>
          </p:cNvPr>
          <p:cNvSpPr/>
          <p:nvPr/>
        </p:nvSpPr>
        <p:spPr>
          <a:xfrm>
            <a:off x="1615559" y="3688794"/>
            <a:ext cx="280689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推薦商品管理</a:t>
            </a:r>
            <a:endParaRPr lang="en-US" sz="220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xmlns="" id="{B39BACA9-D0BB-DFEA-0D21-CA26FA0C691B}"/>
              </a:ext>
            </a:extLst>
          </p:cNvPr>
          <p:cNvSpPr/>
          <p:nvPr/>
        </p:nvSpPr>
        <p:spPr>
          <a:xfrm>
            <a:off x="1615559" y="4184332"/>
            <a:ext cx="2806898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設定熱門與猜你喜歡商品</a:t>
            </a:r>
            <a:endParaRPr lang="en-US" sz="1850" dirty="0"/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xmlns="" id="{49CC9E44-22D5-D067-95CE-8E773BCDAA9F}"/>
              </a:ext>
            </a:extLst>
          </p:cNvPr>
          <p:cNvSpPr/>
          <p:nvPr/>
        </p:nvSpPr>
        <p:spPr>
          <a:xfrm>
            <a:off x="4721662" y="3606522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9" name="Text 6">
            <a:extLst>
              <a:ext uri="{FF2B5EF4-FFF2-40B4-BE49-F238E27FC236}">
                <a16:creationId xmlns:a16="http://schemas.microsoft.com/office/drawing/2014/main" xmlns="" id="{50933ABE-0DCE-B212-02CF-00213739500E}"/>
              </a:ext>
            </a:extLst>
          </p:cNvPr>
          <p:cNvSpPr/>
          <p:nvPr/>
        </p:nvSpPr>
        <p:spPr>
          <a:xfrm>
            <a:off x="4821912" y="3664506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xmlns="" id="{E90838E1-8BA6-D0B9-9937-4BB52878B86A}"/>
              </a:ext>
            </a:extLst>
          </p:cNvPr>
          <p:cNvSpPr/>
          <p:nvPr/>
        </p:nvSpPr>
        <p:spPr>
          <a:xfrm>
            <a:off x="5499497" y="3688794"/>
            <a:ext cx="280689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搜尋關鍵字分析</a:t>
            </a:r>
            <a:endParaRPr lang="en-US" sz="2200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xmlns="" id="{CDEF5874-8177-DD87-681B-5A647433874F}"/>
              </a:ext>
            </a:extLst>
          </p:cNvPr>
          <p:cNvSpPr/>
          <p:nvPr/>
        </p:nvSpPr>
        <p:spPr>
          <a:xfrm>
            <a:off x="5499497" y="4184332"/>
            <a:ext cx="280689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監控與分析使用者搜尋行為</a:t>
            </a:r>
            <a:endParaRPr lang="en-US" sz="1850" dirty="0"/>
          </a:p>
        </p:txBody>
      </p:sp>
      <p:sp>
        <p:nvSpPr>
          <p:cNvPr id="12" name="Shape 9">
            <a:extLst>
              <a:ext uri="{FF2B5EF4-FFF2-40B4-BE49-F238E27FC236}">
                <a16:creationId xmlns:a16="http://schemas.microsoft.com/office/drawing/2014/main" xmlns="" id="{50EBA055-05F2-F726-C50D-0CA419365B7A}"/>
              </a:ext>
            </a:extLst>
          </p:cNvPr>
          <p:cNvSpPr/>
          <p:nvPr/>
        </p:nvSpPr>
        <p:spPr>
          <a:xfrm>
            <a:off x="837724" y="5429131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13" name="Text 10">
            <a:extLst>
              <a:ext uri="{FF2B5EF4-FFF2-40B4-BE49-F238E27FC236}">
                <a16:creationId xmlns:a16="http://schemas.microsoft.com/office/drawing/2014/main" xmlns="" id="{3BCBA476-3368-29B8-0461-C5C6BC89C818}"/>
              </a:ext>
            </a:extLst>
          </p:cNvPr>
          <p:cNvSpPr/>
          <p:nvPr/>
        </p:nvSpPr>
        <p:spPr>
          <a:xfrm>
            <a:off x="937974" y="5487114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xmlns="" id="{A05CD35A-97F3-6100-48F1-F8564E1CA21D}"/>
              </a:ext>
            </a:extLst>
          </p:cNvPr>
          <p:cNvSpPr/>
          <p:nvPr/>
        </p:nvSpPr>
        <p:spPr>
          <a:xfrm>
            <a:off x="1615559" y="551140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瀏覽紀錄統計</a:t>
            </a:r>
            <a:endParaRPr lang="en-US" sz="2200" dirty="0"/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xmlns="" id="{F6400D47-09BA-D12E-4952-3D12B933BE9C}"/>
              </a:ext>
            </a:extLst>
          </p:cNvPr>
          <p:cNvSpPr/>
          <p:nvPr/>
        </p:nvSpPr>
        <p:spPr>
          <a:xfrm>
            <a:off x="1615559" y="6006941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深入理解用戶興趣與行為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1975342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xmlns="" id="{D86F5ABA-0B58-8CD4-CC56-B5665FB81ADD}"/>
              </a:ext>
            </a:extLst>
          </p:cNvPr>
          <p:cNvSpPr/>
          <p:nvPr/>
        </p:nvSpPr>
        <p:spPr>
          <a:xfrm>
            <a:off x="837724" y="246792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技術總結與未來展望</a:t>
            </a:r>
            <a:endParaRPr lang="en-US" sz="44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xmlns="" id="{E8FEE2E1-1E85-EEEE-7325-2D108C73AF3D}"/>
              </a:ext>
            </a:extLst>
          </p:cNvPr>
          <p:cNvSpPr/>
          <p:nvPr/>
        </p:nvSpPr>
        <p:spPr>
          <a:xfrm>
            <a:off x="837724" y="377023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技術棧優勢</a:t>
            </a: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xmlns="" id="{71C51FCE-3E66-78F1-6A11-6A5C36BF09F3}"/>
              </a:ext>
            </a:extLst>
          </p:cNvPr>
          <p:cNvSpPr/>
          <p:nvPr/>
        </p:nvSpPr>
        <p:spPr>
          <a:xfrm>
            <a:off x="837724" y="436149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React 靈活前端</a:t>
            </a:r>
            <a:endParaRPr lang="en-US" sz="18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xmlns="" id="{A40FCDB0-C86F-254E-A3E2-9DCE2297BBA6}"/>
              </a:ext>
            </a:extLst>
          </p:cNvPr>
          <p:cNvSpPr/>
          <p:nvPr/>
        </p:nvSpPr>
        <p:spPr>
          <a:xfrm>
            <a:off x="837724" y="482822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Spring Boot 強大後端</a:t>
            </a:r>
            <a:endParaRPr lang="en-US" sz="185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xmlns="" id="{EF21B18F-99E9-492C-5B8C-DE9CA44812F5}"/>
              </a:ext>
            </a:extLst>
          </p:cNvPr>
          <p:cNvSpPr/>
          <p:nvPr/>
        </p:nvSpPr>
        <p:spPr>
          <a:xfrm>
            <a:off x="837724" y="529494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MySQL 穩定資料庫</a:t>
            </a:r>
            <a:endParaRPr lang="en-US" sz="18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xmlns="" id="{86BEF0FC-6390-1497-F4EC-574402A2FE09}"/>
              </a:ext>
            </a:extLst>
          </p:cNvPr>
          <p:cNvSpPr/>
          <p:nvPr/>
        </p:nvSpPr>
        <p:spPr>
          <a:xfrm>
            <a:off x="7614761" y="377023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未來功能擴展</a:t>
            </a:r>
            <a:endParaRPr lang="en-US" sz="2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xmlns="" id="{80252D43-CF65-35D9-E01C-9E4F536F7CC7}"/>
              </a:ext>
            </a:extLst>
          </p:cNvPr>
          <p:cNvSpPr/>
          <p:nvPr/>
        </p:nvSpPr>
        <p:spPr>
          <a:xfrm>
            <a:off x="7614761" y="436149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整合真實物流與支付</a:t>
            </a:r>
            <a:endParaRPr lang="en-US" sz="185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xmlns="" id="{21DC604F-7348-3AC8-09C2-35F3B8C2DDBE}"/>
              </a:ext>
            </a:extLst>
          </p:cNvPr>
          <p:cNvSpPr/>
          <p:nvPr/>
        </p:nvSpPr>
        <p:spPr>
          <a:xfrm>
            <a:off x="7614761" y="482822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行銷模組與促銷活動</a:t>
            </a:r>
            <a:endParaRPr lang="en-US" sz="185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xmlns="" id="{D611A246-5FF8-10E3-B3D6-9B1DA498610E}"/>
              </a:ext>
            </a:extLst>
          </p:cNvPr>
          <p:cNvSpPr/>
          <p:nvPr/>
        </p:nvSpPr>
        <p:spPr>
          <a:xfrm>
            <a:off x="7614761" y="529494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AI 個性化推薦系統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338991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xmlns="" id="{43051339-9B16-F8D1-2B54-6670F65E19EA}"/>
              </a:ext>
            </a:extLst>
          </p:cNvPr>
          <p:cNvSpPr/>
          <p:nvPr/>
        </p:nvSpPr>
        <p:spPr>
          <a:xfrm>
            <a:off x="837724" y="2677239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zh-TW" alt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開發目的</a:t>
            </a:r>
            <a:endParaRPr lang="en-US" sz="44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xmlns="" id="{0C2EA2AC-9720-E7D0-2018-95BCB5B020ED}"/>
              </a:ext>
            </a:extLst>
          </p:cNvPr>
          <p:cNvSpPr/>
          <p:nvPr/>
        </p:nvSpPr>
        <p:spPr>
          <a:xfrm>
            <a:off x="837724" y="3979545"/>
            <a:ext cx="3200876" cy="3829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zh-TW" altLang="en-US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打造 </a:t>
            </a:r>
            <a:r>
              <a:rPr lang="en-US" altLang="zh-TW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C2C </a:t>
            </a:r>
            <a:r>
              <a:rPr lang="zh-TW" altLang="en-US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電子商務平台</a:t>
            </a: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xmlns="" id="{32CC4251-045F-A735-674C-7674D5575551}"/>
              </a:ext>
            </a:extLst>
          </p:cNvPr>
          <p:cNvSpPr/>
          <p:nvPr/>
        </p:nvSpPr>
        <p:spPr>
          <a:xfrm>
            <a:off x="837724" y="4570809"/>
            <a:ext cx="3200876" cy="5060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000"/>
              </a:lnSpc>
            </a:pPr>
            <a:r>
              <a:rPr lang="zh-TW" altLang="en-US" sz="18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整合</a:t>
            </a:r>
            <a:r>
              <a:rPr lang="zh-TW" alt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買家前台與員工後台功能</a:t>
            </a:r>
            <a:endParaRPr lang="en-US" sz="1850" dirty="0">
              <a:solidFill>
                <a:srgbClr val="CAD6DE"/>
              </a:solidFill>
              <a:latin typeface="Cabin" pitchFamily="34" charset="0"/>
              <a:ea typeface="Cabin" pitchFamily="34" charset="-122"/>
              <a:cs typeface="Cabin" pitchFamily="34" charset="-120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xmlns="" id="{0C2EA2AC-9720-E7D0-2018-95BCB5B020ED}"/>
              </a:ext>
            </a:extLst>
          </p:cNvPr>
          <p:cNvSpPr/>
          <p:nvPr/>
        </p:nvSpPr>
        <p:spPr>
          <a:xfrm>
            <a:off x="9829324" y="3881675"/>
            <a:ext cx="3200876" cy="3829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zh-TW" altLang="en-US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設計後台管理介面</a:t>
            </a:r>
            <a:endParaRPr lang="en-US" sz="2400" dirty="0">
              <a:solidFill>
                <a:srgbClr val="CAD6DE"/>
              </a:solidFill>
              <a:latin typeface="Cabin" pitchFamily="34" charset="0"/>
              <a:ea typeface="Cabin" pitchFamily="34" charset="-122"/>
              <a:cs typeface="Cabin" pitchFamily="34" charset="-120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xmlns="" id="{32CC4251-045F-A735-674C-7674D5575551}"/>
              </a:ext>
            </a:extLst>
          </p:cNvPr>
          <p:cNvSpPr/>
          <p:nvPr/>
        </p:nvSpPr>
        <p:spPr>
          <a:xfrm>
            <a:off x="5333524" y="4466034"/>
            <a:ext cx="3200876" cy="9060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000"/>
              </a:lnSpc>
            </a:pPr>
            <a:r>
              <a:rPr lang="zh-TW" alt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商品分類瀏覽、搜尋、購物車、訂單管理、推薦系統</a:t>
            </a:r>
            <a:endParaRPr lang="en-US" sz="1850" dirty="0">
              <a:solidFill>
                <a:srgbClr val="CAD6DE"/>
              </a:solidFill>
              <a:latin typeface="Cabin" pitchFamily="34" charset="0"/>
              <a:ea typeface="Cabin" pitchFamily="34" charset="-122"/>
              <a:cs typeface="Cabin" pitchFamily="34" charset="-120"/>
            </a:endParaRPr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xmlns="" id="{0C2EA2AC-9720-E7D0-2018-95BCB5B020ED}"/>
              </a:ext>
            </a:extLst>
          </p:cNvPr>
          <p:cNvSpPr/>
          <p:nvPr/>
        </p:nvSpPr>
        <p:spPr>
          <a:xfrm>
            <a:off x="5383888" y="3881675"/>
            <a:ext cx="3200876" cy="3829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zh-TW" altLang="en-US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實作完整購物流程</a:t>
            </a:r>
            <a:r>
              <a:rPr lang="zh-TW" altLang="en-US" sz="240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台</a:t>
            </a:r>
            <a:endParaRPr lang="en-US" sz="2200" dirty="0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xmlns="" id="{32CC4251-045F-A735-674C-7674D5575551}"/>
              </a:ext>
            </a:extLst>
          </p:cNvPr>
          <p:cNvSpPr/>
          <p:nvPr/>
        </p:nvSpPr>
        <p:spPr>
          <a:xfrm>
            <a:off x="9829324" y="4472940"/>
            <a:ext cx="3200876" cy="9060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000"/>
              </a:lnSpc>
            </a:pPr>
            <a:r>
              <a:rPr lang="zh-TW" alt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商品、訂單、會員、推薦系統、瀏覽紀錄管理</a:t>
            </a:r>
            <a:endParaRPr lang="en-US" sz="1850" dirty="0">
              <a:solidFill>
                <a:srgbClr val="CAD6DE"/>
              </a:solidFill>
              <a:latin typeface="Cabin" pitchFamily="34" charset="0"/>
              <a:ea typeface="Cabin" pitchFamily="34" charset="-122"/>
              <a:cs typeface="Cabin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718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xmlns="" id="{0E5DFD86-DAA3-E24E-C115-87E2A3946D9F}"/>
              </a:ext>
            </a:extLst>
          </p:cNvPr>
          <p:cNvSpPr/>
          <p:nvPr/>
        </p:nvSpPr>
        <p:spPr>
          <a:xfrm>
            <a:off x="837724" y="2677239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系統架構概覽</a:t>
            </a:r>
            <a:endParaRPr lang="en-US" sz="44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xmlns="" id="{0C2EA2AC-9720-E7D0-2018-95BCB5B020ED}"/>
              </a:ext>
            </a:extLst>
          </p:cNvPr>
          <p:cNvSpPr/>
          <p:nvPr/>
        </p:nvSpPr>
        <p:spPr>
          <a:xfrm>
            <a:off x="837724" y="3979545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架構特色</a:t>
            </a: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xmlns="" id="{32CC4251-045F-A735-674C-7674D5575551}"/>
              </a:ext>
            </a:extLst>
          </p:cNvPr>
          <p:cNvSpPr/>
          <p:nvPr/>
        </p:nvSpPr>
        <p:spPr>
          <a:xfrm>
            <a:off x="837724" y="4570809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採用前後端分離，提升開發與維護效率</a:t>
            </a:r>
            <a:endParaRPr lang="en-US" sz="18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xmlns="" id="{E337984F-AB19-E82B-CA1A-1020BBE5AFF4}"/>
              </a:ext>
            </a:extLst>
          </p:cNvPr>
          <p:cNvSpPr/>
          <p:nvPr/>
        </p:nvSpPr>
        <p:spPr>
          <a:xfrm>
            <a:off x="4230053" y="3979545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前端技術</a:t>
            </a:r>
            <a:endParaRPr lang="en-US" sz="22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xmlns="" id="{AF2BE53D-7A2C-72E3-9CC9-CDE9FD836F92}"/>
              </a:ext>
            </a:extLst>
          </p:cNvPr>
          <p:cNvSpPr/>
          <p:nvPr/>
        </p:nvSpPr>
        <p:spPr>
          <a:xfrm>
            <a:off x="4230053" y="4570809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React 提供互動豐富的使用者介面</a:t>
            </a:r>
            <a:endParaRPr lang="en-US" sz="18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xmlns="" id="{233D3FC9-5AEF-8357-5893-F40B55562D83}"/>
              </a:ext>
            </a:extLst>
          </p:cNvPr>
          <p:cNvSpPr/>
          <p:nvPr/>
        </p:nvSpPr>
        <p:spPr>
          <a:xfrm>
            <a:off x="7622381" y="3979545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後端技術</a:t>
            </a:r>
            <a:endParaRPr lang="en-US" sz="2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xmlns="" id="{9EC85AF8-6AA8-2BD9-194E-FEA9430AE04C}"/>
              </a:ext>
            </a:extLst>
          </p:cNvPr>
          <p:cNvSpPr/>
          <p:nvPr/>
        </p:nvSpPr>
        <p:spPr>
          <a:xfrm>
            <a:off x="7622381" y="4570809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Spring Boot 負責業務邏輯與資料處理</a:t>
            </a:r>
            <a:endParaRPr lang="en-US" sz="185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xmlns="" id="{85E3F22B-7376-41C8-DED3-23D7DF52A3E1}"/>
              </a:ext>
            </a:extLst>
          </p:cNvPr>
          <p:cNvSpPr/>
          <p:nvPr/>
        </p:nvSpPr>
        <p:spPr>
          <a:xfrm>
            <a:off x="11014710" y="3979545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資料庫</a:t>
            </a:r>
            <a:endParaRPr lang="en-US" sz="220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xmlns="" id="{AFEACC91-D35A-1C36-2BE3-BC754C6439CF}"/>
              </a:ext>
            </a:extLst>
          </p:cNvPr>
          <p:cNvSpPr/>
          <p:nvPr/>
        </p:nvSpPr>
        <p:spPr>
          <a:xfrm>
            <a:off x="11014710" y="4570809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MySQL 作為關聯式資料庫存儲系統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92547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xmlns="" id="{0E5DFD86-DAA3-E24E-C115-87E2A3946D9F}"/>
              </a:ext>
            </a:extLst>
          </p:cNvPr>
          <p:cNvSpPr/>
          <p:nvPr/>
        </p:nvSpPr>
        <p:spPr>
          <a:xfrm>
            <a:off x="837724" y="2677239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系統架構概覽</a:t>
            </a:r>
            <a:endParaRPr lang="en-US" sz="44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xmlns="" id="{0C2EA2AC-9720-E7D0-2018-95BCB5B020ED}"/>
              </a:ext>
            </a:extLst>
          </p:cNvPr>
          <p:cNvSpPr/>
          <p:nvPr/>
        </p:nvSpPr>
        <p:spPr>
          <a:xfrm>
            <a:off x="837724" y="3979545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架構特色</a:t>
            </a: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xmlns="" id="{32CC4251-045F-A735-674C-7674D5575551}"/>
              </a:ext>
            </a:extLst>
          </p:cNvPr>
          <p:cNvSpPr/>
          <p:nvPr/>
        </p:nvSpPr>
        <p:spPr>
          <a:xfrm>
            <a:off x="837724" y="4570809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採用前後端分離，提升開發與維護效率</a:t>
            </a:r>
            <a:endParaRPr lang="en-US" sz="18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xmlns="" id="{E337984F-AB19-E82B-CA1A-1020BBE5AFF4}"/>
              </a:ext>
            </a:extLst>
          </p:cNvPr>
          <p:cNvSpPr/>
          <p:nvPr/>
        </p:nvSpPr>
        <p:spPr>
          <a:xfrm>
            <a:off x="4230053" y="3979545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前端技術</a:t>
            </a:r>
            <a:endParaRPr lang="en-US" sz="22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xmlns="" id="{AF2BE53D-7A2C-72E3-9CC9-CDE9FD836F92}"/>
              </a:ext>
            </a:extLst>
          </p:cNvPr>
          <p:cNvSpPr/>
          <p:nvPr/>
        </p:nvSpPr>
        <p:spPr>
          <a:xfrm>
            <a:off x="4230053" y="4570809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React 提供互動豐富的使用者介面</a:t>
            </a:r>
            <a:endParaRPr lang="en-US" sz="18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xmlns="" id="{233D3FC9-5AEF-8357-5893-F40B55562D83}"/>
              </a:ext>
            </a:extLst>
          </p:cNvPr>
          <p:cNvSpPr/>
          <p:nvPr/>
        </p:nvSpPr>
        <p:spPr>
          <a:xfrm>
            <a:off x="7622381" y="3979545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後端技術</a:t>
            </a:r>
            <a:endParaRPr lang="en-US" sz="2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xmlns="" id="{9EC85AF8-6AA8-2BD9-194E-FEA9430AE04C}"/>
              </a:ext>
            </a:extLst>
          </p:cNvPr>
          <p:cNvSpPr/>
          <p:nvPr/>
        </p:nvSpPr>
        <p:spPr>
          <a:xfrm>
            <a:off x="7622381" y="4570809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Spring Boot 負責業務邏輯與資料處理</a:t>
            </a:r>
            <a:endParaRPr lang="en-US" sz="185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xmlns="" id="{85E3F22B-7376-41C8-DED3-23D7DF52A3E1}"/>
              </a:ext>
            </a:extLst>
          </p:cNvPr>
          <p:cNvSpPr/>
          <p:nvPr/>
        </p:nvSpPr>
        <p:spPr>
          <a:xfrm>
            <a:off x="11014710" y="3979545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資料庫</a:t>
            </a:r>
            <a:endParaRPr lang="en-US" sz="220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xmlns="" id="{AFEACC91-D35A-1C36-2BE3-BC754C6439CF}"/>
              </a:ext>
            </a:extLst>
          </p:cNvPr>
          <p:cNvSpPr/>
          <p:nvPr/>
        </p:nvSpPr>
        <p:spPr>
          <a:xfrm>
            <a:off x="11014710" y="4570809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MySQL 作為關聯式資料庫存儲系統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325848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xmlns="" id="{0E5DFD86-DAA3-E24E-C115-87E2A3946D9F}"/>
              </a:ext>
            </a:extLst>
          </p:cNvPr>
          <p:cNvSpPr/>
          <p:nvPr/>
        </p:nvSpPr>
        <p:spPr>
          <a:xfrm>
            <a:off x="694849" y="1067514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 err="1" smtClean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系統架構</a:t>
            </a:r>
            <a:r>
              <a:rPr lang="zh-TW" altLang="en-US" sz="4400" dirty="0" smtClean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圖</a:t>
            </a:r>
            <a:endParaRPr lang="en-US" sz="44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95" y="2301604"/>
            <a:ext cx="13068710" cy="414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1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xmlns="" id="{C052DEC4-A2C2-F364-8F62-8A1C4A59A339}"/>
              </a:ext>
            </a:extLst>
          </p:cNvPr>
          <p:cNvSpPr/>
          <p:nvPr/>
        </p:nvSpPr>
        <p:spPr>
          <a:xfrm>
            <a:off x="817786" y="1164562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00"/>
              </a:lnSpc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Site-Map</a:t>
            </a:r>
            <a:r>
              <a:rPr lang="zh-TW" alt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 前台使用者</a:t>
            </a:r>
            <a:endParaRPr lang="en-US" sz="4400" dirty="0">
              <a:solidFill>
                <a:srgbClr val="FFFFFF"/>
              </a:solidFill>
              <a:latin typeface="Unbounded" pitchFamily="34" charset="0"/>
              <a:ea typeface="Unbounded" pitchFamily="34" charset="-122"/>
              <a:cs typeface="Unbounded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147" y="2172625"/>
            <a:ext cx="11676910" cy="567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7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xmlns="" id="{C052DEC4-A2C2-F364-8F62-8A1C4A59A339}"/>
              </a:ext>
            </a:extLst>
          </p:cNvPr>
          <p:cNvSpPr/>
          <p:nvPr/>
        </p:nvSpPr>
        <p:spPr>
          <a:xfrm>
            <a:off x="817786" y="1164562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Site-Map</a:t>
            </a:r>
            <a:r>
              <a:rPr lang="zh-TW" alt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 後台員工</a:t>
            </a:r>
            <a:endParaRPr lang="en-US" sz="4400" dirty="0">
              <a:solidFill>
                <a:srgbClr val="FFFFFF"/>
              </a:solidFill>
              <a:latin typeface="Unbounded" pitchFamily="34" charset="0"/>
              <a:ea typeface="Unbounded" pitchFamily="34" charset="-122"/>
              <a:cs typeface="Unbounded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22" y="2595797"/>
            <a:ext cx="11193926" cy="1583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7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xmlns="" id="{A7F0C4F0-0F36-4ABB-1894-BDD61C4F5D4E}"/>
              </a:ext>
            </a:extLst>
          </p:cNvPr>
          <p:cNvSpPr/>
          <p:nvPr/>
        </p:nvSpPr>
        <p:spPr>
          <a:xfrm>
            <a:off x="847603" y="1224196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ER</a:t>
            </a:r>
            <a:r>
              <a:rPr lang="zh-TW" alt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圖</a:t>
            </a:r>
            <a:endParaRPr lang="en-US" sz="4400" dirty="0">
              <a:solidFill>
                <a:srgbClr val="FFFFFF"/>
              </a:solidFill>
              <a:latin typeface="Unbounded" pitchFamily="34" charset="0"/>
              <a:ea typeface="Unbounded" pitchFamily="34" charset="-122"/>
              <a:cs typeface="Unbounded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601" y="801031"/>
            <a:ext cx="9245199" cy="726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35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xmlns="" id="{1D42A72D-39C8-95EB-F1E2-F51078C43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xmlns="" id="{8BF2A6AB-1F7E-9633-389D-D723B15A9392}"/>
              </a:ext>
            </a:extLst>
          </p:cNvPr>
          <p:cNvSpPr/>
          <p:nvPr/>
        </p:nvSpPr>
        <p:spPr>
          <a:xfrm>
            <a:off x="837724" y="1914882"/>
            <a:ext cx="675798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前台功能：使用者體驗至上</a:t>
            </a:r>
            <a:endParaRPr lang="en-US" sz="44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xmlns="" id="{6C660091-FD11-19F4-B101-AD493F3FAABB}"/>
              </a:ext>
            </a:extLst>
          </p:cNvPr>
          <p:cNvSpPr/>
          <p:nvPr/>
        </p:nvSpPr>
        <p:spPr>
          <a:xfrm>
            <a:off x="837724" y="2977872"/>
            <a:ext cx="3614618" cy="1740218"/>
          </a:xfrm>
          <a:prstGeom prst="roundRect">
            <a:avLst>
              <a:gd name="adj" fmla="val 2063"/>
            </a:avLst>
          </a:prstGeom>
          <a:solidFill>
            <a:srgbClr val="304755"/>
          </a:solidFill>
          <a:ln/>
        </p:spPr>
      </p:sp>
      <p:sp>
        <p:nvSpPr>
          <p:cNvPr id="5" name="Text 2">
            <a:extLst>
              <a:ext uri="{FF2B5EF4-FFF2-40B4-BE49-F238E27FC236}">
                <a16:creationId xmlns:a16="http://schemas.microsoft.com/office/drawing/2014/main" xmlns="" id="{101A07B7-081B-4384-C963-FFC0D5B53663}"/>
              </a:ext>
            </a:extLst>
          </p:cNvPr>
          <p:cNvSpPr/>
          <p:nvPr/>
        </p:nvSpPr>
        <p:spPr>
          <a:xfrm>
            <a:off x="1077039" y="321718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最近看過商品</a:t>
            </a:r>
            <a:endParaRPr lang="en-US" sz="22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xmlns="" id="{462400A2-D484-A8F3-CCF3-32E253FD6954}"/>
              </a:ext>
            </a:extLst>
          </p:cNvPr>
          <p:cNvSpPr/>
          <p:nvPr/>
        </p:nvSpPr>
        <p:spPr>
          <a:xfrm>
            <a:off x="1077039" y="3712726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追蹤瀏覽紀錄，方便用戶回顧商品</a:t>
            </a:r>
            <a:endParaRPr lang="en-US" sz="185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xmlns="" id="{2B8FEFA1-65DA-DEEF-1B3F-0DC7ECD2278D}"/>
              </a:ext>
            </a:extLst>
          </p:cNvPr>
          <p:cNvSpPr/>
          <p:nvPr/>
        </p:nvSpPr>
        <p:spPr>
          <a:xfrm>
            <a:off x="4691658" y="2977872"/>
            <a:ext cx="3614618" cy="1740218"/>
          </a:xfrm>
          <a:prstGeom prst="roundRect">
            <a:avLst>
              <a:gd name="adj" fmla="val 2063"/>
            </a:avLst>
          </a:prstGeom>
          <a:solidFill>
            <a:srgbClr val="304755"/>
          </a:solidFill>
          <a:ln/>
        </p:spPr>
      </p:sp>
      <p:sp>
        <p:nvSpPr>
          <p:cNvPr id="8" name="Text 5">
            <a:extLst>
              <a:ext uri="{FF2B5EF4-FFF2-40B4-BE49-F238E27FC236}">
                <a16:creationId xmlns:a16="http://schemas.microsoft.com/office/drawing/2014/main" xmlns="" id="{F636048F-4C36-6D44-AA6F-5D21733034BE}"/>
              </a:ext>
            </a:extLst>
          </p:cNvPr>
          <p:cNvSpPr/>
          <p:nvPr/>
        </p:nvSpPr>
        <p:spPr>
          <a:xfrm>
            <a:off x="4930973" y="321718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購物車管理</a:t>
            </a:r>
            <a:endParaRPr lang="en-US" sz="22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xmlns="" id="{6BBFCEEE-A067-D3FE-98EA-BF5239A138DB}"/>
              </a:ext>
            </a:extLst>
          </p:cNvPr>
          <p:cNvSpPr/>
          <p:nvPr/>
        </p:nvSpPr>
        <p:spPr>
          <a:xfrm>
            <a:off x="4930973" y="3712726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支援商品新增、刪除與數量調整</a:t>
            </a:r>
            <a:endParaRPr lang="en-US" sz="185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xmlns="" id="{DE1F0B5E-5085-2EE2-9290-B4EB90339DF7}"/>
              </a:ext>
            </a:extLst>
          </p:cNvPr>
          <p:cNvSpPr/>
          <p:nvPr/>
        </p:nvSpPr>
        <p:spPr>
          <a:xfrm>
            <a:off x="837724" y="4957405"/>
            <a:ext cx="7468553" cy="1357193"/>
          </a:xfrm>
          <a:prstGeom prst="roundRect">
            <a:avLst>
              <a:gd name="adj" fmla="val 2646"/>
            </a:avLst>
          </a:prstGeom>
          <a:solidFill>
            <a:srgbClr val="304755"/>
          </a:solidFill>
          <a:ln/>
        </p:spPr>
      </p:sp>
      <p:sp>
        <p:nvSpPr>
          <p:cNvPr id="11" name="Text 8">
            <a:extLst>
              <a:ext uri="{FF2B5EF4-FFF2-40B4-BE49-F238E27FC236}">
                <a16:creationId xmlns:a16="http://schemas.microsoft.com/office/drawing/2014/main" xmlns="" id="{A00863E8-4C0B-E789-CB2A-9F6F1E19F32D}"/>
              </a:ext>
            </a:extLst>
          </p:cNvPr>
          <p:cNvSpPr/>
          <p:nvPr/>
        </p:nvSpPr>
        <p:spPr>
          <a:xfrm>
            <a:off x="1077039" y="519672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商品搜尋與篩選</a:t>
            </a:r>
            <a:endParaRPr lang="en-US" sz="2200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xmlns="" id="{5541A060-9A7A-52F5-84D2-F9FABAA334DA}"/>
              </a:ext>
            </a:extLst>
          </p:cNvPr>
          <p:cNvSpPr/>
          <p:nvPr/>
        </p:nvSpPr>
        <p:spPr>
          <a:xfrm>
            <a:off x="1077039" y="5692259"/>
            <a:ext cx="698992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關鍵字、分類及價格區間多元篩選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3851110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佈景主題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211</Words>
  <Application>Microsoft Office PowerPoint</Application>
  <PresentationFormat>自訂</PresentationFormat>
  <Paragraphs>94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Cabin</vt:lpstr>
      <vt:lpstr>Unbounded</vt:lpstr>
      <vt:lpstr>新細明體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National Taipei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NTPU</dc:creator>
  <cp:lastModifiedBy>USER</cp:lastModifiedBy>
  <cp:revision>7</cp:revision>
  <dcterms:created xsi:type="dcterms:W3CDTF">2025-05-09T05:56:55Z</dcterms:created>
  <dcterms:modified xsi:type="dcterms:W3CDTF">2025-06-08T08:36:53Z</dcterms:modified>
</cp:coreProperties>
</file>