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2" r:id="rId2"/>
    <p:sldId id="257" r:id="rId3"/>
    <p:sldId id="258" r:id="rId4"/>
    <p:sldId id="259" r:id="rId5"/>
    <p:sldId id="260" r:id="rId6"/>
    <p:sldId id="263" r:id="rId7"/>
    <p:sldId id="264" r:id="rId8"/>
    <p:sldId id="261" r:id="rId9"/>
    <p:sldId id="265" r:id="rId10"/>
    <p:sldId id="266" r:id="rId11"/>
    <p:sldId id="267" r:id="rId12"/>
    <p:sldId id="268" r:id="rId13"/>
    <p:sldId id="269"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123A"/>
    <a:srgbClr val="1B1C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49245A-A128-4E83-8352-EE3FC472DD63}" v="13" dt="2025-03-19T12:25:36.1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CA7E57-4F33-45DA-BBDF-02D2748AEA54}" type="datetimeFigureOut">
              <a:rPr lang="en-IN" smtClean="0"/>
              <a:t>22-03-2025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BE07B-CF60-4005-9429-00E32AD4332A}" type="slidenum">
              <a:rPr lang="en-IN" smtClean="0"/>
              <a:t>‹#›</a:t>
            </a:fld>
            <a:endParaRPr lang="en-IN"/>
          </a:p>
        </p:txBody>
      </p:sp>
    </p:spTree>
    <p:extLst>
      <p:ext uri="{BB962C8B-B14F-4D97-AF65-F5344CB8AC3E}">
        <p14:creationId xmlns:p14="http://schemas.microsoft.com/office/powerpoint/2010/main" val="4029525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1BE07B-CF60-4005-9429-00E32AD4332A}" type="slidenum">
              <a:rPr lang="en-IN" smtClean="0"/>
              <a:t>14</a:t>
            </a:fld>
            <a:endParaRPr lang="en-IN"/>
          </a:p>
        </p:txBody>
      </p:sp>
    </p:spTree>
    <p:extLst>
      <p:ext uri="{BB962C8B-B14F-4D97-AF65-F5344CB8AC3E}">
        <p14:creationId xmlns:p14="http://schemas.microsoft.com/office/powerpoint/2010/main" val="2614264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BFBB2-1F92-4947-9ECE-F62EE051CB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C76B59-7417-A1E2-42FD-8997FFCB76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25E702-F1F5-F668-32B1-D418FEF28C08}"/>
              </a:ext>
            </a:extLst>
          </p:cNvPr>
          <p:cNvSpPr>
            <a:spLocks noGrp="1"/>
          </p:cNvSpPr>
          <p:nvPr>
            <p:ph type="dt" sz="half" idx="10"/>
          </p:nvPr>
        </p:nvSpPr>
        <p:spPr/>
        <p:txBody>
          <a:bodyPr/>
          <a:lstStyle/>
          <a:p>
            <a:fld id="{D706BE9B-8E02-4123-9BA3-8B24C6DB85D7}" type="datetimeFigureOut">
              <a:rPr lang="en-IN" smtClean="0"/>
              <a:t>22-03-2025</a:t>
            </a:fld>
            <a:endParaRPr lang="en-IN"/>
          </a:p>
        </p:txBody>
      </p:sp>
      <p:sp>
        <p:nvSpPr>
          <p:cNvPr id="5" name="Footer Placeholder 4">
            <a:extLst>
              <a:ext uri="{FF2B5EF4-FFF2-40B4-BE49-F238E27FC236}">
                <a16:creationId xmlns:a16="http://schemas.microsoft.com/office/drawing/2014/main" id="{6FDE9BA4-287F-84E3-894F-D4491B31F1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AAD5E5-A34D-0D56-59DF-087527EA382E}"/>
              </a:ext>
            </a:extLst>
          </p:cNvPr>
          <p:cNvSpPr>
            <a:spLocks noGrp="1"/>
          </p:cNvSpPr>
          <p:nvPr>
            <p:ph type="sldNum" sz="quarter" idx="12"/>
          </p:nvPr>
        </p:nvSpPr>
        <p:spPr/>
        <p:txBody>
          <a:bodyPr/>
          <a:lstStyle/>
          <a:p>
            <a:fld id="{83875C54-1478-4ACE-942B-C720852FC431}" type="slidenum">
              <a:rPr lang="en-IN" smtClean="0"/>
              <a:t>‹#›</a:t>
            </a:fld>
            <a:endParaRPr lang="en-IN"/>
          </a:p>
        </p:txBody>
      </p:sp>
    </p:spTree>
    <p:extLst>
      <p:ext uri="{BB962C8B-B14F-4D97-AF65-F5344CB8AC3E}">
        <p14:creationId xmlns:p14="http://schemas.microsoft.com/office/powerpoint/2010/main" val="3022792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30E7-2478-B03E-DDC0-B97F83C095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25FCF4-771D-2D2A-AF91-F67C0A3771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49169E-5ECE-14AD-FC00-DE1C4C091654}"/>
              </a:ext>
            </a:extLst>
          </p:cNvPr>
          <p:cNvSpPr>
            <a:spLocks noGrp="1"/>
          </p:cNvSpPr>
          <p:nvPr>
            <p:ph type="dt" sz="half" idx="10"/>
          </p:nvPr>
        </p:nvSpPr>
        <p:spPr/>
        <p:txBody>
          <a:bodyPr/>
          <a:lstStyle/>
          <a:p>
            <a:fld id="{D706BE9B-8E02-4123-9BA3-8B24C6DB85D7}" type="datetimeFigureOut">
              <a:rPr lang="en-IN" smtClean="0"/>
              <a:t>22-03-2025</a:t>
            </a:fld>
            <a:endParaRPr lang="en-IN"/>
          </a:p>
        </p:txBody>
      </p:sp>
      <p:sp>
        <p:nvSpPr>
          <p:cNvPr id="5" name="Footer Placeholder 4">
            <a:extLst>
              <a:ext uri="{FF2B5EF4-FFF2-40B4-BE49-F238E27FC236}">
                <a16:creationId xmlns:a16="http://schemas.microsoft.com/office/drawing/2014/main" id="{6333628A-F315-1BA7-9937-701FAC1D14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D5F0E6-C0BD-1AAE-B519-1B918B06C68D}"/>
              </a:ext>
            </a:extLst>
          </p:cNvPr>
          <p:cNvSpPr>
            <a:spLocks noGrp="1"/>
          </p:cNvSpPr>
          <p:nvPr>
            <p:ph type="sldNum" sz="quarter" idx="12"/>
          </p:nvPr>
        </p:nvSpPr>
        <p:spPr/>
        <p:txBody>
          <a:bodyPr/>
          <a:lstStyle/>
          <a:p>
            <a:fld id="{83875C54-1478-4ACE-942B-C720852FC431}" type="slidenum">
              <a:rPr lang="en-IN" smtClean="0"/>
              <a:t>‹#›</a:t>
            </a:fld>
            <a:endParaRPr lang="en-IN"/>
          </a:p>
        </p:txBody>
      </p:sp>
    </p:spTree>
    <p:extLst>
      <p:ext uri="{BB962C8B-B14F-4D97-AF65-F5344CB8AC3E}">
        <p14:creationId xmlns:p14="http://schemas.microsoft.com/office/powerpoint/2010/main" val="3381701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D9E9E7-47D3-D845-A0CB-6E7065EA72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C077E7-6B5E-7D67-BBC3-0E1B973CC3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5FA134-1643-7D22-6A8E-9644B87D5405}"/>
              </a:ext>
            </a:extLst>
          </p:cNvPr>
          <p:cNvSpPr>
            <a:spLocks noGrp="1"/>
          </p:cNvSpPr>
          <p:nvPr>
            <p:ph type="dt" sz="half" idx="10"/>
          </p:nvPr>
        </p:nvSpPr>
        <p:spPr/>
        <p:txBody>
          <a:bodyPr/>
          <a:lstStyle/>
          <a:p>
            <a:fld id="{D706BE9B-8E02-4123-9BA3-8B24C6DB85D7}" type="datetimeFigureOut">
              <a:rPr lang="en-IN" smtClean="0"/>
              <a:t>22-03-2025</a:t>
            </a:fld>
            <a:endParaRPr lang="en-IN"/>
          </a:p>
        </p:txBody>
      </p:sp>
      <p:sp>
        <p:nvSpPr>
          <p:cNvPr id="5" name="Footer Placeholder 4">
            <a:extLst>
              <a:ext uri="{FF2B5EF4-FFF2-40B4-BE49-F238E27FC236}">
                <a16:creationId xmlns:a16="http://schemas.microsoft.com/office/drawing/2014/main" id="{F4C35FD2-D8D4-6B97-F25F-A390D9A0BA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14FB64-0884-F696-A36A-7E6E2D400806}"/>
              </a:ext>
            </a:extLst>
          </p:cNvPr>
          <p:cNvSpPr>
            <a:spLocks noGrp="1"/>
          </p:cNvSpPr>
          <p:nvPr>
            <p:ph type="sldNum" sz="quarter" idx="12"/>
          </p:nvPr>
        </p:nvSpPr>
        <p:spPr/>
        <p:txBody>
          <a:bodyPr/>
          <a:lstStyle/>
          <a:p>
            <a:fld id="{83875C54-1478-4ACE-942B-C720852FC431}" type="slidenum">
              <a:rPr lang="en-IN" smtClean="0"/>
              <a:t>‹#›</a:t>
            </a:fld>
            <a:endParaRPr lang="en-IN"/>
          </a:p>
        </p:txBody>
      </p:sp>
    </p:spTree>
    <p:extLst>
      <p:ext uri="{BB962C8B-B14F-4D97-AF65-F5344CB8AC3E}">
        <p14:creationId xmlns:p14="http://schemas.microsoft.com/office/powerpoint/2010/main" val="3213639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28DD7-2E48-4E32-F93C-6AE49B5D85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FEE2E5-7881-F07D-583D-8099100811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7D89DA-4F45-D9C7-E88F-2DB6C99659FB}"/>
              </a:ext>
            </a:extLst>
          </p:cNvPr>
          <p:cNvSpPr>
            <a:spLocks noGrp="1"/>
          </p:cNvSpPr>
          <p:nvPr>
            <p:ph type="dt" sz="half" idx="10"/>
          </p:nvPr>
        </p:nvSpPr>
        <p:spPr/>
        <p:txBody>
          <a:bodyPr/>
          <a:lstStyle/>
          <a:p>
            <a:fld id="{D706BE9B-8E02-4123-9BA3-8B24C6DB85D7}" type="datetimeFigureOut">
              <a:rPr lang="en-IN" smtClean="0"/>
              <a:t>22-03-2025</a:t>
            </a:fld>
            <a:endParaRPr lang="en-IN"/>
          </a:p>
        </p:txBody>
      </p:sp>
      <p:sp>
        <p:nvSpPr>
          <p:cNvPr id="5" name="Footer Placeholder 4">
            <a:extLst>
              <a:ext uri="{FF2B5EF4-FFF2-40B4-BE49-F238E27FC236}">
                <a16:creationId xmlns:a16="http://schemas.microsoft.com/office/drawing/2014/main" id="{4321BDF9-B1D1-4673-B78C-7E77192B7E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DCF056-8F00-0F5A-D8B1-4767913317D4}"/>
              </a:ext>
            </a:extLst>
          </p:cNvPr>
          <p:cNvSpPr>
            <a:spLocks noGrp="1"/>
          </p:cNvSpPr>
          <p:nvPr>
            <p:ph type="sldNum" sz="quarter" idx="12"/>
          </p:nvPr>
        </p:nvSpPr>
        <p:spPr/>
        <p:txBody>
          <a:bodyPr/>
          <a:lstStyle/>
          <a:p>
            <a:fld id="{83875C54-1478-4ACE-942B-C720852FC431}" type="slidenum">
              <a:rPr lang="en-IN" smtClean="0"/>
              <a:t>‹#›</a:t>
            </a:fld>
            <a:endParaRPr lang="en-IN"/>
          </a:p>
        </p:txBody>
      </p:sp>
    </p:spTree>
    <p:extLst>
      <p:ext uri="{BB962C8B-B14F-4D97-AF65-F5344CB8AC3E}">
        <p14:creationId xmlns:p14="http://schemas.microsoft.com/office/powerpoint/2010/main" val="139332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1ABEC-9BF1-CD70-850C-5CB60D8836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CB67A4-B422-A280-A99D-ADF97601CD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B0726A-36BC-26F8-08E8-B736616F8568}"/>
              </a:ext>
            </a:extLst>
          </p:cNvPr>
          <p:cNvSpPr>
            <a:spLocks noGrp="1"/>
          </p:cNvSpPr>
          <p:nvPr>
            <p:ph type="dt" sz="half" idx="10"/>
          </p:nvPr>
        </p:nvSpPr>
        <p:spPr/>
        <p:txBody>
          <a:bodyPr/>
          <a:lstStyle/>
          <a:p>
            <a:fld id="{D706BE9B-8E02-4123-9BA3-8B24C6DB85D7}" type="datetimeFigureOut">
              <a:rPr lang="en-IN" smtClean="0"/>
              <a:t>22-03-2025</a:t>
            </a:fld>
            <a:endParaRPr lang="en-IN"/>
          </a:p>
        </p:txBody>
      </p:sp>
      <p:sp>
        <p:nvSpPr>
          <p:cNvPr id="5" name="Footer Placeholder 4">
            <a:extLst>
              <a:ext uri="{FF2B5EF4-FFF2-40B4-BE49-F238E27FC236}">
                <a16:creationId xmlns:a16="http://schemas.microsoft.com/office/drawing/2014/main" id="{770BB368-87A9-482E-6C26-1EAE25128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EDBCC8-2B8C-4EB7-EB07-392C05207F30}"/>
              </a:ext>
            </a:extLst>
          </p:cNvPr>
          <p:cNvSpPr>
            <a:spLocks noGrp="1"/>
          </p:cNvSpPr>
          <p:nvPr>
            <p:ph type="sldNum" sz="quarter" idx="12"/>
          </p:nvPr>
        </p:nvSpPr>
        <p:spPr/>
        <p:txBody>
          <a:bodyPr/>
          <a:lstStyle/>
          <a:p>
            <a:fld id="{83875C54-1478-4ACE-942B-C720852FC431}" type="slidenum">
              <a:rPr lang="en-IN" smtClean="0"/>
              <a:t>‹#›</a:t>
            </a:fld>
            <a:endParaRPr lang="en-IN"/>
          </a:p>
        </p:txBody>
      </p:sp>
    </p:spTree>
    <p:extLst>
      <p:ext uri="{BB962C8B-B14F-4D97-AF65-F5344CB8AC3E}">
        <p14:creationId xmlns:p14="http://schemas.microsoft.com/office/powerpoint/2010/main" val="324835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A168-8F30-0741-9466-375D309B8F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25E614-22CB-DBAB-605F-0629A0E837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648E47-9205-CD2E-96FA-34496C7827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BD4F64-2D90-2327-9C32-FE048EC8E724}"/>
              </a:ext>
            </a:extLst>
          </p:cNvPr>
          <p:cNvSpPr>
            <a:spLocks noGrp="1"/>
          </p:cNvSpPr>
          <p:nvPr>
            <p:ph type="dt" sz="half" idx="10"/>
          </p:nvPr>
        </p:nvSpPr>
        <p:spPr/>
        <p:txBody>
          <a:bodyPr/>
          <a:lstStyle/>
          <a:p>
            <a:fld id="{D706BE9B-8E02-4123-9BA3-8B24C6DB85D7}" type="datetimeFigureOut">
              <a:rPr lang="en-IN" smtClean="0"/>
              <a:t>22-03-2025</a:t>
            </a:fld>
            <a:endParaRPr lang="en-IN"/>
          </a:p>
        </p:txBody>
      </p:sp>
      <p:sp>
        <p:nvSpPr>
          <p:cNvPr id="6" name="Footer Placeholder 5">
            <a:extLst>
              <a:ext uri="{FF2B5EF4-FFF2-40B4-BE49-F238E27FC236}">
                <a16:creationId xmlns:a16="http://schemas.microsoft.com/office/drawing/2014/main" id="{F8CB9C70-AB7D-A137-D737-814B7C6EAD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8D3F4C-EA8C-E497-A1F1-2025D718D67C}"/>
              </a:ext>
            </a:extLst>
          </p:cNvPr>
          <p:cNvSpPr>
            <a:spLocks noGrp="1"/>
          </p:cNvSpPr>
          <p:nvPr>
            <p:ph type="sldNum" sz="quarter" idx="12"/>
          </p:nvPr>
        </p:nvSpPr>
        <p:spPr/>
        <p:txBody>
          <a:bodyPr/>
          <a:lstStyle/>
          <a:p>
            <a:fld id="{83875C54-1478-4ACE-942B-C720852FC431}" type="slidenum">
              <a:rPr lang="en-IN" smtClean="0"/>
              <a:t>‹#›</a:t>
            </a:fld>
            <a:endParaRPr lang="en-IN"/>
          </a:p>
        </p:txBody>
      </p:sp>
    </p:spTree>
    <p:extLst>
      <p:ext uri="{BB962C8B-B14F-4D97-AF65-F5344CB8AC3E}">
        <p14:creationId xmlns:p14="http://schemas.microsoft.com/office/powerpoint/2010/main" val="335642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D81E-B1E3-5026-DE74-B2B4A02590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7CEAF5-E16F-CEE3-CB21-6D52C4B8D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C81D2B-2CB6-EDE2-4085-48FA6BA585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3D82F5-61A9-4860-2F95-AF029B5F09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B98E93-64E3-2FE0-23A8-B25971E0D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7A05D4-CC79-A042-3A15-47F9BD611CB7}"/>
              </a:ext>
            </a:extLst>
          </p:cNvPr>
          <p:cNvSpPr>
            <a:spLocks noGrp="1"/>
          </p:cNvSpPr>
          <p:nvPr>
            <p:ph type="dt" sz="half" idx="10"/>
          </p:nvPr>
        </p:nvSpPr>
        <p:spPr/>
        <p:txBody>
          <a:bodyPr/>
          <a:lstStyle/>
          <a:p>
            <a:fld id="{D706BE9B-8E02-4123-9BA3-8B24C6DB85D7}" type="datetimeFigureOut">
              <a:rPr lang="en-IN" smtClean="0"/>
              <a:t>22-03-2025</a:t>
            </a:fld>
            <a:endParaRPr lang="en-IN"/>
          </a:p>
        </p:txBody>
      </p:sp>
      <p:sp>
        <p:nvSpPr>
          <p:cNvPr id="8" name="Footer Placeholder 7">
            <a:extLst>
              <a:ext uri="{FF2B5EF4-FFF2-40B4-BE49-F238E27FC236}">
                <a16:creationId xmlns:a16="http://schemas.microsoft.com/office/drawing/2014/main" id="{A920C667-349C-9474-BFBC-58AF8899AF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67BA99-335C-8C52-3030-33980ED6B135}"/>
              </a:ext>
            </a:extLst>
          </p:cNvPr>
          <p:cNvSpPr>
            <a:spLocks noGrp="1"/>
          </p:cNvSpPr>
          <p:nvPr>
            <p:ph type="sldNum" sz="quarter" idx="12"/>
          </p:nvPr>
        </p:nvSpPr>
        <p:spPr/>
        <p:txBody>
          <a:bodyPr/>
          <a:lstStyle/>
          <a:p>
            <a:fld id="{83875C54-1478-4ACE-942B-C720852FC431}" type="slidenum">
              <a:rPr lang="en-IN" smtClean="0"/>
              <a:t>‹#›</a:t>
            </a:fld>
            <a:endParaRPr lang="en-IN"/>
          </a:p>
        </p:txBody>
      </p:sp>
    </p:spTree>
    <p:extLst>
      <p:ext uri="{BB962C8B-B14F-4D97-AF65-F5344CB8AC3E}">
        <p14:creationId xmlns:p14="http://schemas.microsoft.com/office/powerpoint/2010/main" val="146697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DED67-861F-395D-D192-1E65D1EF3D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09D4CB-98FB-EB66-4F26-E99B814C27AF}"/>
              </a:ext>
            </a:extLst>
          </p:cNvPr>
          <p:cNvSpPr>
            <a:spLocks noGrp="1"/>
          </p:cNvSpPr>
          <p:nvPr>
            <p:ph type="dt" sz="half" idx="10"/>
          </p:nvPr>
        </p:nvSpPr>
        <p:spPr/>
        <p:txBody>
          <a:bodyPr/>
          <a:lstStyle/>
          <a:p>
            <a:fld id="{D706BE9B-8E02-4123-9BA3-8B24C6DB85D7}" type="datetimeFigureOut">
              <a:rPr lang="en-IN" smtClean="0"/>
              <a:t>22-03-2025</a:t>
            </a:fld>
            <a:endParaRPr lang="en-IN"/>
          </a:p>
        </p:txBody>
      </p:sp>
      <p:sp>
        <p:nvSpPr>
          <p:cNvPr id="4" name="Footer Placeholder 3">
            <a:extLst>
              <a:ext uri="{FF2B5EF4-FFF2-40B4-BE49-F238E27FC236}">
                <a16:creationId xmlns:a16="http://schemas.microsoft.com/office/drawing/2014/main" id="{384B012A-934D-32EA-2D45-7DCD78D7C7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8535246-A455-D639-1405-CBB0CE37D1DF}"/>
              </a:ext>
            </a:extLst>
          </p:cNvPr>
          <p:cNvSpPr>
            <a:spLocks noGrp="1"/>
          </p:cNvSpPr>
          <p:nvPr>
            <p:ph type="sldNum" sz="quarter" idx="12"/>
          </p:nvPr>
        </p:nvSpPr>
        <p:spPr/>
        <p:txBody>
          <a:bodyPr/>
          <a:lstStyle/>
          <a:p>
            <a:fld id="{83875C54-1478-4ACE-942B-C720852FC431}" type="slidenum">
              <a:rPr lang="en-IN" smtClean="0"/>
              <a:t>‹#›</a:t>
            </a:fld>
            <a:endParaRPr lang="en-IN"/>
          </a:p>
        </p:txBody>
      </p:sp>
    </p:spTree>
    <p:extLst>
      <p:ext uri="{BB962C8B-B14F-4D97-AF65-F5344CB8AC3E}">
        <p14:creationId xmlns:p14="http://schemas.microsoft.com/office/powerpoint/2010/main" val="177562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D769EF-77A3-D155-9641-96A82C2B8D59}"/>
              </a:ext>
            </a:extLst>
          </p:cNvPr>
          <p:cNvSpPr>
            <a:spLocks noGrp="1"/>
          </p:cNvSpPr>
          <p:nvPr>
            <p:ph type="dt" sz="half" idx="10"/>
          </p:nvPr>
        </p:nvSpPr>
        <p:spPr/>
        <p:txBody>
          <a:bodyPr/>
          <a:lstStyle/>
          <a:p>
            <a:fld id="{D706BE9B-8E02-4123-9BA3-8B24C6DB85D7}" type="datetimeFigureOut">
              <a:rPr lang="en-IN" smtClean="0"/>
              <a:t>22-03-2025</a:t>
            </a:fld>
            <a:endParaRPr lang="en-IN"/>
          </a:p>
        </p:txBody>
      </p:sp>
      <p:sp>
        <p:nvSpPr>
          <p:cNvPr id="3" name="Footer Placeholder 2">
            <a:extLst>
              <a:ext uri="{FF2B5EF4-FFF2-40B4-BE49-F238E27FC236}">
                <a16:creationId xmlns:a16="http://schemas.microsoft.com/office/drawing/2014/main" id="{533ECCFE-CF98-869C-3EF3-44BEAC4567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EDB36F-7CFC-CAC8-A231-2BAA1023E787}"/>
              </a:ext>
            </a:extLst>
          </p:cNvPr>
          <p:cNvSpPr>
            <a:spLocks noGrp="1"/>
          </p:cNvSpPr>
          <p:nvPr>
            <p:ph type="sldNum" sz="quarter" idx="12"/>
          </p:nvPr>
        </p:nvSpPr>
        <p:spPr/>
        <p:txBody>
          <a:bodyPr/>
          <a:lstStyle/>
          <a:p>
            <a:fld id="{83875C54-1478-4ACE-942B-C720852FC431}" type="slidenum">
              <a:rPr lang="en-IN" smtClean="0"/>
              <a:t>‹#›</a:t>
            </a:fld>
            <a:endParaRPr lang="en-IN"/>
          </a:p>
        </p:txBody>
      </p:sp>
    </p:spTree>
    <p:extLst>
      <p:ext uri="{BB962C8B-B14F-4D97-AF65-F5344CB8AC3E}">
        <p14:creationId xmlns:p14="http://schemas.microsoft.com/office/powerpoint/2010/main" val="297482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51F0-4CB3-B151-E7C0-DD948D7D0A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2AB0AE-B8A3-C0C9-78E7-580CE89F11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30C6BA-5A0D-40F2-F673-985046D6C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571E97-3A6D-0449-9054-D925EA0F128B}"/>
              </a:ext>
            </a:extLst>
          </p:cNvPr>
          <p:cNvSpPr>
            <a:spLocks noGrp="1"/>
          </p:cNvSpPr>
          <p:nvPr>
            <p:ph type="dt" sz="half" idx="10"/>
          </p:nvPr>
        </p:nvSpPr>
        <p:spPr/>
        <p:txBody>
          <a:bodyPr/>
          <a:lstStyle/>
          <a:p>
            <a:fld id="{D706BE9B-8E02-4123-9BA3-8B24C6DB85D7}" type="datetimeFigureOut">
              <a:rPr lang="en-IN" smtClean="0"/>
              <a:t>22-03-2025</a:t>
            </a:fld>
            <a:endParaRPr lang="en-IN"/>
          </a:p>
        </p:txBody>
      </p:sp>
      <p:sp>
        <p:nvSpPr>
          <p:cNvPr id="6" name="Footer Placeholder 5">
            <a:extLst>
              <a:ext uri="{FF2B5EF4-FFF2-40B4-BE49-F238E27FC236}">
                <a16:creationId xmlns:a16="http://schemas.microsoft.com/office/drawing/2014/main" id="{A6F29C04-DD29-7B9B-790E-7C1CA3B77F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51B162-5647-6720-D2C3-CF937250E150}"/>
              </a:ext>
            </a:extLst>
          </p:cNvPr>
          <p:cNvSpPr>
            <a:spLocks noGrp="1"/>
          </p:cNvSpPr>
          <p:nvPr>
            <p:ph type="sldNum" sz="quarter" idx="12"/>
          </p:nvPr>
        </p:nvSpPr>
        <p:spPr/>
        <p:txBody>
          <a:bodyPr/>
          <a:lstStyle/>
          <a:p>
            <a:fld id="{83875C54-1478-4ACE-942B-C720852FC431}" type="slidenum">
              <a:rPr lang="en-IN" smtClean="0"/>
              <a:t>‹#›</a:t>
            </a:fld>
            <a:endParaRPr lang="en-IN"/>
          </a:p>
        </p:txBody>
      </p:sp>
    </p:spTree>
    <p:extLst>
      <p:ext uri="{BB962C8B-B14F-4D97-AF65-F5344CB8AC3E}">
        <p14:creationId xmlns:p14="http://schemas.microsoft.com/office/powerpoint/2010/main" val="1173798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96FE-9A25-C0D7-EFD9-DEBE53273C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E68889-AB92-9C8B-88B8-B84EB21CF9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70A654-92C3-7FC3-8588-81B127B4C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E5164-7A9E-8604-F1F2-37D93725ADCC}"/>
              </a:ext>
            </a:extLst>
          </p:cNvPr>
          <p:cNvSpPr>
            <a:spLocks noGrp="1"/>
          </p:cNvSpPr>
          <p:nvPr>
            <p:ph type="dt" sz="half" idx="10"/>
          </p:nvPr>
        </p:nvSpPr>
        <p:spPr/>
        <p:txBody>
          <a:bodyPr/>
          <a:lstStyle/>
          <a:p>
            <a:fld id="{D706BE9B-8E02-4123-9BA3-8B24C6DB85D7}" type="datetimeFigureOut">
              <a:rPr lang="en-IN" smtClean="0"/>
              <a:t>22-03-2025</a:t>
            </a:fld>
            <a:endParaRPr lang="en-IN"/>
          </a:p>
        </p:txBody>
      </p:sp>
      <p:sp>
        <p:nvSpPr>
          <p:cNvPr id="6" name="Footer Placeholder 5">
            <a:extLst>
              <a:ext uri="{FF2B5EF4-FFF2-40B4-BE49-F238E27FC236}">
                <a16:creationId xmlns:a16="http://schemas.microsoft.com/office/drawing/2014/main" id="{871E743B-5986-44D6-51CB-EAAED8DAD3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C2A12A-A4E0-3FE9-AA1E-F083D308FD66}"/>
              </a:ext>
            </a:extLst>
          </p:cNvPr>
          <p:cNvSpPr>
            <a:spLocks noGrp="1"/>
          </p:cNvSpPr>
          <p:nvPr>
            <p:ph type="sldNum" sz="quarter" idx="12"/>
          </p:nvPr>
        </p:nvSpPr>
        <p:spPr/>
        <p:txBody>
          <a:bodyPr/>
          <a:lstStyle/>
          <a:p>
            <a:fld id="{83875C54-1478-4ACE-942B-C720852FC431}" type="slidenum">
              <a:rPr lang="en-IN" smtClean="0"/>
              <a:t>‹#›</a:t>
            </a:fld>
            <a:endParaRPr lang="en-IN"/>
          </a:p>
        </p:txBody>
      </p:sp>
    </p:spTree>
    <p:extLst>
      <p:ext uri="{BB962C8B-B14F-4D97-AF65-F5344CB8AC3E}">
        <p14:creationId xmlns:p14="http://schemas.microsoft.com/office/powerpoint/2010/main" val="2536026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1000" b="-1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CE6FA9-B3B3-913C-DF92-F0D0D499A8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81F02B-6F50-B93A-994A-4930228A53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2B9619-BF61-5AC4-0C7D-296C59792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06BE9B-8E02-4123-9BA3-8B24C6DB85D7}" type="datetimeFigureOut">
              <a:rPr lang="en-IN" smtClean="0"/>
              <a:t>22-03-2025</a:t>
            </a:fld>
            <a:endParaRPr lang="en-IN"/>
          </a:p>
        </p:txBody>
      </p:sp>
      <p:sp>
        <p:nvSpPr>
          <p:cNvPr id="5" name="Footer Placeholder 4">
            <a:extLst>
              <a:ext uri="{FF2B5EF4-FFF2-40B4-BE49-F238E27FC236}">
                <a16:creationId xmlns:a16="http://schemas.microsoft.com/office/drawing/2014/main" id="{2A25FDB2-A364-2262-EFB7-938E72C985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B16DA2-D8B6-2195-E2D8-D4817F7DFD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75C54-1478-4ACE-942B-C720852FC431}" type="slidenum">
              <a:rPr lang="en-IN" smtClean="0"/>
              <a:t>‹#›</a:t>
            </a:fld>
            <a:endParaRPr lang="en-IN"/>
          </a:p>
        </p:txBody>
      </p:sp>
    </p:spTree>
    <p:extLst>
      <p:ext uri="{BB962C8B-B14F-4D97-AF65-F5344CB8AC3E}">
        <p14:creationId xmlns:p14="http://schemas.microsoft.com/office/powerpoint/2010/main" val="3515848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3B7FB-4ABE-00B9-D3DE-0B3A93EAB575}"/>
              </a:ext>
            </a:extLst>
          </p:cNvPr>
          <p:cNvSpPr>
            <a:spLocks noGrp="1"/>
          </p:cNvSpPr>
          <p:nvPr>
            <p:ph type="ctrTitle"/>
          </p:nvPr>
        </p:nvSpPr>
        <p:spPr>
          <a:xfrm>
            <a:off x="301752" y="2303590"/>
            <a:ext cx="11622024" cy="1655762"/>
          </a:xfrm>
        </p:spPr>
        <p:txBody>
          <a:bodyPr>
            <a:normAutofit fontScale="90000"/>
          </a:bodyPr>
          <a:lstStyle/>
          <a:p>
            <a:r>
              <a:rPr lang="en-US" b="1" dirty="0">
                <a:solidFill>
                  <a:srgbClr val="00B050"/>
                </a:solidFill>
                <a:latin typeface="Times New Roman" panose="02020603050405020304" pitchFamily="18" charset="0"/>
                <a:cs typeface="Times New Roman" panose="02020603050405020304" pitchFamily="18" charset="0"/>
              </a:rPr>
              <a:t>Forecasting the Future:</a:t>
            </a:r>
            <a:br>
              <a:rPr lang="en-US" b="1" dirty="0">
                <a:solidFill>
                  <a:srgbClr val="00B050"/>
                </a:solidFill>
                <a:latin typeface="Times New Roman" panose="02020603050405020304" pitchFamily="18" charset="0"/>
                <a:cs typeface="Times New Roman" panose="02020603050405020304" pitchFamily="18" charset="0"/>
              </a:rPr>
            </a:br>
            <a:r>
              <a:rPr lang="en-US" b="1" dirty="0">
                <a:solidFill>
                  <a:srgbClr val="00B050"/>
                </a:solidFill>
                <a:latin typeface="Times New Roman" panose="02020603050405020304" pitchFamily="18" charset="0"/>
                <a:cs typeface="Times New Roman" panose="02020603050405020304" pitchFamily="18" charset="0"/>
              </a:rPr>
              <a:t> Sales Prediction through Data Cleaning and Insight Extraction</a:t>
            </a:r>
            <a:endParaRPr lang="en-IN" b="1" dirty="0">
              <a:solidFill>
                <a:srgbClr val="00B05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C7CAEF6-E841-8784-9A01-020610FA79B4}"/>
              </a:ext>
            </a:extLst>
          </p:cNvPr>
          <p:cNvSpPr>
            <a:spLocks noGrp="1"/>
          </p:cNvSpPr>
          <p:nvPr>
            <p:ph type="subTitle" idx="1"/>
          </p:nvPr>
        </p:nvSpPr>
        <p:spPr>
          <a:xfrm>
            <a:off x="1524000" y="4505324"/>
            <a:ext cx="9144000" cy="1655762"/>
          </a:xfrm>
        </p:spPr>
        <p:txBody>
          <a:bodyPr>
            <a:noAutofit/>
          </a:bodyPr>
          <a:lstStyle/>
          <a:p>
            <a:r>
              <a:rPr lang="en-US" sz="2600" dirty="0">
                <a:solidFill>
                  <a:srgbClr val="FFFF00"/>
                </a:solidFill>
                <a:latin typeface="Times New Roman" panose="02020603050405020304" pitchFamily="18" charset="0"/>
                <a:cs typeface="Times New Roman" panose="02020603050405020304" pitchFamily="18" charset="0"/>
              </a:rPr>
              <a:t>By</a:t>
            </a:r>
          </a:p>
          <a:p>
            <a:r>
              <a:rPr lang="en-US" sz="2600" dirty="0" err="1">
                <a:solidFill>
                  <a:srgbClr val="FFFF00"/>
                </a:solidFill>
                <a:latin typeface="Times New Roman" panose="02020603050405020304" pitchFamily="18" charset="0"/>
                <a:cs typeface="Times New Roman" panose="02020603050405020304" pitchFamily="18" charset="0"/>
              </a:rPr>
              <a:t>Mohanprasanth</a:t>
            </a:r>
            <a:r>
              <a:rPr lang="en-IN" sz="2600" dirty="0">
                <a:solidFill>
                  <a:srgbClr val="FFFF00"/>
                </a:solidFill>
                <a:latin typeface="Times New Roman" panose="02020603050405020304" pitchFamily="18" charset="0"/>
                <a:cs typeface="Times New Roman" panose="02020603050405020304" pitchFamily="18" charset="0"/>
              </a:rPr>
              <a:t>.S  | </a:t>
            </a:r>
            <a:r>
              <a:rPr lang="en-IN" sz="2600" dirty="0" err="1">
                <a:solidFill>
                  <a:srgbClr val="FFFF00"/>
                </a:solidFill>
                <a:latin typeface="Times New Roman" panose="02020603050405020304" pitchFamily="18" charset="0"/>
                <a:cs typeface="Times New Roman" panose="02020603050405020304" pitchFamily="18" charset="0"/>
              </a:rPr>
              <a:t>Balachandru.S</a:t>
            </a:r>
            <a:endParaRPr lang="en-IN" sz="2600" dirty="0">
              <a:solidFill>
                <a:srgbClr val="FFFF00"/>
              </a:solidFill>
              <a:latin typeface="Times New Roman" panose="02020603050405020304" pitchFamily="18" charset="0"/>
              <a:cs typeface="Times New Roman" panose="02020603050405020304" pitchFamily="18" charset="0"/>
            </a:endParaRPr>
          </a:p>
          <a:p>
            <a:r>
              <a:rPr lang="en-US" sz="2600" dirty="0">
                <a:solidFill>
                  <a:srgbClr val="FFFF00"/>
                </a:solidFill>
                <a:latin typeface="Times New Roman" panose="02020603050405020304" pitchFamily="18" charset="0"/>
                <a:cs typeface="Times New Roman" panose="02020603050405020304" pitchFamily="18" charset="0"/>
              </a:rPr>
              <a:t>        BCA-DS          |    BCA-AI&amp;ML</a:t>
            </a:r>
          </a:p>
        </p:txBody>
      </p:sp>
      <p:pic>
        <p:nvPicPr>
          <p:cNvPr id="8" name="Picture 7">
            <a:extLst>
              <a:ext uri="{FF2B5EF4-FFF2-40B4-BE49-F238E27FC236}">
                <a16:creationId xmlns:a16="http://schemas.microsoft.com/office/drawing/2014/main" id="{A189C6C8-40D5-20B5-1A80-82A0CDD98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350" y="0"/>
            <a:ext cx="6134100" cy="733424"/>
          </a:xfrm>
          <a:prstGeom prst="rect">
            <a:avLst/>
          </a:prstGeom>
        </p:spPr>
      </p:pic>
    </p:spTree>
    <p:extLst>
      <p:ext uri="{BB962C8B-B14F-4D97-AF65-F5344CB8AC3E}">
        <p14:creationId xmlns:p14="http://schemas.microsoft.com/office/powerpoint/2010/main" val="213809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5F2AFB-DA6B-191F-D83A-954809092EA8}"/>
              </a:ext>
            </a:extLst>
          </p:cNvPr>
          <p:cNvPicPr>
            <a:picLocks noChangeAspect="1"/>
          </p:cNvPicPr>
          <p:nvPr/>
        </p:nvPicPr>
        <p:blipFill>
          <a:blip r:embed="rId2"/>
          <a:stretch>
            <a:fillRect/>
          </a:stretch>
        </p:blipFill>
        <p:spPr>
          <a:xfrm>
            <a:off x="0" y="9487"/>
            <a:ext cx="12192000" cy="6839025"/>
          </a:xfrm>
          <a:prstGeom prst="rect">
            <a:avLst/>
          </a:prstGeom>
        </p:spPr>
      </p:pic>
    </p:spTree>
    <p:extLst>
      <p:ext uri="{BB962C8B-B14F-4D97-AF65-F5344CB8AC3E}">
        <p14:creationId xmlns:p14="http://schemas.microsoft.com/office/powerpoint/2010/main" val="265734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7ADF16-405E-1CBB-F195-40E42438C62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68179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C784EB-3592-7684-499F-6D4D04B4D0A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04403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BC37C5-C10E-8F55-0BDF-A20ED76921E6}"/>
              </a:ext>
            </a:extLst>
          </p:cNvPr>
          <p:cNvSpPr txBox="1"/>
          <p:nvPr/>
        </p:nvSpPr>
        <p:spPr>
          <a:xfrm>
            <a:off x="749808" y="448485"/>
            <a:ext cx="11210544" cy="4878259"/>
          </a:xfrm>
          <a:prstGeom prst="rect">
            <a:avLst/>
          </a:prstGeom>
          <a:noFill/>
        </p:spPr>
        <p:txBody>
          <a:bodyPr wrap="square">
            <a:spAutoFit/>
          </a:bodyPr>
          <a:lstStyle/>
          <a:p>
            <a:pPr>
              <a:buNone/>
            </a:pPr>
            <a:r>
              <a:rPr lang="en-US" sz="2800" b="1" dirty="0">
                <a:solidFill>
                  <a:srgbClr val="FF0000"/>
                </a:solidFill>
                <a:latin typeface="Times New Roman" panose="02020603050405020304" pitchFamily="18" charset="0"/>
                <a:cs typeface="Times New Roman" panose="02020603050405020304" pitchFamily="18" charset="0"/>
              </a:rPr>
              <a:t>Sales Forecasting </a:t>
            </a:r>
          </a:p>
          <a:p>
            <a:pPr>
              <a:buNone/>
            </a:pPr>
            <a:r>
              <a:rPr lang="en-US" sz="1000" b="1" dirty="0">
                <a:solidFill>
                  <a:srgbClr val="FF0000"/>
                </a:solidFill>
                <a:latin typeface="Times New Roman" panose="02020603050405020304" pitchFamily="18" charset="0"/>
                <a:cs typeface="Times New Roman" panose="02020603050405020304" pitchFamily="18" charset="0"/>
              </a:rPr>
              <a:t> </a:t>
            </a:r>
          </a:p>
          <a:p>
            <a:pPr>
              <a:buNone/>
            </a:pPr>
            <a:r>
              <a:rPr lang="en-US"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Goal:</a:t>
            </a:r>
            <a:r>
              <a:rPr lang="en-US" dirty="0">
                <a:solidFill>
                  <a:schemeClr val="bg1"/>
                </a:solidFill>
                <a:latin typeface="Times New Roman" panose="02020603050405020304" pitchFamily="18" charset="0"/>
                <a:cs typeface="Times New Roman" panose="02020603050405020304" pitchFamily="18" charset="0"/>
              </a:rPr>
              <a:t> Predict future sales trends using past data and ARIMA modeling.</a:t>
            </a:r>
          </a:p>
          <a:p>
            <a:pPr>
              <a:buNone/>
            </a:pPr>
            <a:endParaRPr lang="en-US" dirty="0">
              <a:solidFill>
                <a:schemeClr val="bg1"/>
              </a:solidFill>
              <a:latin typeface="Times New Roman" panose="02020603050405020304" pitchFamily="18" charset="0"/>
              <a:cs typeface="Times New Roman" panose="02020603050405020304" pitchFamily="18" charset="0"/>
            </a:endParaRPr>
          </a:p>
          <a:p>
            <a:pPr>
              <a:buNone/>
            </a:pPr>
            <a:r>
              <a:rPr lang="en-US" sz="2000" dirty="0">
                <a:solidFill>
                  <a:schemeClr val="bg1"/>
                </a:solidFill>
                <a:latin typeface="Times New Roman" panose="02020603050405020304" pitchFamily="18" charset="0"/>
                <a:cs typeface="Times New Roman" panose="02020603050405020304" pitchFamily="18" charset="0"/>
              </a:rPr>
              <a:t>🔹 </a:t>
            </a:r>
            <a:r>
              <a:rPr lang="en-US" sz="2000" b="1" dirty="0">
                <a:solidFill>
                  <a:srgbClr val="FFFF00"/>
                </a:solidFill>
                <a:latin typeface="Times New Roman" panose="02020603050405020304" pitchFamily="18" charset="0"/>
                <a:cs typeface="Times New Roman" panose="02020603050405020304" pitchFamily="18" charset="0"/>
              </a:rPr>
              <a:t>Steps Taken:</a:t>
            </a:r>
          </a:p>
          <a:p>
            <a:pPr>
              <a:buNone/>
            </a:pPr>
            <a:r>
              <a:rPr lang="en-US" sz="500" dirty="0">
                <a:solidFill>
                  <a:schemeClr val="bg1"/>
                </a:solidFill>
                <a:latin typeface="Times New Roman" panose="02020603050405020304" pitchFamily="18" charset="0"/>
                <a:cs typeface="Times New Roman" panose="02020603050405020304" pitchFamily="18" charset="0"/>
              </a:rPr>
              <a:t> </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 Collected and cleaned </a:t>
            </a:r>
            <a:r>
              <a:rPr lang="en-US" b="1" dirty="0">
                <a:solidFill>
                  <a:schemeClr val="bg1"/>
                </a:solidFill>
                <a:latin typeface="Times New Roman" panose="02020603050405020304" pitchFamily="18" charset="0"/>
                <a:cs typeface="Times New Roman" panose="02020603050405020304" pitchFamily="18" charset="0"/>
              </a:rPr>
              <a:t>monthly sales data</a:t>
            </a:r>
            <a:r>
              <a:rPr lang="en-US" dirty="0">
                <a:solidFill>
                  <a:schemeClr val="bg1"/>
                </a:solidFill>
                <a:latin typeface="Times New Roman" panose="02020603050405020304" pitchFamily="18" charset="0"/>
                <a:cs typeface="Times New Roman" panose="02020603050405020304" pitchFamily="18" charset="0"/>
              </a:rPr>
              <a:t> for accuracy.</a:t>
            </a:r>
          </a:p>
          <a:p>
            <a:pPr>
              <a:buNone/>
            </a:pPr>
            <a:r>
              <a:rPr lang="en-US" sz="100" dirty="0">
                <a:solidFill>
                  <a:schemeClr val="bg1"/>
                </a:solidFill>
                <a:latin typeface="Times New Roman" panose="02020603050405020304" pitchFamily="18" charset="0"/>
                <a:cs typeface="Times New Roman" panose="02020603050405020304" pitchFamily="18" charset="0"/>
              </a:rPr>
              <a:t> </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 Used the </a:t>
            </a:r>
            <a:r>
              <a:rPr lang="en-US" b="1" dirty="0">
                <a:solidFill>
                  <a:schemeClr val="bg1"/>
                </a:solidFill>
                <a:latin typeface="Times New Roman" panose="02020603050405020304" pitchFamily="18" charset="0"/>
                <a:cs typeface="Times New Roman" panose="02020603050405020304" pitchFamily="18" charset="0"/>
              </a:rPr>
              <a:t>ARIMA model</a:t>
            </a:r>
            <a:r>
              <a:rPr lang="en-US" dirty="0">
                <a:solidFill>
                  <a:schemeClr val="bg1"/>
                </a:solidFill>
                <a:latin typeface="Times New Roman" panose="02020603050405020304" pitchFamily="18" charset="0"/>
                <a:cs typeface="Times New Roman" panose="02020603050405020304" pitchFamily="18" charset="0"/>
              </a:rPr>
              <a:t> to identify patterns and trends.</a:t>
            </a:r>
          </a:p>
          <a:p>
            <a:pPr>
              <a:buNone/>
            </a:pPr>
            <a:r>
              <a:rPr lang="en-US" sz="100" dirty="0">
                <a:solidFill>
                  <a:schemeClr val="bg1"/>
                </a:solidFill>
                <a:latin typeface="Times New Roman" panose="02020603050405020304" pitchFamily="18" charset="0"/>
                <a:cs typeface="Times New Roman" panose="02020603050405020304" pitchFamily="18" charset="0"/>
              </a:rPr>
              <a:t> </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 Optimized model parameters to improve prediction accuracy.</a:t>
            </a:r>
          </a:p>
          <a:p>
            <a:pPr>
              <a:buNone/>
            </a:pPr>
            <a:r>
              <a:rPr lang="en-US" sz="100" dirty="0">
                <a:solidFill>
                  <a:schemeClr val="bg1"/>
                </a:solidFill>
                <a:latin typeface="Times New Roman" panose="02020603050405020304" pitchFamily="18" charset="0"/>
                <a:cs typeface="Times New Roman" panose="02020603050405020304" pitchFamily="18" charset="0"/>
              </a:rPr>
              <a:t> </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 Forecasted </a:t>
            </a:r>
            <a:r>
              <a:rPr lang="en-US" b="1" dirty="0">
                <a:solidFill>
                  <a:schemeClr val="bg1"/>
                </a:solidFill>
                <a:latin typeface="Times New Roman" panose="02020603050405020304" pitchFamily="18" charset="0"/>
                <a:cs typeface="Times New Roman" panose="02020603050405020304" pitchFamily="18" charset="0"/>
              </a:rPr>
              <a:t>sales for the next 12 months</a:t>
            </a:r>
            <a:r>
              <a:rPr lang="en-US" dirty="0">
                <a:solidFill>
                  <a:schemeClr val="bg1"/>
                </a:solidFill>
                <a:latin typeface="Times New Roman" panose="02020603050405020304" pitchFamily="18" charset="0"/>
                <a:cs typeface="Times New Roman" panose="02020603050405020304" pitchFamily="18" charset="0"/>
              </a:rPr>
              <a:t> based on past trends.</a:t>
            </a:r>
          </a:p>
          <a:p>
            <a:pPr>
              <a:buNone/>
            </a:pPr>
            <a:r>
              <a:rPr lang="en-US" sz="100" dirty="0">
                <a:solidFill>
                  <a:schemeClr val="bg1"/>
                </a:solidFill>
                <a:latin typeface="Times New Roman" panose="02020603050405020304" pitchFamily="18" charset="0"/>
                <a:cs typeface="Times New Roman" panose="02020603050405020304" pitchFamily="18" charset="0"/>
              </a:rPr>
              <a:t> </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 Compared </a:t>
            </a:r>
            <a:r>
              <a:rPr lang="en-US" b="1" dirty="0">
                <a:solidFill>
                  <a:schemeClr val="bg1"/>
                </a:solidFill>
                <a:latin typeface="Times New Roman" panose="02020603050405020304" pitchFamily="18" charset="0"/>
                <a:cs typeface="Times New Roman" panose="02020603050405020304" pitchFamily="18" charset="0"/>
              </a:rPr>
              <a:t>actual vs. predicted sales</a:t>
            </a:r>
            <a:r>
              <a:rPr lang="en-US" dirty="0">
                <a:solidFill>
                  <a:schemeClr val="bg1"/>
                </a:solidFill>
                <a:latin typeface="Times New Roman" panose="02020603050405020304" pitchFamily="18" charset="0"/>
                <a:cs typeface="Times New Roman" panose="02020603050405020304" pitchFamily="18" charset="0"/>
              </a:rPr>
              <a:t> to evaluate performance.</a:t>
            </a:r>
          </a:p>
          <a:p>
            <a:pPr>
              <a:buNone/>
            </a:pPr>
            <a:r>
              <a:rPr lang="en-US" sz="100" dirty="0">
                <a:solidFill>
                  <a:schemeClr val="bg1"/>
                </a:solidFill>
                <a:latin typeface="Times New Roman" panose="02020603050405020304" pitchFamily="18" charset="0"/>
                <a:cs typeface="Times New Roman" panose="02020603050405020304" pitchFamily="18" charset="0"/>
              </a:rPr>
              <a:t> </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 Achieved </a:t>
            </a:r>
            <a:r>
              <a:rPr lang="en-US" b="1" dirty="0">
                <a:solidFill>
                  <a:schemeClr val="bg1"/>
                </a:solidFill>
                <a:latin typeface="Times New Roman" panose="02020603050405020304" pitchFamily="18" charset="0"/>
                <a:cs typeface="Times New Roman" panose="02020603050405020304" pitchFamily="18" charset="0"/>
              </a:rPr>
              <a:t>86% accuracy (R² = 0.86),</a:t>
            </a:r>
            <a:r>
              <a:rPr lang="en-US" dirty="0">
                <a:solidFill>
                  <a:schemeClr val="bg1"/>
                </a:solidFill>
                <a:latin typeface="Times New Roman" panose="02020603050405020304" pitchFamily="18" charset="0"/>
                <a:cs typeface="Times New Roman" panose="02020603050405020304" pitchFamily="18" charset="0"/>
              </a:rPr>
              <a:t> ensuring reliable insights..</a:t>
            </a:r>
          </a:p>
          <a:p>
            <a:pPr>
              <a:buNone/>
            </a:pP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 </a:t>
            </a:r>
            <a:r>
              <a:rPr lang="en-US" sz="2000" b="1" dirty="0">
                <a:solidFill>
                  <a:srgbClr val="FFFF00"/>
                </a:solidFill>
                <a:latin typeface="Times New Roman" panose="02020603050405020304" pitchFamily="18" charset="0"/>
                <a:cs typeface="Times New Roman" panose="02020603050405020304" pitchFamily="18" charset="0"/>
              </a:rPr>
              <a:t>Why It’s Useful:</a:t>
            </a:r>
          </a:p>
          <a:p>
            <a:r>
              <a:rPr lang="en-US" sz="500" b="1" dirty="0">
                <a:solidFill>
                  <a:srgbClr val="FFFF00"/>
                </a:solidFill>
                <a:latin typeface="Times New Roman" panose="02020603050405020304" pitchFamily="18" charset="0"/>
                <a:cs typeface="Times New Roman" panose="02020603050405020304" pitchFamily="18" charset="0"/>
              </a:rPr>
              <a:t> </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 </a:t>
            </a:r>
            <a:r>
              <a:rPr lang="en-US" b="1" dirty="0">
                <a:solidFill>
                  <a:schemeClr val="bg1"/>
                </a:solidFill>
                <a:latin typeface="Times New Roman" panose="02020603050405020304" pitchFamily="18" charset="0"/>
                <a:cs typeface="Times New Roman" panose="02020603050405020304" pitchFamily="18" charset="0"/>
              </a:rPr>
              <a:t>Better Planning:</a:t>
            </a:r>
            <a:r>
              <a:rPr lang="en-US" dirty="0">
                <a:solidFill>
                  <a:schemeClr val="bg1"/>
                </a:solidFill>
                <a:latin typeface="Times New Roman" panose="02020603050405020304" pitchFamily="18" charset="0"/>
                <a:cs typeface="Times New Roman" panose="02020603050405020304" pitchFamily="18" charset="0"/>
              </a:rPr>
              <a:t> Helps in managing stock and demand.</a:t>
            </a:r>
          </a:p>
          <a:p>
            <a:r>
              <a:rPr lang="en-US" sz="100" dirty="0">
                <a:solidFill>
                  <a:schemeClr val="bg1"/>
                </a:solidFill>
                <a:latin typeface="Times New Roman" panose="02020603050405020304" pitchFamily="18" charset="0"/>
                <a:cs typeface="Times New Roman" panose="02020603050405020304" pitchFamily="18" charset="0"/>
              </a:rPr>
              <a:t> </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 </a:t>
            </a:r>
            <a:r>
              <a:rPr lang="en-US" b="1" dirty="0">
                <a:solidFill>
                  <a:schemeClr val="bg1"/>
                </a:solidFill>
                <a:latin typeface="Times New Roman" panose="02020603050405020304" pitchFamily="18" charset="0"/>
                <a:cs typeface="Times New Roman" panose="02020603050405020304" pitchFamily="18" charset="0"/>
              </a:rPr>
              <a:t>Smart Decisions:</a:t>
            </a:r>
            <a:r>
              <a:rPr lang="en-US" dirty="0">
                <a:solidFill>
                  <a:schemeClr val="bg1"/>
                </a:solidFill>
                <a:latin typeface="Times New Roman" panose="02020603050405020304" pitchFamily="18" charset="0"/>
                <a:cs typeface="Times New Roman" panose="02020603050405020304" pitchFamily="18" charset="0"/>
              </a:rPr>
              <a:t> Supports pricing and marketing strategies.</a:t>
            </a:r>
          </a:p>
          <a:p>
            <a:r>
              <a:rPr lang="en-US" sz="100" dirty="0">
                <a:solidFill>
                  <a:schemeClr val="bg1"/>
                </a:solidFill>
                <a:latin typeface="Times New Roman" panose="02020603050405020304" pitchFamily="18" charset="0"/>
                <a:cs typeface="Times New Roman" panose="02020603050405020304" pitchFamily="18" charset="0"/>
              </a:rPr>
              <a:t> </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 </a:t>
            </a:r>
            <a:r>
              <a:rPr lang="en-US" b="1" dirty="0">
                <a:solidFill>
                  <a:schemeClr val="bg1"/>
                </a:solidFill>
                <a:latin typeface="Times New Roman" panose="02020603050405020304" pitchFamily="18" charset="0"/>
                <a:cs typeface="Times New Roman" panose="02020603050405020304" pitchFamily="18" charset="0"/>
              </a:rPr>
              <a:t>Risk Reduction:</a:t>
            </a:r>
            <a:r>
              <a:rPr lang="en-US" dirty="0">
                <a:solidFill>
                  <a:schemeClr val="bg1"/>
                </a:solidFill>
                <a:latin typeface="Times New Roman" panose="02020603050405020304" pitchFamily="18" charset="0"/>
                <a:cs typeface="Times New Roman" panose="02020603050405020304" pitchFamily="18" charset="0"/>
              </a:rPr>
              <a:t> Prepares for sales fluctuations in advance.</a:t>
            </a:r>
          </a:p>
        </p:txBody>
      </p:sp>
    </p:spTree>
    <p:extLst>
      <p:ext uri="{BB962C8B-B14F-4D97-AF65-F5344CB8AC3E}">
        <p14:creationId xmlns:p14="http://schemas.microsoft.com/office/powerpoint/2010/main" val="3969606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DC319F-C6FC-7467-A223-2969742CEB79}"/>
              </a:ext>
            </a:extLst>
          </p:cNvPr>
          <p:cNvSpPr txBox="1"/>
          <p:nvPr/>
        </p:nvSpPr>
        <p:spPr>
          <a:xfrm>
            <a:off x="537591" y="0"/>
            <a:ext cx="11116818" cy="2800767"/>
          </a:xfrm>
          <a:prstGeom prst="rect">
            <a:avLst/>
          </a:prstGeom>
          <a:noFill/>
        </p:spPr>
        <p:txBody>
          <a:bodyPr wrap="square">
            <a:spAutoFit/>
          </a:bodyPr>
          <a:lstStyle/>
          <a:p>
            <a:pPr>
              <a:buNone/>
            </a:pPr>
            <a:r>
              <a:rPr lang="en-IN" sz="2800" b="1" dirty="0">
                <a:solidFill>
                  <a:srgbClr val="FF0000"/>
                </a:solidFill>
                <a:latin typeface="Times New Roman" panose="02020603050405020304" pitchFamily="18" charset="0"/>
                <a:cs typeface="Times New Roman" panose="02020603050405020304" pitchFamily="18" charset="0"/>
              </a:rPr>
              <a:t>Output</a:t>
            </a:r>
          </a:p>
          <a:p>
            <a:pPr>
              <a:buNone/>
            </a:pPr>
            <a:r>
              <a:rPr lang="en-IN" sz="2000" dirty="0">
                <a:solidFill>
                  <a:srgbClr val="FFFF00"/>
                </a:solidFill>
                <a:latin typeface="Times New Roman" panose="02020603050405020304" pitchFamily="18" charset="0"/>
                <a:cs typeface="Times New Roman" panose="02020603050405020304" pitchFamily="18" charset="0"/>
              </a:rPr>
              <a:t>📊 </a:t>
            </a:r>
            <a:r>
              <a:rPr lang="en-IN" sz="2000" b="1" dirty="0">
                <a:solidFill>
                  <a:srgbClr val="FFFF00"/>
                </a:solidFill>
                <a:latin typeface="Times New Roman" panose="02020603050405020304" pitchFamily="18" charset="0"/>
                <a:cs typeface="Times New Roman" panose="02020603050405020304" pitchFamily="18" charset="0"/>
              </a:rPr>
              <a:t>Graph Interpretation:</a:t>
            </a:r>
            <a:br>
              <a:rPr lang="en-IN" dirty="0">
                <a:solidFill>
                  <a:schemeClr val="bg1"/>
                </a:solidFill>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	🔵 </a:t>
            </a:r>
            <a:r>
              <a:rPr lang="en-IN" b="1" dirty="0">
                <a:solidFill>
                  <a:schemeClr val="bg1"/>
                </a:solidFill>
                <a:latin typeface="Times New Roman" panose="02020603050405020304" pitchFamily="18" charset="0"/>
                <a:cs typeface="Times New Roman" panose="02020603050405020304" pitchFamily="18" charset="0"/>
              </a:rPr>
              <a:t>Blue Line</a:t>
            </a:r>
            <a:r>
              <a:rPr lang="en-IN" dirty="0">
                <a:solidFill>
                  <a:schemeClr val="bg1"/>
                </a:solidFill>
                <a:latin typeface="Times New Roman" panose="02020603050405020304" pitchFamily="18" charset="0"/>
                <a:cs typeface="Times New Roman" panose="02020603050405020304" pitchFamily="18" charset="0"/>
              </a:rPr>
              <a:t> → Actual Sales (Past Data)</a:t>
            </a:r>
            <a:br>
              <a:rPr lang="en-IN" dirty="0">
                <a:solidFill>
                  <a:schemeClr val="bg1"/>
                </a:solidFill>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	🔴 </a:t>
            </a:r>
            <a:r>
              <a:rPr lang="en-IN" b="1" dirty="0">
                <a:solidFill>
                  <a:schemeClr val="bg1"/>
                </a:solidFill>
                <a:latin typeface="Times New Roman" panose="02020603050405020304" pitchFamily="18" charset="0"/>
                <a:cs typeface="Times New Roman" panose="02020603050405020304" pitchFamily="18" charset="0"/>
              </a:rPr>
              <a:t>Red Dotted Line</a:t>
            </a:r>
            <a:r>
              <a:rPr lang="en-IN" dirty="0">
                <a:solidFill>
                  <a:schemeClr val="bg1"/>
                </a:solidFill>
                <a:latin typeface="Times New Roman" panose="02020603050405020304" pitchFamily="18" charset="0"/>
                <a:cs typeface="Times New Roman" panose="02020603050405020304" pitchFamily="18" charset="0"/>
              </a:rPr>
              <a:t> → Forecasted Sales (Predicted for Next 12 Months)</a:t>
            </a:r>
          </a:p>
          <a:p>
            <a:pPr>
              <a:buNone/>
            </a:pPr>
            <a:endParaRPr lang="en-IN" dirty="0">
              <a:solidFill>
                <a:srgbClr val="FFFF00"/>
              </a:solidFill>
              <a:latin typeface="Times New Roman" panose="02020603050405020304" pitchFamily="18" charset="0"/>
              <a:cs typeface="Times New Roman" panose="02020603050405020304" pitchFamily="18" charset="0"/>
            </a:endParaRPr>
          </a:p>
          <a:p>
            <a:r>
              <a:rPr lang="en-IN" sz="2000" dirty="0">
                <a:solidFill>
                  <a:srgbClr val="FFFF00"/>
                </a:solidFill>
                <a:latin typeface="Times New Roman" panose="02020603050405020304" pitchFamily="18" charset="0"/>
                <a:cs typeface="Times New Roman" panose="02020603050405020304" pitchFamily="18" charset="0"/>
              </a:rPr>
              <a:t>🔹 </a:t>
            </a:r>
            <a:r>
              <a:rPr lang="en-IN" sz="2000" b="1" dirty="0">
                <a:solidFill>
                  <a:srgbClr val="FFFF00"/>
                </a:solidFill>
                <a:latin typeface="Times New Roman" panose="02020603050405020304" pitchFamily="18" charset="0"/>
                <a:cs typeface="Times New Roman" panose="02020603050405020304" pitchFamily="18" charset="0"/>
              </a:rPr>
              <a:t>Key Takeaways:</a:t>
            </a:r>
            <a:br>
              <a:rPr lang="en-IN" dirty="0">
                <a:solidFill>
                  <a:schemeClr val="bg1"/>
                </a:solidFill>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	✔ Observes </a:t>
            </a:r>
            <a:r>
              <a:rPr lang="en-IN" b="1" dirty="0">
                <a:solidFill>
                  <a:schemeClr val="bg1"/>
                </a:solidFill>
                <a:latin typeface="Times New Roman" panose="02020603050405020304" pitchFamily="18" charset="0"/>
                <a:cs typeface="Times New Roman" panose="02020603050405020304" pitchFamily="18" charset="0"/>
              </a:rPr>
              <a:t>historical trends</a:t>
            </a:r>
            <a:r>
              <a:rPr lang="en-IN" dirty="0">
                <a:solidFill>
                  <a:schemeClr val="bg1"/>
                </a:solidFill>
                <a:latin typeface="Times New Roman" panose="02020603050405020304" pitchFamily="18" charset="0"/>
                <a:cs typeface="Times New Roman" panose="02020603050405020304" pitchFamily="18" charset="0"/>
              </a:rPr>
              <a:t> and future sales estimates.</a:t>
            </a:r>
            <a:br>
              <a:rPr lang="en-IN" dirty="0">
                <a:solidFill>
                  <a:schemeClr val="bg1"/>
                </a:solidFill>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	✔ Identifies </a:t>
            </a:r>
            <a:r>
              <a:rPr lang="en-IN" b="1" dirty="0">
                <a:solidFill>
                  <a:schemeClr val="bg1"/>
                </a:solidFill>
                <a:latin typeface="Times New Roman" panose="02020603050405020304" pitchFamily="18" charset="0"/>
                <a:cs typeface="Times New Roman" panose="02020603050405020304" pitchFamily="18" charset="0"/>
              </a:rPr>
              <a:t>seasonal patterns and fluctuations</a:t>
            </a:r>
            <a:r>
              <a:rPr lang="en-IN" dirty="0">
                <a:solidFill>
                  <a:schemeClr val="bg1"/>
                </a:solidFill>
                <a:latin typeface="Times New Roman" panose="02020603050405020304" pitchFamily="18" charset="0"/>
                <a:cs typeface="Times New Roman" panose="02020603050405020304" pitchFamily="18" charset="0"/>
              </a:rPr>
              <a:t>.</a:t>
            </a:r>
            <a:br>
              <a:rPr lang="en-IN" dirty="0">
                <a:solidFill>
                  <a:schemeClr val="bg1"/>
                </a:solidFill>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	✔ Helps businesses </a:t>
            </a:r>
            <a:r>
              <a:rPr lang="en-IN" b="1" dirty="0">
                <a:solidFill>
                  <a:schemeClr val="bg1"/>
                </a:solidFill>
                <a:latin typeface="Times New Roman" panose="02020603050405020304" pitchFamily="18" charset="0"/>
                <a:cs typeface="Times New Roman" panose="02020603050405020304" pitchFamily="18" charset="0"/>
              </a:rPr>
              <a:t>plan inventory, pricing, and marketing strategies</a:t>
            </a:r>
            <a:r>
              <a:rPr lang="en-IN" dirty="0">
                <a:solidFill>
                  <a:schemeClr val="bg1"/>
                </a:solidFill>
                <a:latin typeface="Times New Roman" panose="02020603050405020304" pitchFamily="18" charset="0"/>
                <a:cs typeface="Times New Roman" panose="02020603050405020304" pitchFamily="18" charset="0"/>
              </a:rPr>
              <a:t> efficiently.</a:t>
            </a:r>
          </a:p>
        </p:txBody>
      </p:sp>
      <p:pic>
        <p:nvPicPr>
          <p:cNvPr id="5" name="Picture 4">
            <a:extLst>
              <a:ext uri="{FF2B5EF4-FFF2-40B4-BE49-F238E27FC236}">
                <a16:creationId xmlns:a16="http://schemas.microsoft.com/office/drawing/2014/main" id="{E566920B-C78C-4EA0-EF43-8F7C26E660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11" y="3081528"/>
            <a:ext cx="11215497" cy="3456432"/>
          </a:xfrm>
          <a:prstGeom prst="rect">
            <a:avLst/>
          </a:prstGeom>
        </p:spPr>
      </p:pic>
    </p:spTree>
    <p:extLst>
      <p:ext uri="{BB962C8B-B14F-4D97-AF65-F5344CB8AC3E}">
        <p14:creationId xmlns:p14="http://schemas.microsoft.com/office/powerpoint/2010/main" val="2397264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B833B-6B90-1F09-B919-93708E214BF1}"/>
              </a:ext>
            </a:extLst>
          </p:cNvPr>
          <p:cNvSpPr txBox="1"/>
          <p:nvPr/>
        </p:nvSpPr>
        <p:spPr>
          <a:xfrm>
            <a:off x="3321558" y="2582614"/>
            <a:ext cx="6094476" cy="1323439"/>
          </a:xfrm>
          <a:prstGeom prst="rect">
            <a:avLst/>
          </a:prstGeom>
          <a:noFill/>
        </p:spPr>
        <p:txBody>
          <a:bodyPr wrap="square">
            <a:spAutoFit/>
          </a:bodyPr>
          <a:lstStyle/>
          <a:p>
            <a:r>
              <a:rPr lang="en-IN" sz="80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32732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3FCAB2-0E1A-6199-21B5-18338398A11E}"/>
              </a:ext>
            </a:extLst>
          </p:cNvPr>
          <p:cNvSpPr txBox="1"/>
          <p:nvPr/>
        </p:nvSpPr>
        <p:spPr>
          <a:xfrm>
            <a:off x="671512" y="358676"/>
            <a:ext cx="10848976" cy="5893921"/>
          </a:xfrm>
          <a:prstGeom prst="rect">
            <a:avLst/>
          </a:prstGeom>
          <a:noFill/>
        </p:spPr>
        <p:txBody>
          <a:bodyPr wrap="square">
            <a:spAutoFit/>
          </a:bodyPr>
          <a:lstStyle/>
          <a:p>
            <a:pPr>
              <a:buNone/>
            </a:pPr>
            <a:r>
              <a:rPr lang="en-US" sz="3200" b="1" dirty="0">
                <a:solidFill>
                  <a:srgbClr val="FF0000"/>
                </a:solidFill>
                <a:latin typeface="Times New Roman" panose="02020603050405020304" pitchFamily="18" charset="0"/>
                <a:cs typeface="Times New Roman" panose="02020603050405020304" pitchFamily="18" charset="0"/>
              </a:rPr>
              <a:t>Abstract: </a:t>
            </a:r>
          </a:p>
          <a:p>
            <a:r>
              <a:rPr lang="en-US" sz="2200" dirty="0">
                <a:solidFill>
                  <a:schemeClr val="bg1">
                    <a:lumMod val="95000"/>
                  </a:schemeClr>
                </a:solidFill>
                <a:latin typeface="Times New Roman" panose="02020603050405020304" pitchFamily="18" charset="0"/>
                <a:cs typeface="Times New Roman" panose="02020603050405020304" pitchFamily="18" charset="0"/>
              </a:rPr>
              <a:t>In today's data-driven business landscape, accurate sales forecasting is essential for strategic planning and decision-making. This presentation explores the importance of data cleaning and its impact on predictive analytics for sales forecasting. We leverage advanced data preprocessing techniques to handle missing values, remove duplicates, and ensure data consistency. Using historical sales data, we implement an ARIMA-based time series forecasting model to predict future sales trends. The analysis provides valuable insights into seasonal variations, top-selling products, and high-performing cities. By integrating data visualization and machine learning, this approach enables businesses to make informed decisions, optimize inventory management, and enhance revenue projections.</a:t>
            </a:r>
          </a:p>
          <a:p>
            <a:pPr marR="0" lvl="0" algn="l" defTabSz="914400" rtl="0" eaLnBrk="0" fontAlgn="base" latinLnBrk="0" hangingPunct="0">
              <a:lnSpc>
                <a:spcPct val="100000"/>
              </a:lnSpc>
              <a:spcBef>
                <a:spcPct val="0"/>
              </a:spcBef>
              <a:spcAft>
                <a:spcPct val="0"/>
              </a:spcAft>
              <a:buClrTx/>
              <a:buSzTx/>
              <a:tabLst/>
            </a:pPr>
            <a:endParaRPr lang="en-US" altLang="en-US" sz="2400" dirty="0">
              <a:solidFill>
                <a:schemeClr val="bg1">
                  <a:lumMod val="95000"/>
                </a:schemeClr>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Keywords:</a:t>
            </a:r>
            <a:endParaRPr lang="en-US" altLang="en-US" sz="2400" dirty="0">
              <a:solidFill>
                <a:srgbClr val="FF0000"/>
              </a:solidFill>
              <a:latin typeface="Arial" panose="020B0604020202020204" pitchFamily="34"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IN" sz="2400" dirty="0">
                <a:solidFill>
                  <a:schemeClr val="bg1">
                    <a:lumMod val="95000"/>
                  </a:schemeClr>
                </a:solidFill>
              </a:rPr>
              <a:t>	</a:t>
            </a:r>
            <a:r>
              <a:rPr lang="en-IN" sz="2200" dirty="0">
                <a:solidFill>
                  <a:schemeClr val="bg1">
                    <a:lumMod val="95000"/>
                  </a:schemeClr>
                </a:solidFill>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Data Cleaning 		</a:t>
            </a:r>
            <a:r>
              <a:rPr lang="en-IN" sz="2200" dirty="0">
                <a:solidFill>
                  <a:schemeClr val="bg1">
                    <a:lumMod val="95000"/>
                  </a:schemeClr>
                </a:solidFill>
                <a:latin typeface="Times New Roman" panose="02020603050405020304" pitchFamily="18" charset="0"/>
                <a:cs typeface="Times New Roman" panose="02020603050405020304" pitchFamily="18" charset="0"/>
              </a:rPr>
              <a:t>➤ </a:t>
            </a:r>
            <a:r>
              <a:rPr lang="en-US" sz="2200" dirty="0">
                <a:solidFill>
                  <a:schemeClr val="bg1">
                    <a:lumMod val="95000"/>
                  </a:schemeClr>
                </a:solidFill>
                <a:latin typeface="Times New Roman" panose="02020603050405020304" pitchFamily="18" charset="0"/>
                <a:cs typeface="Times New Roman" panose="02020603050405020304" pitchFamily="18" charset="0"/>
              </a:rPr>
              <a:t>S</a:t>
            </a:r>
            <a:r>
              <a:rPr kumimoji="0" lang="en-US" altLang="en-US" sz="2200"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ales </a:t>
            </a:r>
            <a:r>
              <a:rPr lang="en-US" altLang="en-US" sz="2200" dirty="0" err="1">
                <a:solidFill>
                  <a:schemeClr val="bg1">
                    <a:lumMod val="95000"/>
                  </a:schemeClr>
                </a:solidFill>
                <a:latin typeface="Times New Roman" panose="02020603050405020304" pitchFamily="18" charset="0"/>
                <a:cs typeface="Times New Roman" panose="02020603050405020304" pitchFamily="18" charset="0"/>
              </a:rPr>
              <a:t>F</a:t>
            </a:r>
            <a:r>
              <a:rPr kumimoji="0" lang="en-US" altLang="en-US" sz="2200" b="0" i="0" u="none" strike="noStrike" cap="none" normalizeH="0" baseline="0" dirty="0" err="1">
                <a:ln>
                  <a:noFill/>
                </a:ln>
                <a:solidFill>
                  <a:schemeClr val="bg1">
                    <a:lumMod val="95000"/>
                  </a:schemeClr>
                </a:solidFill>
                <a:effectLst/>
                <a:latin typeface="Times New Roman" panose="02020603050405020304" pitchFamily="18" charset="0"/>
                <a:cs typeface="Times New Roman" panose="02020603050405020304" pitchFamily="18" charset="0"/>
              </a:rPr>
              <a:t>orcasting</a:t>
            </a:r>
            <a:endParaRPr kumimoji="0" lang="en-US" altLang="en-US" sz="2200"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IN" sz="2200" dirty="0">
                <a:solidFill>
                  <a:schemeClr val="bg1">
                    <a:lumMod val="95000"/>
                  </a:schemeClr>
                </a:solidFill>
                <a:latin typeface="Times New Roman" panose="02020603050405020304" pitchFamily="18" charset="0"/>
                <a:cs typeface="Times New Roman" panose="02020603050405020304" pitchFamily="18" charset="0"/>
              </a:rPr>
              <a:t>	➤ </a:t>
            </a:r>
            <a:r>
              <a:rPr lang="en-US" sz="2200" dirty="0">
                <a:solidFill>
                  <a:schemeClr val="bg1">
                    <a:lumMod val="95000"/>
                  </a:schemeClr>
                </a:solidFill>
                <a:latin typeface="Times New Roman" panose="02020603050405020304" pitchFamily="18" charset="0"/>
                <a:cs typeface="Times New Roman" panose="02020603050405020304" pitchFamily="18" charset="0"/>
              </a:rPr>
              <a:t>Predictive Analysis 		</a:t>
            </a:r>
            <a:r>
              <a:rPr lang="en-IN" sz="2200" dirty="0">
                <a:solidFill>
                  <a:schemeClr val="bg1">
                    <a:lumMod val="95000"/>
                  </a:schemeClr>
                </a:solidFill>
                <a:latin typeface="Times New Roman" panose="02020603050405020304" pitchFamily="18" charset="0"/>
                <a:cs typeface="Times New Roman" panose="02020603050405020304" pitchFamily="18" charset="0"/>
              </a:rPr>
              <a:t>➤ </a:t>
            </a:r>
            <a:r>
              <a:rPr lang="en-US" sz="2200" dirty="0">
                <a:solidFill>
                  <a:schemeClr val="bg1">
                    <a:lumMod val="95000"/>
                  </a:schemeClr>
                </a:solidFill>
                <a:latin typeface="Times New Roman" panose="02020603050405020304" pitchFamily="18" charset="0"/>
                <a:cs typeface="Times New Roman" panose="02020603050405020304" pitchFamily="18" charset="0"/>
              </a:rPr>
              <a:t>ARIMA model</a:t>
            </a:r>
          </a:p>
          <a:p>
            <a:pPr marR="0" lvl="0" algn="l" defTabSz="914400" rtl="0" eaLnBrk="0" fontAlgn="base" latinLnBrk="0" hangingPunct="0">
              <a:lnSpc>
                <a:spcPct val="100000"/>
              </a:lnSpc>
              <a:spcBef>
                <a:spcPct val="0"/>
              </a:spcBef>
              <a:spcAft>
                <a:spcPct val="0"/>
              </a:spcAft>
              <a:buClrTx/>
              <a:buSzTx/>
              <a:tabLst/>
            </a:pPr>
            <a:r>
              <a:rPr lang="en-IN" sz="2200" dirty="0">
                <a:solidFill>
                  <a:schemeClr val="bg1">
                    <a:lumMod val="95000"/>
                  </a:schemeClr>
                </a:solidFill>
                <a:latin typeface="Times New Roman" panose="02020603050405020304" pitchFamily="18" charset="0"/>
                <a:cs typeface="Times New Roman" panose="02020603050405020304" pitchFamily="18" charset="0"/>
              </a:rPr>
              <a:t>	➤ </a:t>
            </a:r>
            <a:r>
              <a:rPr lang="en-US" sz="2200" dirty="0">
                <a:solidFill>
                  <a:schemeClr val="bg1">
                    <a:lumMod val="95000"/>
                  </a:schemeClr>
                </a:solidFill>
                <a:latin typeface="Times New Roman" panose="02020603050405020304" pitchFamily="18" charset="0"/>
                <a:cs typeface="Times New Roman" panose="02020603050405020304" pitchFamily="18" charset="0"/>
              </a:rPr>
              <a:t>Timeseries Analysis 		</a:t>
            </a:r>
            <a:r>
              <a:rPr lang="en-IN" sz="2200" dirty="0">
                <a:solidFill>
                  <a:schemeClr val="bg1">
                    <a:lumMod val="95000"/>
                  </a:schemeClr>
                </a:solidFill>
                <a:latin typeface="Times New Roman" panose="02020603050405020304" pitchFamily="18" charset="0"/>
                <a:cs typeface="Times New Roman" panose="02020603050405020304" pitchFamily="18" charset="0"/>
              </a:rPr>
              <a:t>➤</a:t>
            </a:r>
            <a:r>
              <a:rPr lang="en-US" sz="2200" dirty="0">
                <a:solidFill>
                  <a:schemeClr val="bg1">
                    <a:lumMod val="95000"/>
                  </a:schemeClr>
                </a:solidFill>
                <a:latin typeface="Times New Roman" panose="02020603050405020304" pitchFamily="18" charset="0"/>
                <a:cs typeface="Times New Roman" panose="02020603050405020304" pitchFamily="18" charset="0"/>
              </a:rPr>
              <a:t> Business Insights</a:t>
            </a:r>
          </a:p>
          <a:p>
            <a:pPr marR="0" lvl="0" algn="l" defTabSz="914400" rtl="0" eaLnBrk="0" fontAlgn="base" latinLnBrk="0" hangingPunct="0">
              <a:lnSpc>
                <a:spcPct val="100000"/>
              </a:lnSpc>
              <a:spcBef>
                <a:spcPct val="0"/>
              </a:spcBef>
              <a:spcAft>
                <a:spcPct val="0"/>
              </a:spcAft>
              <a:buClrTx/>
              <a:buSzTx/>
              <a:tabLst/>
            </a:pPr>
            <a:r>
              <a:rPr lang="en-IN" sz="2200" dirty="0">
                <a:solidFill>
                  <a:schemeClr val="bg1">
                    <a:lumMod val="95000"/>
                  </a:schemeClr>
                </a:solidFill>
                <a:latin typeface="Times New Roman" panose="02020603050405020304" pitchFamily="18" charset="0"/>
                <a:cs typeface="Times New Roman" panose="02020603050405020304" pitchFamily="18" charset="0"/>
              </a:rPr>
              <a:t>	➤ </a:t>
            </a:r>
            <a:r>
              <a:rPr lang="en-US" sz="2200" dirty="0">
                <a:solidFill>
                  <a:schemeClr val="bg1">
                    <a:lumMod val="95000"/>
                  </a:schemeClr>
                </a:solidFill>
                <a:latin typeface="Times New Roman" panose="02020603050405020304" pitchFamily="18" charset="0"/>
                <a:cs typeface="Times New Roman" panose="02020603050405020304" pitchFamily="18" charset="0"/>
              </a:rPr>
              <a:t>Machine Learning 		</a:t>
            </a:r>
            <a:r>
              <a:rPr lang="en-IN" sz="2200" dirty="0">
                <a:solidFill>
                  <a:schemeClr val="bg1">
                    <a:lumMod val="95000"/>
                  </a:schemeClr>
                </a:solidFill>
                <a:latin typeface="Times New Roman" panose="02020603050405020304" pitchFamily="18" charset="0"/>
                <a:cs typeface="Times New Roman" panose="02020603050405020304" pitchFamily="18" charset="0"/>
              </a:rPr>
              <a:t>➤</a:t>
            </a:r>
            <a:r>
              <a:rPr lang="en-US" sz="2200" dirty="0">
                <a:solidFill>
                  <a:schemeClr val="bg1">
                    <a:lumMod val="95000"/>
                  </a:schemeClr>
                </a:solidFill>
                <a:latin typeface="Times New Roman" panose="02020603050405020304" pitchFamily="18" charset="0"/>
                <a:cs typeface="Times New Roman" panose="02020603050405020304" pitchFamily="18" charset="0"/>
              </a:rPr>
              <a:t>  Trend Analysis</a:t>
            </a:r>
          </a:p>
        </p:txBody>
      </p:sp>
    </p:spTree>
    <p:extLst>
      <p:ext uri="{BB962C8B-B14F-4D97-AF65-F5344CB8AC3E}">
        <p14:creationId xmlns:p14="http://schemas.microsoft.com/office/powerpoint/2010/main" val="146780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827526-F462-119B-41BD-6A714BEFD648}"/>
              </a:ext>
            </a:extLst>
          </p:cNvPr>
          <p:cNvSpPr txBox="1"/>
          <p:nvPr/>
        </p:nvSpPr>
        <p:spPr>
          <a:xfrm>
            <a:off x="3048000" y="2828836"/>
            <a:ext cx="6096000" cy="369332"/>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A67C597-02F4-033F-0FC2-879D421316E1}"/>
              </a:ext>
            </a:extLst>
          </p:cNvPr>
          <p:cNvSpPr txBox="1"/>
          <p:nvPr/>
        </p:nvSpPr>
        <p:spPr>
          <a:xfrm>
            <a:off x="466725" y="706547"/>
            <a:ext cx="11258550" cy="5693866"/>
          </a:xfrm>
          <a:prstGeom prst="rect">
            <a:avLst/>
          </a:prstGeom>
          <a:noFill/>
        </p:spPr>
        <p:txBody>
          <a:bodyPr wrap="square">
            <a:spAutoFit/>
          </a:bodyPr>
          <a:lstStyle/>
          <a:p>
            <a:pPr>
              <a:buNone/>
            </a:pPr>
            <a:r>
              <a:rPr lang="en-US" sz="3200" b="1" dirty="0">
                <a:solidFill>
                  <a:srgbClr val="FF0000"/>
                </a:solidFill>
                <a:latin typeface="Times New Roman" panose="02020603050405020304" pitchFamily="18" charset="0"/>
                <a:cs typeface="Times New Roman" panose="02020603050405020304" pitchFamily="18" charset="0"/>
              </a:rPr>
              <a:t>Tools  Used:</a:t>
            </a:r>
          </a:p>
          <a:p>
            <a:pPr>
              <a:buNone/>
            </a:pPr>
            <a:r>
              <a:rPr lang="en-US" dirty="0">
                <a:solidFill>
                  <a:schemeClr val="bg1"/>
                </a:solidFill>
                <a:latin typeface="Times New Roman" panose="02020603050405020304" pitchFamily="18" charset="0"/>
                <a:cs typeface="Times New Roman" panose="02020603050405020304" pitchFamily="18" charset="0"/>
              </a:rPr>
              <a:t>In this project, multiple tools and technologies were utilized to </a:t>
            </a:r>
            <a:r>
              <a:rPr lang="en-US" b="1" dirty="0">
                <a:solidFill>
                  <a:schemeClr val="bg1"/>
                </a:solidFill>
                <a:latin typeface="Times New Roman" panose="02020603050405020304" pitchFamily="18" charset="0"/>
                <a:cs typeface="Times New Roman" panose="02020603050405020304" pitchFamily="18" charset="0"/>
              </a:rPr>
              <a:t>clean, analyze, visualize, and forecast sales data</a:t>
            </a:r>
            <a:r>
              <a:rPr lang="en-US" dirty="0">
                <a:solidFill>
                  <a:schemeClr val="bg1"/>
                </a:solidFill>
                <a:latin typeface="Times New Roman" panose="02020603050405020304" pitchFamily="18" charset="0"/>
                <a:cs typeface="Times New Roman" panose="02020603050405020304" pitchFamily="18" charset="0"/>
              </a:rPr>
              <a:t> effectively.</a:t>
            </a:r>
          </a:p>
          <a:p>
            <a:pPr>
              <a:buNone/>
            </a:pPr>
            <a:r>
              <a:rPr lang="en-US" sz="2000" b="1" dirty="0">
                <a:solidFill>
                  <a:srgbClr val="FFFF00"/>
                </a:solidFill>
                <a:latin typeface="Times New Roman" panose="02020603050405020304" pitchFamily="18" charset="0"/>
                <a:cs typeface="Times New Roman" panose="02020603050405020304" pitchFamily="18" charset="0"/>
              </a:rPr>
              <a:t>1. Python – Data Cleaning &amp; Analysis</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Used for </a:t>
            </a:r>
            <a:r>
              <a:rPr lang="en-US" b="1" dirty="0">
                <a:solidFill>
                  <a:schemeClr val="bg1"/>
                </a:solidFill>
                <a:latin typeface="Times New Roman" panose="02020603050405020304" pitchFamily="18" charset="0"/>
                <a:cs typeface="Times New Roman" panose="02020603050405020304" pitchFamily="18" charset="0"/>
              </a:rPr>
              <a:t>data preprocessing</a:t>
            </a:r>
            <a:r>
              <a:rPr lang="en-US" dirty="0">
                <a:solidFill>
                  <a:schemeClr val="bg1"/>
                </a:solidFill>
                <a:latin typeface="Times New Roman" panose="02020603050405020304" pitchFamily="18" charset="0"/>
                <a:cs typeface="Times New Roman" panose="02020603050405020304" pitchFamily="18" charset="0"/>
              </a:rPr>
              <a:t>, including handling missing values, removing duplicates, and data transformation.</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Performed </a:t>
            </a:r>
            <a:r>
              <a:rPr lang="en-US" b="1" dirty="0">
                <a:solidFill>
                  <a:schemeClr val="bg1"/>
                </a:solidFill>
                <a:latin typeface="Times New Roman" panose="02020603050405020304" pitchFamily="18" charset="0"/>
                <a:cs typeface="Times New Roman" panose="02020603050405020304" pitchFamily="18" charset="0"/>
              </a:rPr>
              <a:t>Exploratory Data Analysis (EDA)</a:t>
            </a:r>
            <a:r>
              <a:rPr lang="en-US" dirty="0">
                <a:solidFill>
                  <a:schemeClr val="bg1"/>
                </a:solidFill>
                <a:latin typeface="Times New Roman" panose="02020603050405020304" pitchFamily="18" charset="0"/>
                <a:cs typeface="Times New Roman" panose="02020603050405020304" pitchFamily="18" charset="0"/>
              </a:rPr>
              <a:t> to identify trends and patterns.</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Implemented the </a:t>
            </a:r>
            <a:r>
              <a:rPr lang="en-US" b="1" dirty="0">
                <a:solidFill>
                  <a:schemeClr val="bg1"/>
                </a:solidFill>
                <a:latin typeface="Times New Roman" panose="02020603050405020304" pitchFamily="18" charset="0"/>
                <a:cs typeface="Times New Roman" panose="02020603050405020304" pitchFamily="18" charset="0"/>
              </a:rPr>
              <a:t>ARIMA model</a:t>
            </a:r>
            <a:r>
              <a:rPr lang="en-US" dirty="0">
                <a:solidFill>
                  <a:schemeClr val="bg1"/>
                </a:solidFill>
                <a:latin typeface="Times New Roman" panose="02020603050405020304" pitchFamily="18" charset="0"/>
                <a:cs typeface="Times New Roman" panose="02020603050405020304" pitchFamily="18" charset="0"/>
              </a:rPr>
              <a:t> for time series forecasting to predict sales for the upcoming year.</a:t>
            </a:r>
          </a:p>
          <a:p>
            <a:pP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a:buNone/>
            </a:pPr>
            <a:r>
              <a:rPr lang="en-US" sz="2000" b="1" dirty="0">
                <a:solidFill>
                  <a:srgbClr val="FFFF00"/>
                </a:solidFill>
                <a:latin typeface="Times New Roman" panose="02020603050405020304" pitchFamily="18" charset="0"/>
                <a:cs typeface="Times New Roman" panose="02020603050405020304" pitchFamily="18" charset="0"/>
              </a:rPr>
              <a:t>2. MySQL – Database Management</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Used as the </a:t>
            </a:r>
            <a:r>
              <a:rPr lang="en-US" b="1" dirty="0">
                <a:solidFill>
                  <a:schemeClr val="bg1"/>
                </a:solidFill>
                <a:latin typeface="Times New Roman" panose="02020603050405020304" pitchFamily="18" charset="0"/>
                <a:cs typeface="Times New Roman" panose="02020603050405020304" pitchFamily="18" charset="0"/>
              </a:rPr>
              <a:t>primary database</a:t>
            </a:r>
            <a:r>
              <a:rPr lang="en-US" dirty="0">
                <a:solidFill>
                  <a:schemeClr val="bg1"/>
                </a:solidFill>
                <a:latin typeface="Times New Roman" panose="02020603050405020304" pitchFamily="18" charset="0"/>
                <a:cs typeface="Times New Roman" panose="02020603050405020304" pitchFamily="18" charset="0"/>
              </a:rPr>
              <a:t> for storing raw and processed sales data.</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Enabled </a:t>
            </a:r>
            <a:r>
              <a:rPr lang="en-US" b="1" dirty="0">
                <a:solidFill>
                  <a:schemeClr val="bg1"/>
                </a:solidFill>
                <a:latin typeface="Times New Roman" panose="02020603050405020304" pitchFamily="18" charset="0"/>
                <a:cs typeface="Times New Roman" panose="02020603050405020304" pitchFamily="18" charset="0"/>
              </a:rPr>
              <a:t>efficient data retrieval and management</a:t>
            </a:r>
            <a:r>
              <a:rPr lang="en-US" dirty="0">
                <a:solidFill>
                  <a:schemeClr val="bg1"/>
                </a:solidFill>
                <a:latin typeface="Times New Roman" panose="02020603050405020304" pitchFamily="18" charset="0"/>
                <a:cs typeface="Times New Roman" panose="02020603050405020304" pitchFamily="18" charset="0"/>
              </a:rPr>
              <a:t> through SQL queries.</a:t>
            </a:r>
          </a:p>
          <a:p>
            <a:pP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a:buNone/>
            </a:pPr>
            <a:r>
              <a:rPr lang="en-US" sz="2000" b="1" dirty="0">
                <a:solidFill>
                  <a:srgbClr val="FFFF00"/>
                </a:solidFill>
                <a:latin typeface="Times New Roman" panose="02020603050405020304" pitchFamily="18" charset="0"/>
                <a:cs typeface="Times New Roman" panose="02020603050405020304" pitchFamily="18" charset="0"/>
              </a:rPr>
              <a:t>3. Power BI – Business Performance Dashboard</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Created </a:t>
            </a:r>
            <a:r>
              <a:rPr lang="en-US" b="1" dirty="0">
                <a:solidFill>
                  <a:schemeClr val="bg1"/>
                </a:solidFill>
                <a:latin typeface="Times New Roman" panose="02020603050405020304" pitchFamily="18" charset="0"/>
                <a:cs typeface="Times New Roman" panose="02020603050405020304" pitchFamily="18" charset="0"/>
              </a:rPr>
              <a:t>interactive dashboards</a:t>
            </a:r>
            <a:r>
              <a:rPr lang="en-US" dirty="0">
                <a:solidFill>
                  <a:schemeClr val="bg1"/>
                </a:solidFill>
                <a:latin typeface="Times New Roman" panose="02020603050405020304" pitchFamily="18" charset="0"/>
                <a:cs typeface="Times New Roman" panose="02020603050405020304" pitchFamily="18" charset="0"/>
              </a:rPr>
              <a:t> to visualize sales trends, revenue distribution, and key business insights.</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Provided </a:t>
            </a:r>
            <a:r>
              <a:rPr lang="en-US" b="1" dirty="0">
                <a:solidFill>
                  <a:schemeClr val="bg1"/>
                </a:solidFill>
                <a:latin typeface="Times New Roman" panose="02020603050405020304" pitchFamily="18" charset="0"/>
                <a:cs typeface="Times New Roman" panose="02020603050405020304" pitchFamily="18" charset="0"/>
              </a:rPr>
              <a:t>real-time analytics</a:t>
            </a:r>
            <a:r>
              <a:rPr lang="en-US" dirty="0">
                <a:solidFill>
                  <a:schemeClr val="bg1"/>
                </a:solidFill>
                <a:latin typeface="Times New Roman" panose="02020603050405020304" pitchFamily="18" charset="0"/>
                <a:cs typeface="Times New Roman" panose="02020603050405020304" pitchFamily="18" charset="0"/>
              </a:rPr>
              <a:t> to support data-driven decision-making.</a:t>
            </a:r>
          </a:p>
          <a:p>
            <a:pP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a:buNone/>
            </a:pPr>
            <a:r>
              <a:rPr lang="en-US" sz="2000" b="1" dirty="0">
                <a:solidFill>
                  <a:srgbClr val="FFFF00"/>
                </a:solidFill>
                <a:latin typeface="Times New Roman" panose="02020603050405020304" pitchFamily="18" charset="0"/>
                <a:cs typeface="Times New Roman" panose="02020603050405020304" pitchFamily="18" charset="0"/>
              </a:rPr>
              <a:t>4. Excel – Data Storage &amp; Filtering</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Stored </a:t>
            </a:r>
            <a:r>
              <a:rPr lang="en-US" b="1" dirty="0">
                <a:solidFill>
                  <a:schemeClr val="bg1"/>
                </a:solidFill>
                <a:latin typeface="Times New Roman" panose="02020603050405020304" pitchFamily="18" charset="0"/>
                <a:cs typeface="Times New Roman" panose="02020603050405020304" pitchFamily="18" charset="0"/>
              </a:rPr>
              <a:t>cleaned and processed data</a:t>
            </a:r>
            <a:r>
              <a:rPr lang="en-US" dirty="0">
                <a:solidFill>
                  <a:schemeClr val="bg1"/>
                </a:solidFill>
                <a:latin typeface="Times New Roman" panose="02020603050405020304" pitchFamily="18" charset="0"/>
                <a:cs typeface="Times New Roman" panose="02020603050405020304" pitchFamily="18" charset="0"/>
              </a:rPr>
              <a:t> in structured formats.</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Used for </a:t>
            </a:r>
            <a:r>
              <a:rPr lang="en-US" b="1" dirty="0">
                <a:solidFill>
                  <a:schemeClr val="bg1"/>
                </a:solidFill>
                <a:latin typeface="Times New Roman" panose="02020603050405020304" pitchFamily="18" charset="0"/>
                <a:cs typeface="Times New Roman" panose="02020603050405020304" pitchFamily="18" charset="0"/>
              </a:rPr>
              <a:t>data filtering and summarization</a:t>
            </a:r>
            <a:r>
              <a:rPr lang="en-US" dirty="0">
                <a:solidFill>
                  <a:schemeClr val="bg1"/>
                </a:solidFill>
                <a:latin typeface="Times New Roman" panose="02020603050405020304" pitchFamily="18" charset="0"/>
                <a:cs typeface="Times New Roman" panose="02020603050405020304" pitchFamily="18" charset="0"/>
              </a:rPr>
              <a:t> before further analysis and visualization.</a:t>
            </a:r>
          </a:p>
        </p:txBody>
      </p:sp>
    </p:spTree>
    <p:extLst>
      <p:ext uri="{BB962C8B-B14F-4D97-AF65-F5344CB8AC3E}">
        <p14:creationId xmlns:p14="http://schemas.microsoft.com/office/powerpoint/2010/main" val="3356000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85573D-E2A9-D378-119B-E9F9BA674360}"/>
              </a:ext>
            </a:extLst>
          </p:cNvPr>
          <p:cNvSpPr txBox="1"/>
          <p:nvPr/>
        </p:nvSpPr>
        <p:spPr>
          <a:xfrm>
            <a:off x="723900" y="419100"/>
            <a:ext cx="8362950" cy="1661993"/>
          </a:xfrm>
          <a:prstGeom prst="rect">
            <a:avLst/>
          </a:prstGeom>
          <a:noFill/>
        </p:spPr>
        <p:txBody>
          <a:bodyPr wrap="square">
            <a:spAutoFit/>
          </a:bodyPr>
          <a:lstStyle/>
          <a:p>
            <a:pPr>
              <a:buNone/>
            </a:pPr>
            <a:r>
              <a:rPr lang="en-US" sz="2800" b="1" dirty="0">
                <a:solidFill>
                  <a:srgbClr val="FF0000"/>
                </a:solidFill>
                <a:latin typeface="Times New Roman" panose="02020603050405020304" pitchFamily="18" charset="0"/>
                <a:cs typeface="Times New Roman" panose="02020603050405020304" pitchFamily="18" charset="0"/>
              </a:rPr>
              <a:t>Database Overview:</a:t>
            </a:r>
          </a:p>
          <a:p>
            <a:pPr>
              <a:buNone/>
            </a:pPr>
            <a:r>
              <a:rPr lang="en-US" dirty="0">
                <a:solidFill>
                  <a:schemeClr val="bg1"/>
                </a:solidFill>
                <a:latin typeface="Times New Roman" panose="02020603050405020304" pitchFamily="18" charset="0"/>
                <a:cs typeface="Times New Roman" panose="02020603050405020304" pitchFamily="18" charset="0"/>
              </a:rPr>
              <a:t>The “</a:t>
            </a:r>
            <a:r>
              <a:rPr lang="en-US" b="1" dirty="0" err="1">
                <a:solidFill>
                  <a:schemeClr val="bg1"/>
                </a:solidFill>
                <a:latin typeface="Times New Roman" panose="02020603050405020304" pitchFamily="18" charset="0"/>
                <a:cs typeface="Times New Roman" panose="02020603050405020304" pitchFamily="18" charset="0"/>
              </a:rPr>
              <a:t>sales_data</a:t>
            </a:r>
            <a:r>
              <a:rPr lang="en-US" b="1" dirty="0">
                <a:solidFill>
                  <a:schemeClr val="bg1"/>
                </a:solidFill>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 table is a structured dataset used for analyzing sales trends and forecasting future revenue. It stores transactional details, including product sales, purchase locations, and timestamps, which are essential for business insights.</a:t>
            </a:r>
          </a:p>
          <a:p>
            <a:r>
              <a:rPr lang="en-US" sz="2000" b="1" dirty="0">
                <a:solidFill>
                  <a:srgbClr val="FFFF00"/>
                </a:solidFill>
                <a:latin typeface="Times New Roman" panose="02020603050405020304" pitchFamily="18" charset="0"/>
                <a:cs typeface="Times New Roman" panose="02020603050405020304" pitchFamily="18" charset="0"/>
              </a:rPr>
              <a:t>Dataset Explanation:</a:t>
            </a:r>
          </a:p>
        </p:txBody>
      </p:sp>
      <p:pic>
        <p:nvPicPr>
          <p:cNvPr id="5" name="Picture 4">
            <a:extLst>
              <a:ext uri="{FF2B5EF4-FFF2-40B4-BE49-F238E27FC236}">
                <a16:creationId xmlns:a16="http://schemas.microsoft.com/office/drawing/2014/main" id="{8FAC0509-3494-968C-66E9-A038B2886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559" y="2281118"/>
            <a:ext cx="8640381" cy="4258269"/>
          </a:xfrm>
          <a:prstGeom prst="rect">
            <a:avLst/>
          </a:prstGeom>
        </p:spPr>
      </p:pic>
    </p:spTree>
    <p:extLst>
      <p:ext uri="{BB962C8B-B14F-4D97-AF65-F5344CB8AC3E}">
        <p14:creationId xmlns:p14="http://schemas.microsoft.com/office/powerpoint/2010/main" val="297451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0B0FA62-15EC-B774-B479-39AF2B50DA39}"/>
              </a:ext>
            </a:extLst>
          </p:cNvPr>
          <p:cNvGraphicFramePr>
            <a:graphicFrameLocks noGrp="1"/>
          </p:cNvGraphicFramePr>
          <p:nvPr>
            <p:extLst>
              <p:ext uri="{D42A27DB-BD31-4B8C-83A1-F6EECF244321}">
                <p14:modId xmlns:p14="http://schemas.microsoft.com/office/powerpoint/2010/main" val="1182987240"/>
              </p:ext>
            </p:extLst>
          </p:nvPr>
        </p:nvGraphicFramePr>
        <p:xfrm>
          <a:off x="838200" y="2172494"/>
          <a:ext cx="10515600" cy="3657600"/>
        </p:xfrm>
        <a:graphic>
          <a:graphicData uri="http://schemas.openxmlformats.org/drawingml/2006/table">
            <a:tbl>
              <a:tblPr/>
              <a:tblGrid>
                <a:gridCol w="3505200">
                  <a:extLst>
                    <a:ext uri="{9D8B030D-6E8A-4147-A177-3AD203B41FA5}">
                      <a16:colId xmlns:a16="http://schemas.microsoft.com/office/drawing/2014/main" val="3300474870"/>
                    </a:ext>
                  </a:extLst>
                </a:gridCol>
                <a:gridCol w="3505200">
                  <a:extLst>
                    <a:ext uri="{9D8B030D-6E8A-4147-A177-3AD203B41FA5}">
                      <a16:colId xmlns:a16="http://schemas.microsoft.com/office/drawing/2014/main" val="3030871606"/>
                    </a:ext>
                  </a:extLst>
                </a:gridCol>
                <a:gridCol w="3505200">
                  <a:extLst>
                    <a:ext uri="{9D8B030D-6E8A-4147-A177-3AD203B41FA5}">
                      <a16:colId xmlns:a16="http://schemas.microsoft.com/office/drawing/2014/main" val="2379249984"/>
                    </a:ext>
                  </a:extLst>
                </a:gridCol>
              </a:tblGrid>
              <a:tr h="0">
                <a:tc>
                  <a:txBody>
                    <a:bodyPr/>
                    <a:lstStyle/>
                    <a:p>
                      <a:endParaRPr lang="en-IN" dirty="0">
                        <a:solidFill>
                          <a:srgbClr val="92D050"/>
                        </a:solidFill>
                      </a:endParaRPr>
                    </a:p>
                  </a:txBody>
                  <a:tcPr anchor="ctr">
                    <a:lnL>
                      <a:noFill/>
                    </a:lnL>
                    <a:lnR>
                      <a:noFill/>
                    </a:lnR>
                    <a:lnT>
                      <a:noFill/>
                    </a:lnT>
                    <a:lnB>
                      <a:noFill/>
                    </a:lnB>
                    <a:noFill/>
                  </a:tcPr>
                </a:tc>
                <a:tc>
                  <a:txBody>
                    <a:bodyPr/>
                    <a:lstStyle/>
                    <a:p>
                      <a:endParaRPr lang="en-IN">
                        <a:solidFill>
                          <a:srgbClr val="92D050"/>
                        </a:solidFill>
                      </a:endParaRPr>
                    </a:p>
                  </a:txBody>
                  <a:tcPr anchor="ctr">
                    <a:lnL>
                      <a:noFill/>
                    </a:lnL>
                    <a:lnR>
                      <a:noFill/>
                    </a:lnR>
                    <a:lnT>
                      <a:noFill/>
                    </a:lnT>
                    <a:lnB>
                      <a:noFill/>
                    </a:lnB>
                    <a:noFill/>
                  </a:tcPr>
                </a:tc>
                <a:tc>
                  <a:txBody>
                    <a:bodyPr/>
                    <a:lstStyle/>
                    <a:p>
                      <a:endParaRPr lang="en-IN">
                        <a:solidFill>
                          <a:srgbClr val="92D050"/>
                        </a:solidFill>
                      </a:endParaRPr>
                    </a:p>
                  </a:txBody>
                  <a:tcPr anchor="ctr">
                    <a:lnL>
                      <a:noFill/>
                    </a:lnL>
                    <a:lnR>
                      <a:noFill/>
                    </a:lnR>
                    <a:lnT>
                      <a:noFill/>
                    </a:lnT>
                    <a:lnB>
                      <a:noFill/>
                    </a:lnB>
                    <a:noFill/>
                  </a:tcPr>
                </a:tc>
                <a:extLst>
                  <a:ext uri="{0D108BD9-81ED-4DB2-BD59-A6C34878D82A}">
                    <a16:rowId xmlns:a16="http://schemas.microsoft.com/office/drawing/2014/main" val="3710988266"/>
                  </a:ext>
                </a:extLst>
              </a:tr>
              <a:tr h="0">
                <a:tc>
                  <a:txBody>
                    <a:bodyPr/>
                    <a:lstStyle/>
                    <a:p>
                      <a:endParaRPr lang="en-IN">
                        <a:solidFill>
                          <a:srgbClr val="92D050"/>
                        </a:solidFill>
                      </a:endParaRPr>
                    </a:p>
                  </a:txBody>
                  <a:tcPr anchor="ctr">
                    <a:lnL>
                      <a:noFill/>
                    </a:lnL>
                    <a:lnR>
                      <a:noFill/>
                    </a:lnR>
                    <a:lnT>
                      <a:noFill/>
                    </a:lnT>
                    <a:lnB>
                      <a:noFill/>
                    </a:lnB>
                    <a:noFill/>
                  </a:tcPr>
                </a:tc>
                <a:tc>
                  <a:txBody>
                    <a:bodyPr/>
                    <a:lstStyle/>
                    <a:p>
                      <a:endParaRPr lang="en-IN">
                        <a:solidFill>
                          <a:srgbClr val="92D050"/>
                        </a:solidFill>
                      </a:endParaRPr>
                    </a:p>
                  </a:txBody>
                  <a:tcPr anchor="ctr">
                    <a:lnL>
                      <a:noFill/>
                    </a:lnL>
                    <a:lnR>
                      <a:noFill/>
                    </a:lnR>
                    <a:lnT>
                      <a:noFill/>
                    </a:lnT>
                    <a:lnB>
                      <a:noFill/>
                    </a:lnB>
                    <a:noFill/>
                  </a:tcPr>
                </a:tc>
                <a:tc>
                  <a:txBody>
                    <a:bodyPr/>
                    <a:lstStyle/>
                    <a:p>
                      <a:endParaRPr lang="en-IN">
                        <a:solidFill>
                          <a:srgbClr val="92D050"/>
                        </a:solidFill>
                      </a:endParaRPr>
                    </a:p>
                  </a:txBody>
                  <a:tcPr anchor="ctr">
                    <a:lnL>
                      <a:noFill/>
                    </a:lnL>
                    <a:lnR>
                      <a:noFill/>
                    </a:lnR>
                    <a:lnT>
                      <a:noFill/>
                    </a:lnT>
                    <a:lnB>
                      <a:noFill/>
                    </a:lnB>
                    <a:noFill/>
                  </a:tcPr>
                </a:tc>
                <a:extLst>
                  <a:ext uri="{0D108BD9-81ED-4DB2-BD59-A6C34878D82A}">
                    <a16:rowId xmlns:a16="http://schemas.microsoft.com/office/drawing/2014/main" val="239354269"/>
                  </a:ext>
                </a:extLst>
              </a:tr>
              <a:tr h="0">
                <a:tc>
                  <a:txBody>
                    <a:bodyPr/>
                    <a:lstStyle/>
                    <a:p>
                      <a:endParaRPr lang="en-IN">
                        <a:solidFill>
                          <a:srgbClr val="92D050"/>
                        </a:solidFill>
                      </a:endParaRPr>
                    </a:p>
                  </a:txBody>
                  <a:tcPr anchor="ctr">
                    <a:lnL>
                      <a:noFill/>
                    </a:lnL>
                    <a:lnR>
                      <a:noFill/>
                    </a:lnR>
                    <a:lnT>
                      <a:noFill/>
                    </a:lnT>
                    <a:lnB>
                      <a:noFill/>
                    </a:lnB>
                    <a:noFill/>
                  </a:tcPr>
                </a:tc>
                <a:tc>
                  <a:txBody>
                    <a:bodyPr/>
                    <a:lstStyle/>
                    <a:p>
                      <a:endParaRPr lang="en-IN">
                        <a:solidFill>
                          <a:srgbClr val="92D050"/>
                        </a:solidFill>
                      </a:endParaRPr>
                    </a:p>
                  </a:txBody>
                  <a:tcPr anchor="ctr">
                    <a:lnL>
                      <a:noFill/>
                    </a:lnL>
                    <a:lnR>
                      <a:noFill/>
                    </a:lnR>
                    <a:lnT>
                      <a:noFill/>
                    </a:lnT>
                    <a:lnB>
                      <a:noFill/>
                    </a:lnB>
                    <a:noFill/>
                  </a:tcPr>
                </a:tc>
                <a:tc>
                  <a:txBody>
                    <a:bodyPr/>
                    <a:lstStyle/>
                    <a:p>
                      <a:endParaRPr lang="en-IN">
                        <a:solidFill>
                          <a:srgbClr val="92D050"/>
                        </a:solidFill>
                      </a:endParaRPr>
                    </a:p>
                  </a:txBody>
                  <a:tcPr anchor="ctr">
                    <a:lnL>
                      <a:noFill/>
                    </a:lnL>
                    <a:lnR>
                      <a:noFill/>
                    </a:lnR>
                    <a:lnT>
                      <a:noFill/>
                    </a:lnT>
                    <a:lnB>
                      <a:noFill/>
                    </a:lnB>
                    <a:noFill/>
                  </a:tcPr>
                </a:tc>
                <a:extLst>
                  <a:ext uri="{0D108BD9-81ED-4DB2-BD59-A6C34878D82A}">
                    <a16:rowId xmlns:a16="http://schemas.microsoft.com/office/drawing/2014/main" val="1680188863"/>
                  </a:ext>
                </a:extLst>
              </a:tr>
              <a:tr h="0">
                <a:tc>
                  <a:txBody>
                    <a:bodyPr/>
                    <a:lstStyle/>
                    <a:p>
                      <a:endParaRPr lang="en-IN">
                        <a:solidFill>
                          <a:srgbClr val="92D050"/>
                        </a:solidFill>
                      </a:endParaRPr>
                    </a:p>
                  </a:txBody>
                  <a:tcPr anchor="ctr">
                    <a:lnL>
                      <a:noFill/>
                    </a:lnL>
                    <a:lnR>
                      <a:noFill/>
                    </a:lnR>
                    <a:lnT>
                      <a:noFill/>
                    </a:lnT>
                    <a:lnB>
                      <a:noFill/>
                    </a:lnB>
                    <a:noFill/>
                  </a:tcPr>
                </a:tc>
                <a:tc>
                  <a:txBody>
                    <a:bodyPr/>
                    <a:lstStyle/>
                    <a:p>
                      <a:endParaRPr lang="en-IN">
                        <a:solidFill>
                          <a:srgbClr val="92D050"/>
                        </a:solidFill>
                      </a:endParaRPr>
                    </a:p>
                  </a:txBody>
                  <a:tcPr anchor="ctr">
                    <a:lnL>
                      <a:noFill/>
                    </a:lnL>
                    <a:lnR>
                      <a:noFill/>
                    </a:lnR>
                    <a:lnT>
                      <a:noFill/>
                    </a:lnT>
                    <a:lnB>
                      <a:noFill/>
                    </a:lnB>
                    <a:noFill/>
                  </a:tcPr>
                </a:tc>
                <a:tc>
                  <a:txBody>
                    <a:bodyPr/>
                    <a:lstStyle/>
                    <a:p>
                      <a:endParaRPr lang="en-IN">
                        <a:solidFill>
                          <a:srgbClr val="92D050"/>
                        </a:solidFill>
                      </a:endParaRPr>
                    </a:p>
                  </a:txBody>
                  <a:tcPr anchor="ctr">
                    <a:lnL>
                      <a:noFill/>
                    </a:lnL>
                    <a:lnR>
                      <a:noFill/>
                    </a:lnR>
                    <a:lnT>
                      <a:noFill/>
                    </a:lnT>
                    <a:lnB>
                      <a:noFill/>
                    </a:lnB>
                    <a:noFill/>
                  </a:tcPr>
                </a:tc>
                <a:extLst>
                  <a:ext uri="{0D108BD9-81ED-4DB2-BD59-A6C34878D82A}">
                    <a16:rowId xmlns:a16="http://schemas.microsoft.com/office/drawing/2014/main" val="3318552465"/>
                  </a:ext>
                </a:extLst>
              </a:tr>
              <a:tr h="0">
                <a:tc>
                  <a:txBody>
                    <a:bodyPr/>
                    <a:lstStyle/>
                    <a:p>
                      <a:endParaRPr lang="en-IN">
                        <a:solidFill>
                          <a:srgbClr val="92D050"/>
                        </a:solidFill>
                      </a:endParaRPr>
                    </a:p>
                  </a:txBody>
                  <a:tcPr anchor="ctr">
                    <a:lnL>
                      <a:noFill/>
                    </a:lnL>
                    <a:lnR>
                      <a:noFill/>
                    </a:lnR>
                    <a:lnT>
                      <a:noFill/>
                    </a:lnT>
                    <a:lnB>
                      <a:noFill/>
                    </a:lnB>
                    <a:noFill/>
                  </a:tcPr>
                </a:tc>
                <a:tc>
                  <a:txBody>
                    <a:bodyPr/>
                    <a:lstStyle/>
                    <a:p>
                      <a:endParaRPr lang="en-IN">
                        <a:solidFill>
                          <a:srgbClr val="92D050"/>
                        </a:solidFill>
                      </a:endParaRPr>
                    </a:p>
                  </a:txBody>
                  <a:tcPr anchor="ctr">
                    <a:lnL>
                      <a:noFill/>
                    </a:lnL>
                    <a:lnR>
                      <a:noFill/>
                    </a:lnR>
                    <a:lnT>
                      <a:noFill/>
                    </a:lnT>
                    <a:lnB>
                      <a:noFill/>
                    </a:lnB>
                    <a:noFill/>
                  </a:tcPr>
                </a:tc>
                <a:tc>
                  <a:txBody>
                    <a:bodyPr/>
                    <a:lstStyle/>
                    <a:p>
                      <a:endParaRPr lang="en-IN">
                        <a:solidFill>
                          <a:srgbClr val="92D050"/>
                        </a:solidFill>
                      </a:endParaRPr>
                    </a:p>
                  </a:txBody>
                  <a:tcPr anchor="ctr">
                    <a:lnL>
                      <a:noFill/>
                    </a:lnL>
                    <a:lnR>
                      <a:noFill/>
                    </a:lnR>
                    <a:lnT>
                      <a:noFill/>
                    </a:lnT>
                    <a:lnB>
                      <a:noFill/>
                    </a:lnB>
                    <a:noFill/>
                  </a:tcPr>
                </a:tc>
                <a:extLst>
                  <a:ext uri="{0D108BD9-81ED-4DB2-BD59-A6C34878D82A}">
                    <a16:rowId xmlns:a16="http://schemas.microsoft.com/office/drawing/2014/main" val="608541231"/>
                  </a:ext>
                </a:extLst>
              </a:tr>
              <a:tr h="0">
                <a:tc>
                  <a:txBody>
                    <a:bodyPr/>
                    <a:lstStyle/>
                    <a:p>
                      <a:endParaRPr lang="en-IN">
                        <a:solidFill>
                          <a:srgbClr val="92D050"/>
                        </a:solidFill>
                      </a:endParaRPr>
                    </a:p>
                  </a:txBody>
                  <a:tcPr anchor="ctr">
                    <a:lnL>
                      <a:noFill/>
                    </a:lnL>
                    <a:lnR>
                      <a:noFill/>
                    </a:lnR>
                    <a:lnT>
                      <a:noFill/>
                    </a:lnT>
                    <a:lnB>
                      <a:noFill/>
                    </a:lnB>
                    <a:noFill/>
                  </a:tcPr>
                </a:tc>
                <a:tc>
                  <a:txBody>
                    <a:bodyPr/>
                    <a:lstStyle/>
                    <a:p>
                      <a:endParaRPr lang="en-IN">
                        <a:solidFill>
                          <a:srgbClr val="92D050"/>
                        </a:solidFill>
                      </a:endParaRPr>
                    </a:p>
                  </a:txBody>
                  <a:tcPr anchor="ctr">
                    <a:lnL>
                      <a:noFill/>
                    </a:lnL>
                    <a:lnR>
                      <a:noFill/>
                    </a:lnR>
                    <a:lnT>
                      <a:noFill/>
                    </a:lnT>
                    <a:lnB>
                      <a:noFill/>
                    </a:lnB>
                    <a:noFill/>
                  </a:tcPr>
                </a:tc>
                <a:tc>
                  <a:txBody>
                    <a:bodyPr/>
                    <a:lstStyle/>
                    <a:p>
                      <a:endParaRPr lang="en-IN">
                        <a:solidFill>
                          <a:srgbClr val="92D050"/>
                        </a:solidFill>
                      </a:endParaRPr>
                    </a:p>
                  </a:txBody>
                  <a:tcPr anchor="ctr">
                    <a:lnL>
                      <a:noFill/>
                    </a:lnL>
                    <a:lnR>
                      <a:noFill/>
                    </a:lnR>
                    <a:lnT>
                      <a:noFill/>
                    </a:lnT>
                    <a:lnB>
                      <a:noFill/>
                    </a:lnB>
                    <a:noFill/>
                  </a:tcPr>
                </a:tc>
                <a:extLst>
                  <a:ext uri="{0D108BD9-81ED-4DB2-BD59-A6C34878D82A}">
                    <a16:rowId xmlns:a16="http://schemas.microsoft.com/office/drawing/2014/main" val="152620668"/>
                  </a:ext>
                </a:extLst>
              </a:tr>
              <a:tr h="0">
                <a:tc>
                  <a:txBody>
                    <a:bodyPr/>
                    <a:lstStyle/>
                    <a:p>
                      <a:endParaRPr lang="en-IN" dirty="0">
                        <a:solidFill>
                          <a:srgbClr val="92D050"/>
                        </a:solidFill>
                      </a:endParaRPr>
                    </a:p>
                  </a:txBody>
                  <a:tcPr anchor="ctr">
                    <a:lnL>
                      <a:noFill/>
                    </a:lnL>
                    <a:lnR>
                      <a:noFill/>
                    </a:lnR>
                    <a:lnT>
                      <a:noFill/>
                    </a:lnT>
                    <a:lnB>
                      <a:noFill/>
                    </a:lnB>
                    <a:noFill/>
                  </a:tcPr>
                </a:tc>
                <a:tc>
                  <a:txBody>
                    <a:bodyPr/>
                    <a:lstStyle/>
                    <a:p>
                      <a:endParaRPr lang="en-IN">
                        <a:solidFill>
                          <a:srgbClr val="92D050"/>
                        </a:solidFill>
                      </a:endParaRPr>
                    </a:p>
                  </a:txBody>
                  <a:tcPr anchor="ctr">
                    <a:lnL>
                      <a:noFill/>
                    </a:lnL>
                    <a:lnR>
                      <a:noFill/>
                    </a:lnR>
                    <a:lnT>
                      <a:noFill/>
                    </a:lnT>
                    <a:lnB>
                      <a:noFill/>
                    </a:lnB>
                    <a:noFill/>
                  </a:tcPr>
                </a:tc>
                <a:tc>
                  <a:txBody>
                    <a:bodyPr/>
                    <a:lstStyle/>
                    <a:p>
                      <a:endParaRPr lang="en-IN">
                        <a:solidFill>
                          <a:srgbClr val="92D050"/>
                        </a:solidFill>
                      </a:endParaRPr>
                    </a:p>
                  </a:txBody>
                  <a:tcPr anchor="ctr">
                    <a:lnL>
                      <a:noFill/>
                    </a:lnL>
                    <a:lnR>
                      <a:noFill/>
                    </a:lnR>
                    <a:lnT>
                      <a:noFill/>
                    </a:lnT>
                    <a:lnB>
                      <a:noFill/>
                    </a:lnB>
                    <a:noFill/>
                  </a:tcPr>
                </a:tc>
                <a:extLst>
                  <a:ext uri="{0D108BD9-81ED-4DB2-BD59-A6C34878D82A}">
                    <a16:rowId xmlns:a16="http://schemas.microsoft.com/office/drawing/2014/main" val="133246468"/>
                  </a:ext>
                </a:extLst>
              </a:tr>
              <a:tr h="0">
                <a:tc>
                  <a:txBody>
                    <a:bodyPr/>
                    <a:lstStyle/>
                    <a:p>
                      <a:endParaRPr lang="en-IN">
                        <a:solidFill>
                          <a:srgbClr val="92D050"/>
                        </a:solidFill>
                      </a:endParaRPr>
                    </a:p>
                  </a:txBody>
                  <a:tcPr anchor="ctr">
                    <a:lnL>
                      <a:noFill/>
                    </a:lnL>
                    <a:lnR>
                      <a:noFill/>
                    </a:lnR>
                    <a:lnT>
                      <a:noFill/>
                    </a:lnT>
                    <a:lnB>
                      <a:noFill/>
                    </a:lnB>
                    <a:noFill/>
                  </a:tcPr>
                </a:tc>
                <a:tc>
                  <a:txBody>
                    <a:bodyPr/>
                    <a:lstStyle/>
                    <a:p>
                      <a:endParaRPr lang="en-IN">
                        <a:solidFill>
                          <a:srgbClr val="92D050"/>
                        </a:solidFill>
                      </a:endParaRPr>
                    </a:p>
                  </a:txBody>
                  <a:tcPr anchor="ctr">
                    <a:lnL>
                      <a:noFill/>
                    </a:lnL>
                    <a:lnR>
                      <a:noFill/>
                    </a:lnR>
                    <a:lnT>
                      <a:noFill/>
                    </a:lnT>
                    <a:lnB>
                      <a:noFill/>
                    </a:lnB>
                    <a:noFill/>
                  </a:tcPr>
                </a:tc>
                <a:tc>
                  <a:txBody>
                    <a:bodyPr/>
                    <a:lstStyle/>
                    <a:p>
                      <a:endParaRPr lang="en-IN">
                        <a:solidFill>
                          <a:srgbClr val="92D050"/>
                        </a:solidFill>
                      </a:endParaRPr>
                    </a:p>
                  </a:txBody>
                  <a:tcPr anchor="ctr">
                    <a:lnL>
                      <a:noFill/>
                    </a:lnL>
                    <a:lnR>
                      <a:noFill/>
                    </a:lnR>
                    <a:lnT>
                      <a:noFill/>
                    </a:lnT>
                    <a:lnB>
                      <a:noFill/>
                    </a:lnB>
                    <a:noFill/>
                  </a:tcPr>
                </a:tc>
                <a:extLst>
                  <a:ext uri="{0D108BD9-81ED-4DB2-BD59-A6C34878D82A}">
                    <a16:rowId xmlns:a16="http://schemas.microsoft.com/office/drawing/2014/main" val="3842339688"/>
                  </a:ext>
                </a:extLst>
              </a:tr>
              <a:tr h="0">
                <a:tc>
                  <a:txBody>
                    <a:bodyPr/>
                    <a:lstStyle/>
                    <a:p>
                      <a:endParaRPr lang="en-IN" dirty="0">
                        <a:solidFill>
                          <a:srgbClr val="92D050"/>
                        </a:solidFill>
                      </a:endParaRPr>
                    </a:p>
                  </a:txBody>
                  <a:tcPr anchor="ctr">
                    <a:lnL>
                      <a:noFill/>
                    </a:lnL>
                    <a:lnR>
                      <a:noFill/>
                    </a:lnR>
                    <a:lnT>
                      <a:noFill/>
                    </a:lnT>
                    <a:lnB>
                      <a:noFill/>
                    </a:lnB>
                    <a:noFill/>
                  </a:tcPr>
                </a:tc>
                <a:tc>
                  <a:txBody>
                    <a:bodyPr/>
                    <a:lstStyle/>
                    <a:p>
                      <a:endParaRPr lang="en-IN">
                        <a:solidFill>
                          <a:srgbClr val="92D050"/>
                        </a:solidFill>
                      </a:endParaRPr>
                    </a:p>
                  </a:txBody>
                  <a:tcPr anchor="ctr">
                    <a:lnL>
                      <a:noFill/>
                    </a:lnL>
                    <a:lnR>
                      <a:noFill/>
                    </a:lnR>
                    <a:lnT>
                      <a:noFill/>
                    </a:lnT>
                    <a:lnB>
                      <a:noFill/>
                    </a:lnB>
                    <a:noFill/>
                  </a:tcPr>
                </a:tc>
                <a:tc>
                  <a:txBody>
                    <a:bodyPr/>
                    <a:lstStyle/>
                    <a:p>
                      <a:endParaRPr lang="en-IN">
                        <a:solidFill>
                          <a:srgbClr val="92D050"/>
                        </a:solidFill>
                      </a:endParaRPr>
                    </a:p>
                  </a:txBody>
                  <a:tcPr anchor="ctr">
                    <a:lnL>
                      <a:noFill/>
                    </a:lnL>
                    <a:lnR>
                      <a:noFill/>
                    </a:lnR>
                    <a:lnT>
                      <a:noFill/>
                    </a:lnT>
                    <a:lnB>
                      <a:noFill/>
                    </a:lnB>
                    <a:noFill/>
                  </a:tcPr>
                </a:tc>
                <a:extLst>
                  <a:ext uri="{0D108BD9-81ED-4DB2-BD59-A6C34878D82A}">
                    <a16:rowId xmlns:a16="http://schemas.microsoft.com/office/drawing/2014/main" val="3850017300"/>
                  </a:ext>
                </a:extLst>
              </a:tr>
              <a:tr h="0">
                <a:tc>
                  <a:txBody>
                    <a:bodyPr/>
                    <a:lstStyle/>
                    <a:p>
                      <a:endParaRPr lang="en-IN">
                        <a:solidFill>
                          <a:srgbClr val="92D050"/>
                        </a:solidFill>
                      </a:endParaRPr>
                    </a:p>
                  </a:txBody>
                  <a:tcPr anchor="ctr">
                    <a:lnL>
                      <a:noFill/>
                    </a:lnL>
                    <a:lnR>
                      <a:noFill/>
                    </a:lnR>
                    <a:lnT>
                      <a:noFill/>
                    </a:lnT>
                    <a:lnB>
                      <a:noFill/>
                    </a:lnB>
                    <a:noFill/>
                  </a:tcPr>
                </a:tc>
                <a:tc>
                  <a:txBody>
                    <a:bodyPr/>
                    <a:lstStyle/>
                    <a:p>
                      <a:endParaRPr lang="en-IN">
                        <a:solidFill>
                          <a:srgbClr val="92D050"/>
                        </a:solidFill>
                      </a:endParaRPr>
                    </a:p>
                  </a:txBody>
                  <a:tcPr anchor="ctr">
                    <a:lnL>
                      <a:noFill/>
                    </a:lnL>
                    <a:lnR>
                      <a:noFill/>
                    </a:lnR>
                    <a:lnT>
                      <a:noFill/>
                    </a:lnT>
                    <a:lnB>
                      <a:noFill/>
                    </a:lnB>
                    <a:noFill/>
                  </a:tcPr>
                </a:tc>
                <a:tc>
                  <a:txBody>
                    <a:bodyPr/>
                    <a:lstStyle/>
                    <a:p>
                      <a:endParaRPr lang="en-IN" dirty="0">
                        <a:solidFill>
                          <a:srgbClr val="92D050"/>
                        </a:solidFill>
                      </a:endParaRPr>
                    </a:p>
                  </a:txBody>
                  <a:tcPr anchor="ctr">
                    <a:lnL>
                      <a:noFill/>
                    </a:lnL>
                    <a:lnR>
                      <a:noFill/>
                    </a:lnR>
                    <a:lnT>
                      <a:noFill/>
                    </a:lnT>
                    <a:lnB>
                      <a:noFill/>
                    </a:lnB>
                    <a:noFill/>
                  </a:tcPr>
                </a:tc>
                <a:extLst>
                  <a:ext uri="{0D108BD9-81ED-4DB2-BD59-A6C34878D82A}">
                    <a16:rowId xmlns:a16="http://schemas.microsoft.com/office/drawing/2014/main" val="2379616734"/>
                  </a:ext>
                </a:extLst>
              </a:tr>
            </a:tbl>
          </a:graphicData>
        </a:graphic>
      </p:graphicFrame>
      <p:sp>
        <p:nvSpPr>
          <p:cNvPr id="3" name="Rectangle 1">
            <a:extLst>
              <a:ext uri="{FF2B5EF4-FFF2-40B4-BE49-F238E27FC236}">
                <a16:creationId xmlns:a16="http://schemas.microsoft.com/office/drawing/2014/main" id="{005A3483-2C34-22F4-0899-48567BFBEC94}"/>
              </a:ext>
            </a:extLst>
          </p:cNvPr>
          <p:cNvSpPr>
            <a:spLocks noChangeArrowheads="1"/>
          </p:cNvSpPr>
          <p:nvPr/>
        </p:nvSpPr>
        <p:spPr bwMode="auto">
          <a:xfrm>
            <a:off x="292359" y="74235"/>
            <a:ext cx="11607282" cy="670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Data Cleaning in 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In this step, we clean and preprocess the sales data by handling missing values , removing duplicates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and ensuring proper data formatting. This process enhances data accuracy, consistency, and reliability for effective analysis and forecasting.</a:t>
            </a:r>
            <a:endParaRPr lang="en-US" altLang="en-US" b="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FFFF00"/>
                </a:solidFill>
                <a:latin typeface="Times New Roman" panose="02020603050405020304" pitchFamily="18" charset="0"/>
                <a:cs typeface="Times New Roman" panose="02020603050405020304" pitchFamily="18" charset="0"/>
              </a:rPr>
              <a:t>Before and After Data Cleaning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Key Data Cleaning 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Handling Missing Values</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 Filled missing numerical values using the </a:t>
            </a: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mean</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method.</a:t>
            </a:r>
            <a:b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Removing Duplicates</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 Eliminated redundant records to maintain data integrity.</a:t>
            </a:r>
            <a:b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Data Type Conversion</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 Converted </a:t>
            </a:r>
            <a:r>
              <a:rPr kumimoji="0" lang="en-US" altLang="en-US" b="0"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Order_Date</a:t>
            </a:r>
            <a:r>
              <a:rPr kumimoji="0" lang="en-US" altLang="en-US"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to </a:t>
            </a: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datetime</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format</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for time series analysis.</a:t>
            </a:r>
            <a:b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Feature Engineering</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 Extracted </a:t>
            </a: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Month</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a:t>
            </a:r>
            <a:r>
              <a:rPr kumimoji="0" lang="en-US" altLang="en-US"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Year-Month</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from </a:t>
            </a:r>
            <a:r>
              <a:rPr kumimoji="0" lang="en-US" altLang="en-US" b="0"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Order_Date</a:t>
            </a:r>
            <a:r>
              <a:rPr kumimoji="0" lang="en-US" altLang="en-US"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for better forecasting.</a:t>
            </a:r>
            <a:b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Outlier Detection &amp; Treatment</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 Identified and managed extreme values to prevent data skewness.</a:t>
            </a:r>
          </a:p>
        </p:txBody>
      </p:sp>
      <p:pic>
        <p:nvPicPr>
          <p:cNvPr id="5" name="Picture 4">
            <a:extLst>
              <a:ext uri="{FF2B5EF4-FFF2-40B4-BE49-F238E27FC236}">
                <a16:creationId xmlns:a16="http://schemas.microsoft.com/office/drawing/2014/main" id="{75175143-A529-01F2-4E7A-8C6AE6DBB964}"/>
              </a:ext>
            </a:extLst>
          </p:cNvPr>
          <p:cNvPicPr>
            <a:picLocks noChangeAspect="1"/>
          </p:cNvPicPr>
          <p:nvPr/>
        </p:nvPicPr>
        <p:blipFill>
          <a:blip r:embed="rId2"/>
          <a:stretch>
            <a:fillRect/>
          </a:stretch>
        </p:blipFill>
        <p:spPr>
          <a:xfrm>
            <a:off x="2011521" y="2172494"/>
            <a:ext cx="6774027" cy="2796666"/>
          </a:xfrm>
          <a:prstGeom prst="rect">
            <a:avLst/>
          </a:prstGeom>
        </p:spPr>
      </p:pic>
    </p:spTree>
    <p:extLst>
      <p:ext uri="{BB962C8B-B14F-4D97-AF65-F5344CB8AC3E}">
        <p14:creationId xmlns:p14="http://schemas.microsoft.com/office/powerpoint/2010/main" val="239963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D00918-0920-475D-D894-0FF7B08F58A0}"/>
              </a:ext>
            </a:extLst>
          </p:cNvPr>
          <p:cNvSpPr txBox="1"/>
          <p:nvPr/>
        </p:nvSpPr>
        <p:spPr>
          <a:xfrm>
            <a:off x="475488" y="516279"/>
            <a:ext cx="11128248" cy="5047536"/>
          </a:xfrm>
          <a:prstGeom prst="rect">
            <a:avLst/>
          </a:prstGeom>
          <a:noFill/>
        </p:spPr>
        <p:txBody>
          <a:bodyPr wrap="square">
            <a:spAutoFit/>
          </a:bodyPr>
          <a:lstStyle/>
          <a:p>
            <a:pPr>
              <a:buNone/>
            </a:pPr>
            <a:r>
              <a:rPr lang="en-US" sz="2800" b="1" dirty="0">
                <a:solidFill>
                  <a:srgbClr val="FF0000"/>
                </a:solidFill>
                <a:latin typeface="Times New Roman" panose="02020603050405020304" pitchFamily="18" charset="0"/>
                <a:cs typeface="Times New Roman" panose="02020603050405020304" pitchFamily="18" charset="0"/>
              </a:rPr>
              <a:t>Data Manipulation</a:t>
            </a:r>
          </a:p>
          <a:p>
            <a:pPr>
              <a:buNone/>
            </a:pPr>
            <a:r>
              <a:rPr lang="en-US" dirty="0">
                <a:solidFill>
                  <a:schemeClr val="bg1"/>
                </a:solidFill>
                <a:latin typeface="Times New Roman" panose="02020603050405020304" pitchFamily="18" charset="0"/>
                <a:cs typeface="Times New Roman" panose="02020603050405020304" pitchFamily="18" charset="0"/>
              </a:rPr>
              <a:t>After cleaning the dataset, </a:t>
            </a:r>
            <a:r>
              <a:rPr lang="en-US" b="1" dirty="0">
                <a:solidFill>
                  <a:schemeClr val="bg1"/>
                </a:solidFill>
                <a:latin typeface="Times New Roman" panose="02020603050405020304" pitchFamily="18" charset="0"/>
                <a:cs typeface="Times New Roman" panose="02020603050405020304" pitchFamily="18" charset="0"/>
              </a:rPr>
              <a:t>sorting and filtering techniques</a:t>
            </a:r>
            <a:r>
              <a:rPr lang="en-US" dirty="0">
                <a:solidFill>
                  <a:schemeClr val="bg1"/>
                </a:solidFill>
                <a:latin typeface="Times New Roman" panose="02020603050405020304" pitchFamily="18" charset="0"/>
                <a:cs typeface="Times New Roman" panose="02020603050405020304" pitchFamily="18" charset="0"/>
              </a:rPr>
              <a:t> were applied to extract key sales trends and patterns, ensuring data-driven insights for business decisions.</a:t>
            </a:r>
          </a:p>
          <a:p>
            <a:pPr>
              <a:buNone/>
            </a:pPr>
            <a:endParaRPr lang="en-US" sz="2200" dirty="0">
              <a:solidFill>
                <a:schemeClr val="bg1"/>
              </a:solidFill>
              <a:latin typeface="Times New Roman" panose="02020603050405020304" pitchFamily="18" charset="0"/>
              <a:cs typeface="Times New Roman" panose="02020603050405020304" pitchFamily="18" charset="0"/>
            </a:endParaRPr>
          </a:p>
          <a:p>
            <a:pPr>
              <a:buNone/>
            </a:pPr>
            <a:r>
              <a:rPr lang="en-US" sz="2200" b="1" dirty="0">
                <a:solidFill>
                  <a:srgbClr val="FFFF00"/>
                </a:solidFill>
                <a:latin typeface="Times New Roman" panose="02020603050405020304" pitchFamily="18" charset="0"/>
                <a:cs typeface="Times New Roman" panose="02020603050405020304" pitchFamily="18" charset="0"/>
              </a:rPr>
              <a:t>Key Data Manipulation Steps:</a:t>
            </a:r>
          </a:p>
          <a:p>
            <a:pPr>
              <a:buNone/>
            </a:pPr>
            <a:r>
              <a:rPr lang="en-US" sz="2000" dirty="0">
                <a:solidFill>
                  <a:srgbClr val="FFC000"/>
                </a:solidFill>
                <a:latin typeface="Times New Roman" panose="02020603050405020304" pitchFamily="18" charset="0"/>
                <a:cs typeface="Times New Roman" panose="02020603050405020304" pitchFamily="18" charset="0"/>
              </a:rPr>
              <a:t>✔ </a:t>
            </a:r>
            <a:r>
              <a:rPr lang="en-US" sz="2000" b="1" dirty="0">
                <a:solidFill>
                  <a:srgbClr val="FFC000"/>
                </a:solidFill>
                <a:latin typeface="Times New Roman" panose="02020603050405020304" pitchFamily="18" charset="0"/>
                <a:cs typeface="Times New Roman" panose="02020603050405020304" pitchFamily="18" charset="0"/>
              </a:rPr>
              <a:t>Ranking Cities by Sales Performance</a:t>
            </a:r>
            <a:endParaRPr lang="en-US" sz="2000" dirty="0">
              <a:solidFill>
                <a:srgbClr val="FFC000"/>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Sorted cities by </a:t>
            </a:r>
            <a:r>
              <a:rPr lang="en-US" b="1" dirty="0">
                <a:solidFill>
                  <a:schemeClr val="bg1"/>
                </a:solidFill>
                <a:latin typeface="Times New Roman" panose="02020603050405020304" pitchFamily="18" charset="0"/>
                <a:cs typeface="Times New Roman" panose="02020603050405020304" pitchFamily="18" charset="0"/>
              </a:rPr>
              <a:t>total sales</a:t>
            </a:r>
            <a:r>
              <a:rPr lang="en-US" dirty="0">
                <a:solidFill>
                  <a:schemeClr val="bg1"/>
                </a:solidFill>
                <a:latin typeface="Times New Roman" panose="02020603050405020304" pitchFamily="18" charset="0"/>
                <a:cs typeface="Times New Roman" panose="02020603050405020304" pitchFamily="18" charset="0"/>
              </a:rPr>
              <a:t> to identify </a:t>
            </a:r>
            <a:r>
              <a:rPr lang="en-US" b="1" dirty="0">
                <a:solidFill>
                  <a:schemeClr val="bg1"/>
                </a:solidFill>
                <a:latin typeface="Times New Roman" panose="02020603050405020304" pitchFamily="18" charset="0"/>
                <a:cs typeface="Times New Roman" panose="02020603050405020304" pitchFamily="18" charset="0"/>
              </a:rPr>
              <a:t>top revenue-generating locations</a:t>
            </a:r>
            <a:r>
              <a:rPr lang="en-US" dirty="0">
                <a:solidFill>
                  <a:schemeClr val="bg1"/>
                </a:solidFill>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Provided insights into </a:t>
            </a:r>
            <a:r>
              <a:rPr lang="en-US" b="1" dirty="0">
                <a:solidFill>
                  <a:schemeClr val="bg1"/>
                </a:solidFill>
                <a:latin typeface="Times New Roman" panose="02020603050405020304" pitchFamily="18" charset="0"/>
                <a:cs typeface="Times New Roman" panose="02020603050405020304" pitchFamily="18" charset="0"/>
              </a:rPr>
              <a:t>regional demand and market strength</a:t>
            </a:r>
            <a:r>
              <a:rPr lang="en-US" sz="2200" dirty="0">
                <a:solidFill>
                  <a:schemeClr val="bg1"/>
                </a:solidFill>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200" dirty="0">
              <a:solidFill>
                <a:schemeClr val="bg1"/>
              </a:solidFill>
              <a:latin typeface="Times New Roman" panose="02020603050405020304" pitchFamily="18" charset="0"/>
              <a:cs typeface="Times New Roman" panose="02020603050405020304" pitchFamily="18" charset="0"/>
            </a:endParaRPr>
          </a:p>
          <a:p>
            <a:pPr>
              <a:buNone/>
            </a:pPr>
            <a:r>
              <a:rPr lang="en-US" sz="2000" dirty="0">
                <a:solidFill>
                  <a:srgbClr val="FFC000"/>
                </a:solidFill>
                <a:latin typeface="Times New Roman" panose="02020603050405020304" pitchFamily="18" charset="0"/>
                <a:cs typeface="Times New Roman" panose="02020603050405020304" pitchFamily="18" charset="0"/>
              </a:rPr>
              <a:t>✔ </a:t>
            </a:r>
            <a:r>
              <a:rPr lang="en-US" sz="2000" b="1" dirty="0">
                <a:solidFill>
                  <a:srgbClr val="FFC000"/>
                </a:solidFill>
                <a:latin typeface="Times New Roman" panose="02020603050405020304" pitchFamily="18" charset="0"/>
                <a:cs typeface="Times New Roman" panose="02020603050405020304" pitchFamily="18" charset="0"/>
              </a:rPr>
              <a:t>Determining Best-Selling Products in Each City</a:t>
            </a:r>
            <a:endParaRPr lang="en-US" sz="2000" dirty="0">
              <a:solidFill>
                <a:srgbClr val="FFC000"/>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Filtered sales data to pinpoint </a:t>
            </a:r>
            <a:r>
              <a:rPr lang="en-US" b="1" dirty="0">
                <a:solidFill>
                  <a:schemeClr val="bg1"/>
                </a:solidFill>
                <a:latin typeface="Times New Roman" panose="02020603050405020304" pitchFamily="18" charset="0"/>
                <a:cs typeface="Times New Roman" panose="02020603050405020304" pitchFamily="18" charset="0"/>
              </a:rPr>
              <a:t>the most purchased product per city</a:t>
            </a:r>
            <a:r>
              <a:rPr lang="en-US" dirty="0">
                <a:solidFill>
                  <a:schemeClr val="bg1"/>
                </a:solidFill>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Helped understand </a:t>
            </a:r>
            <a:r>
              <a:rPr lang="en-US" b="1" dirty="0">
                <a:solidFill>
                  <a:schemeClr val="bg1"/>
                </a:solidFill>
                <a:latin typeface="Times New Roman" panose="02020603050405020304" pitchFamily="18" charset="0"/>
                <a:cs typeface="Times New Roman" panose="02020603050405020304" pitchFamily="18" charset="0"/>
              </a:rPr>
              <a:t>customer preferences and localized demand patterns</a:t>
            </a:r>
            <a:r>
              <a:rPr lang="en-US" dirty="0">
                <a:solidFill>
                  <a:schemeClr val="bg1"/>
                </a:solidFill>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These transformations enable </a:t>
            </a:r>
            <a:r>
              <a:rPr lang="en-US" sz="2000" b="1" dirty="0">
                <a:solidFill>
                  <a:schemeClr val="bg1"/>
                </a:solidFill>
                <a:latin typeface="Times New Roman" panose="02020603050405020304" pitchFamily="18" charset="0"/>
                <a:cs typeface="Times New Roman" panose="02020603050405020304" pitchFamily="18" charset="0"/>
              </a:rPr>
              <a:t>effective sales analysis and forecasting</a:t>
            </a:r>
            <a:r>
              <a:rPr lang="en-US" sz="2000" dirty="0">
                <a:solidFill>
                  <a:schemeClr val="bg1"/>
                </a:solidFill>
                <a:latin typeface="Times New Roman" panose="02020603050405020304" pitchFamily="18" charset="0"/>
                <a:cs typeface="Times New Roman" panose="02020603050405020304" pitchFamily="18" charset="0"/>
              </a:rPr>
              <a:t>, helping businesses optimize strategies for different markets. 🚀</a:t>
            </a:r>
          </a:p>
        </p:txBody>
      </p:sp>
    </p:spTree>
    <p:extLst>
      <p:ext uri="{BB962C8B-B14F-4D97-AF65-F5344CB8AC3E}">
        <p14:creationId xmlns:p14="http://schemas.microsoft.com/office/powerpoint/2010/main" val="2515681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067CBE-A3EF-C454-C7C9-47BF4D2D4282}"/>
              </a:ext>
            </a:extLst>
          </p:cNvPr>
          <p:cNvSpPr txBox="1"/>
          <p:nvPr/>
        </p:nvSpPr>
        <p:spPr>
          <a:xfrm>
            <a:off x="320040" y="270498"/>
            <a:ext cx="11558016" cy="5816977"/>
          </a:xfrm>
          <a:prstGeom prst="rect">
            <a:avLst/>
          </a:prstGeom>
          <a:noFill/>
        </p:spPr>
        <p:txBody>
          <a:bodyPr wrap="square">
            <a:spAutoFit/>
          </a:bodyPr>
          <a:lstStyle/>
          <a:p>
            <a:pPr>
              <a:buNone/>
            </a:pPr>
            <a:r>
              <a:rPr lang="en-US" sz="2800" b="1" dirty="0">
                <a:solidFill>
                  <a:srgbClr val="FF0000"/>
                </a:solidFill>
                <a:latin typeface="Times New Roman" panose="02020603050405020304" pitchFamily="18" charset="0"/>
                <a:cs typeface="Times New Roman" panose="02020603050405020304" pitchFamily="18" charset="0"/>
              </a:rPr>
              <a:t>Exploratory Data Analysis (EDA) – Visual Insights</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To gain deeper insights into sales trends and relationships, </a:t>
            </a:r>
            <a:r>
              <a:rPr lang="en-US" b="1" dirty="0">
                <a:solidFill>
                  <a:schemeClr val="bg1"/>
                </a:solidFill>
                <a:latin typeface="Times New Roman" panose="02020603050405020304" pitchFamily="18" charset="0"/>
                <a:cs typeface="Times New Roman" panose="02020603050405020304" pitchFamily="18" charset="0"/>
              </a:rPr>
              <a:t>six key visualizations</a:t>
            </a:r>
            <a:r>
              <a:rPr lang="en-US" dirty="0">
                <a:solidFill>
                  <a:schemeClr val="bg1"/>
                </a:solidFill>
                <a:latin typeface="Times New Roman" panose="02020603050405020304" pitchFamily="18" charset="0"/>
                <a:cs typeface="Times New Roman" panose="02020603050405020304" pitchFamily="18" charset="0"/>
              </a:rPr>
              <a:t> were created. These charts help in understanding </a:t>
            </a:r>
            <a:r>
              <a:rPr lang="en-US" b="1" dirty="0">
                <a:solidFill>
                  <a:schemeClr val="bg1"/>
                </a:solidFill>
                <a:latin typeface="Times New Roman" panose="02020603050405020304" pitchFamily="18" charset="0"/>
                <a:cs typeface="Times New Roman" panose="02020603050405020304" pitchFamily="18" charset="0"/>
              </a:rPr>
              <a:t>sales performance, customer behavior, and key influencing factors. </a:t>
            </a:r>
          </a:p>
          <a:p>
            <a:pPr>
              <a:buFont typeface="Arial" panose="020B0604020202020204" pitchFamily="34" charset="0"/>
              <a:buChar char="•"/>
            </a:pPr>
            <a:endParaRPr lang="en-US" b="1"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 </a:t>
            </a:r>
            <a:r>
              <a:rPr lang="en-US" sz="2000" b="1" dirty="0">
                <a:solidFill>
                  <a:srgbClr val="FFFF00"/>
                </a:solidFill>
                <a:latin typeface="Times New Roman" panose="02020603050405020304" pitchFamily="18" charset="0"/>
                <a:cs typeface="Times New Roman" panose="02020603050405020304" pitchFamily="18" charset="0"/>
              </a:rPr>
              <a:t>Key Insights:</a:t>
            </a:r>
            <a:endParaRPr lang="en-US" sz="2000" dirty="0">
              <a:solidFill>
                <a:srgbClr val="FFFF00"/>
              </a:solidFill>
              <a:latin typeface="Times New Roman" panose="02020603050405020304" pitchFamily="18" charset="0"/>
              <a:cs typeface="Times New Roman" panose="02020603050405020304" pitchFamily="18" charset="0"/>
            </a:endParaRPr>
          </a:p>
          <a:p>
            <a:pPr>
              <a:buNone/>
            </a:pPr>
            <a:r>
              <a:rPr lang="en-US" dirty="0">
                <a:solidFill>
                  <a:schemeClr val="bg1"/>
                </a:solidFill>
                <a:latin typeface="Times New Roman" panose="02020603050405020304" pitchFamily="18" charset="0"/>
                <a:cs typeface="Times New Roman" panose="02020603050405020304" pitchFamily="18" charset="0"/>
              </a:rPr>
              <a:t>1️⃣ </a:t>
            </a:r>
            <a:r>
              <a:rPr lang="en-US" b="1" dirty="0">
                <a:solidFill>
                  <a:schemeClr val="bg1"/>
                </a:solidFill>
                <a:latin typeface="Times New Roman" panose="02020603050405020304" pitchFamily="18" charset="0"/>
                <a:cs typeface="Times New Roman" panose="02020603050405020304" pitchFamily="18" charset="0"/>
              </a:rPr>
              <a:t>Correlation Matrix:</a:t>
            </a:r>
            <a:r>
              <a:rPr lang="en-US" dirty="0">
                <a:solidFill>
                  <a:schemeClr val="bg1"/>
                </a:solidFill>
                <a:latin typeface="Times New Roman" panose="02020603050405020304" pitchFamily="18" charset="0"/>
                <a:cs typeface="Times New Roman" panose="02020603050405020304" pitchFamily="18" charset="0"/>
              </a:rPr>
              <a:t> Shows the relationships between numerical variables like </a:t>
            </a:r>
            <a:r>
              <a:rPr lang="en-US" b="1" dirty="0">
                <a:solidFill>
                  <a:schemeClr val="bg1"/>
                </a:solidFill>
                <a:latin typeface="Times New Roman" panose="02020603050405020304" pitchFamily="18" charset="0"/>
                <a:cs typeface="Times New Roman" panose="02020603050405020304" pitchFamily="18" charset="0"/>
              </a:rPr>
              <a:t>sales, quantity, and price</a:t>
            </a:r>
            <a:r>
              <a:rPr lang="en-US" dirty="0">
                <a:solidFill>
                  <a:schemeClr val="bg1"/>
                </a:solidFill>
                <a:latin typeface="Times New Roman" panose="02020603050405020304" pitchFamily="18" charset="0"/>
                <a:cs typeface="Times New Roman" panose="02020603050405020304" pitchFamily="18" charset="0"/>
              </a:rPr>
              <a:t> to identify key influencing factors.</a:t>
            </a:r>
          </a:p>
          <a:p>
            <a:pPr>
              <a:buNone/>
            </a:pPr>
            <a:endParaRPr lang="en-US" dirty="0">
              <a:solidFill>
                <a:schemeClr val="bg1"/>
              </a:solidFill>
              <a:latin typeface="Times New Roman" panose="02020603050405020304" pitchFamily="18" charset="0"/>
              <a:cs typeface="Times New Roman" panose="02020603050405020304" pitchFamily="18" charset="0"/>
            </a:endParaRPr>
          </a:p>
          <a:p>
            <a:pPr>
              <a:buNone/>
            </a:pPr>
            <a:r>
              <a:rPr lang="en-US" dirty="0">
                <a:solidFill>
                  <a:schemeClr val="bg1"/>
                </a:solidFill>
                <a:latin typeface="Times New Roman" panose="02020603050405020304" pitchFamily="18" charset="0"/>
                <a:cs typeface="Times New Roman" panose="02020603050405020304" pitchFamily="18" charset="0"/>
              </a:rPr>
              <a:t>2️⃣ </a:t>
            </a:r>
            <a:r>
              <a:rPr lang="en-US" b="1" dirty="0">
                <a:solidFill>
                  <a:schemeClr val="bg1"/>
                </a:solidFill>
                <a:latin typeface="Times New Roman" panose="02020603050405020304" pitchFamily="18" charset="0"/>
                <a:cs typeface="Times New Roman" panose="02020603050405020304" pitchFamily="18" charset="0"/>
              </a:rPr>
              <a:t>Top 10 Best-Selling Products:</a:t>
            </a:r>
            <a:r>
              <a:rPr lang="en-US" dirty="0">
                <a:solidFill>
                  <a:schemeClr val="bg1"/>
                </a:solidFill>
                <a:latin typeface="Times New Roman" panose="02020603050405020304" pitchFamily="18" charset="0"/>
                <a:cs typeface="Times New Roman" panose="02020603050405020304" pitchFamily="18" charset="0"/>
              </a:rPr>
              <a:t> Helps understand which products drive the most revenue, aiding in stock management and marketing strategies.</a:t>
            </a:r>
          </a:p>
          <a:p>
            <a:pPr>
              <a:buNone/>
            </a:pPr>
            <a:endParaRPr lang="en-US" dirty="0">
              <a:solidFill>
                <a:schemeClr val="bg1"/>
              </a:solidFill>
              <a:latin typeface="Times New Roman" panose="02020603050405020304" pitchFamily="18" charset="0"/>
              <a:cs typeface="Times New Roman" panose="02020603050405020304" pitchFamily="18" charset="0"/>
            </a:endParaRPr>
          </a:p>
          <a:p>
            <a:pPr>
              <a:buNone/>
            </a:pPr>
            <a:r>
              <a:rPr lang="en-US" dirty="0">
                <a:solidFill>
                  <a:schemeClr val="bg1"/>
                </a:solidFill>
                <a:latin typeface="Times New Roman" panose="02020603050405020304" pitchFamily="18" charset="0"/>
                <a:cs typeface="Times New Roman" panose="02020603050405020304" pitchFamily="18" charset="0"/>
              </a:rPr>
              <a:t>3️⃣ </a:t>
            </a:r>
            <a:r>
              <a:rPr lang="en-US" b="1" dirty="0">
                <a:solidFill>
                  <a:schemeClr val="bg1"/>
                </a:solidFill>
                <a:latin typeface="Times New Roman" panose="02020603050405020304" pitchFamily="18" charset="0"/>
                <a:cs typeface="Times New Roman" panose="02020603050405020304" pitchFamily="18" charset="0"/>
              </a:rPr>
              <a:t>Monthly Sales Trend:</a:t>
            </a:r>
            <a:r>
              <a:rPr lang="en-US" dirty="0">
                <a:solidFill>
                  <a:schemeClr val="bg1"/>
                </a:solidFill>
                <a:latin typeface="Times New Roman" panose="02020603050405020304" pitchFamily="18" charset="0"/>
                <a:cs typeface="Times New Roman" panose="02020603050405020304" pitchFamily="18" charset="0"/>
              </a:rPr>
              <a:t> Highlights </a:t>
            </a:r>
            <a:r>
              <a:rPr lang="en-US" b="1" dirty="0">
                <a:solidFill>
                  <a:schemeClr val="bg1"/>
                </a:solidFill>
                <a:latin typeface="Times New Roman" panose="02020603050405020304" pitchFamily="18" charset="0"/>
                <a:cs typeface="Times New Roman" panose="02020603050405020304" pitchFamily="18" charset="0"/>
              </a:rPr>
              <a:t>seasonal sales variations</a:t>
            </a:r>
            <a:r>
              <a:rPr lang="en-US" dirty="0">
                <a:solidFill>
                  <a:schemeClr val="bg1"/>
                </a:solidFill>
                <a:latin typeface="Times New Roman" panose="02020603050405020304" pitchFamily="18" charset="0"/>
                <a:cs typeface="Times New Roman" panose="02020603050405020304" pitchFamily="18" charset="0"/>
              </a:rPr>
              <a:t>, enabling better demand forecasting.</a:t>
            </a:r>
          </a:p>
          <a:p>
            <a:pPr>
              <a:buNone/>
            </a:pPr>
            <a:endParaRPr lang="en-US" dirty="0">
              <a:solidFill>
                <a:schemeClr val="bg1"/>
              </a:solidFill>
              <a:latin typeface="Times New Roman" panose="02020603050405020304" pitchFamily="18" charset="0"/>
              <a:cs typeface="Times New Roman" panose="02020603050405020304" pitchFamily="18" charset="0"/>
            </a:endParaRPr>
          </a:p>
          <a:p>
            <a:pPr>
              <a:buNone/>
            </a:pPr>
            <a:r>
              <a:rPr lang="en-US" dirty="0">
                <a:solidFill>
                  <a:schemeClr val="bg1"/>
                </a:solidFill>
                <a:latin typeface="Times New Roman" panose="02020603050405020304" pitchFamily="18" charset="0"/>
                <a:cs typeface="Times New Roman" panose="02020603050405020304" pitchFamily="18" charset="0"/>
              </a:rPr>
              <a:t>4️⃣ </a:t>
            </a:r>
            <a:r>
              <a:rPr lang="en-US" b="1" dirty="0">
                <a:solidFill>
                  <a:schemeClr val="bg1"/>
                </a:solidFill>
                <a:latin typeface="Times New Roman" panose="02020603050405020304" pitchFamily="18" charset="0"/>
                <a:cs typeface="Times New Roman" panose="02020603050405020304" pitchFamily="18" charset="0"/>
              </a:rPr>
              <a:t>Top 5 Revenue-Generating Cities:</a:t>
            </a:r>
            <a:r>
              <a:rPr lang="en-US" dirty="0">
                <a:solidFill>
                  <a:schemeClr val="bg1"/>
                </a:solidFill>
                <a:latin typeface="Times New Roman" panose="02020603050405020304" pitchFamily="18" charset="0"/>
                <a:cs typeface="Times New Roman" panose="02020603050405020304" pitchFamily="18" charset="0"/>
              </a:rPr>
              <a:t> Identifies high-performing locations, supporting expansion and regional marketing efforts.</a:t>
            </a:r>
          </a:p>
          <a:p>
            <a:pPr>
              <a:buNone/>
            </a:pPr>
            <a:endParaRPr lang="en-US" dirty="0">
              <a:solidFill>
                <a:schemeClr val="bg1"/>
              </a:solidFill>
              <a:latin typeface="Times New Roman" panose="02020603050405020304" pitchFamily="18" charset="0"/>
              <a:cs typeface="Times New Roman" panose="02020603050405020304" pitchFamily="18" charset="0"/>
            </a:endParaRPr>
          </a:p>
          <a:p>
            <a:pPr>
              <a:buNone/>
            </a:pPr>
            <a:r>
              <a:rPr lang="en-US" dirty="0">
                <a:solidFill>
                  <a:schemeClr val="bg1"/>
                </a:solidFill>
                <a:latin typeface="Times New Roman" panose="02020603050405020304" pitchFamily="18" charset="0"/>
                <a:cs typeface="Times New Roman" panose="02020603050405020304" pitchFamily="18" charset="0"/>
              </a:rPr>
              <a:t>5️⃣ </a:t>
            </a:r>
            <a:r>
              <a:rPr lang="en-US" b="1" dirty="0">
                <a:solidFill>
                  <a:schemeClr val="bg1"/>
                </a:solidFill>
                <a:latin typeface="Times New Roman" panose="02020603050405020304" pitchFamily="18" charset="0"/>
                <a:cs typeface="Times New Roman" panose="02020603050405020304" pitchFamily="18" charset="0"/>
              </a:rPr>
              <a:t>Top-Selling Product in Each City:</a:t>
            </a:r>
            <a:r>
              <a:rPr lang="en-US" dirty="0">
                <a:solidFill>
                  <a:schemeClr val="bg1"/>
                </a:solidFill>
                <a:latin typeface="Times New Roman" panose="02020603050405020304" pitchFamily="18" charset="0"/>
                <a:cs typeface="Times New Roman" panose="02020603050405020304" pitchFamily="18" charset="0"/>
              </a:rPr>
              <a:t> Pinpoints the most preferred products per location, aiding in personalized customer targeting.</a:t>
            </a:r>
          </a:p>
          <a:p>
            <a:pPr>
              <a:buNone/>
            </a:pP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6️⃣ </a:t>
            </a:r>
            <a:r>
              <a:rPr lang="en-US" b="1" dirty="0">
                <a:solidFill>
                  <a:schemeClr val="bg1"/>
                </a:solidFill>
                <a:latin typeface="Times New Roman" panose="02020603050405020304" pitchFamily="18" charset="0"/>
                <a:cs typeface="Times New Roman" panose="02020603050405020304" pitchFamily="18" charset="0"/>
              </a:rPr>
              <a:t>Peak Sales Months:</a:t>
            </a:r>
            <a:r>
              <a:rPr lang="en-US" dirty="0">
                <a:solidFill>
                  <a:schemeClr val="bg1"/>
                </a:solidFill>
                <a:latin typeface="Times New Roman" panose="02020603050405020304" pitchFamily="18" charset="0"/>
                <a:cs typeface="Times New Roman" panose="02020603050405020304" pitchFamily="18" charset="0"/>
              </a:rPr>
              <a:t> Reveals the months generating the highest revenue, guiding promotional and inventory strategies.</a:t>
            </a:r>
          </a:p>
        </p:txBody>
      </p:sp>
    </p:spTree>
    <p:extLst>
      <p:ext uri="{BB962C8B-B14F-4D97-AF65-F5344CB8AC3E}">
        <p14:creationId xmlns:p14="http://schemas.microsoft.com/office/powerpoint/2010/main" val="2249958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1F5FE2-C3FD-76BC-C5EE-C7B69DDF1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24495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CE91E4-8A74-4EDD-2972-9476301D3733}"/>
              </a:ext>
            </a:extLst>
          </p:cNvPr>
          <p:cNvSpPr txBox="1"/>
          <p:nvPr/>
        </p:nvSpPr>
        <p:spPr>
          <a:xfrm>
            <a:off x="594360" y="667709"/>
            <a:ext cx="9784080" cy="4909036"/>
          </a:xfrm>
          <a:prstGeom prst="rect">
            <a:avLst/>
          </a:prstGeom>
          <a:noFill/>
        </p:spPr>
        <p:txBody>
          <a:bodyPr wrap="square">
            <a:spAutoFit/>
          </a:bodyPr>
          <a:lstStyle/>
          <a:p>
            <a:pPr>
              <a:buNone/>
            </a:pPr>
            <a:r>
              <a:rPr lang="en-US" sz="2800" b="1" dirty="0">
                <a:solidFill>
                  <a:srgbClr val="FF0000"/>
                </a:solidFill>
                <a:latin typeface="Times New Roman" panose="02020603050405020304" pitchFamily="18" charset="0"/>
                <a:cs typeface="Times New Roman" panose="02020603050405020304" pitchFamily="18" charset="0"/>
              </a:rPr>
              <a:t>Power BI Sales Data Analysis</a:t>
            </a:r>
          </a:p>
          <a:p>
            <a:pPr>
              <a:buNone/>
            </a:pPr>
            <a:endParaRPr lang="en-US" sz="1000" b="1" dirty="0">
              <a:solidFill>
                <a:srgbClr val="FF0000"/>
              </a:solidFill>
              <a:latin typeface="Times New Roman" panose="02020603050405020304" pitchFamily="18" charset="0"/>
              <a:cs typeface="Times New Roman" panose="02020603050405020304" pitchFamily="18" charset="0"/>
            </a:endParaRPr>
          </a:p>
          <a:p>
            <a:pPr>
              <a:buNone/>
            </a:pPr>
            <a:r>
              <a:rPr lang="en-US" b="1" dirty="0">
                <a:solidFill>
                  <a:schemeClr val="bg1"/>
                </a:solidFill>
                <a:latin typeface="Times New Roman" panose="02020603050405020304" pitchFamily="18" charset="0"/>
                <a:cs typeface="Times New Roman" panose="02020603050405020304" pitchFamily="18" charset="0"/>
              </a:rPr>
              <a:t>Power BI</a:t>
            </a:r>
            <a:r>
              <a:rPr lang="en-US" dirty="0">
                <a:solidFill>
                  <a:schemeClr val="bg1"/>
                </a:solidFill>
                <a:latin typeface="Times New Roman" panose="02020603050405020304" pitchFamily="18" charset="0"/>
                <a:cs typeface="Times New Roman" panose="02020603050405020304" pitchFamily="18" charset="0"/>
              </a:rPr>
              <a:t> is a powerful business intelligence tool used for </a:t>
            </a:r>
            <a:r>
              <a:rPr lang="en-US" b="1" dirty="0">
                <a:solidFill>
                  <a:schemeClr val="bg1"/>
                </a:solidFill>
                <a:latin typeface="Times New Roman" panose="02020603050405020304" pitchFamily="18" charset="0"/>
                <a:cs typeface="Times New Roman" panose="02020603050405020304" pitchFamily="18" charset="0"/>
              </a:rPr>
              <a:t>data visualization, reporting, and interactive analysis</a:t>
            </a:r>
            <a:r>
              <a:rPr lang="en-US" dirty="0">
                <a:solidFill>
                  <a:schemeClr val="bg1"/>
                </a:solidFill>
                <a:latin typeface="Times New Roman" panose="02020603050405020304" pitchFamily="18" charset="0"/>
                <a:cs typeface="Times New Roman" panose="02020603050405020304" pitchFamily="18" charset="0"/>
              </a:rPr>
              <a:t>. In </a:t>
            </a:r>
            <a:r>
              <a:rPr lang="en-US" b="1" dirty="0">
                <a:solidFill>
                  <a:schemeClr val="bg1"/>
                </a:solidFill>
                <a:latin typeface="Times New Roman" panose="02020603050405020304" pitchFamily="18" charset="0"/>
                <a:cs typeface="Times New Roman" panose="02020603050405020304" pitchFamily="18" charset="0"/>
              </a:rPr>
              <a:t>Sales Data Analysis</a:t>
            </a:r>
            <a:r>
              <a:rPr lang="en-US" dirty="0">
                <a:solidFill>
                  <a:schemeClr val="bg1"/>
                </a:solidFill>
                <a:latin typeface="Times New Roman" panose="02020603050405020304" pitchFamily="18" charset="0"/>
                <a:cs typeface="Times New Roman" panose="02020603050405020304" pitchFamily="18" charset="0"/>
              </a:rPr>
              <a:t>, it helps businesses </a:t>
            </a:r>
            <a:r>
              <a:rPr lang="en-US" b="1" dirty="0">
                <a:solidFill>
                  <a:schemeClr val="bg1"/>
                </a:solidFill>
                <a:latin typeface="Times New Roman" panose="02020603050405020304" pitchFamily="18" charset="0"/>
                <a:cs typeface="Times New Roman" panose="02020603050405020304" pitchFamily="18" charset="0"/>
              </a:rPr>
              <a:t>uncover trends, track performance, and optimize strategies</a:t>
            </a:r>
            <a:r>
              <a:rPr lang="en-US" dirty="0">
                <a:solidFill>
                  <a:schemeClr val="bg1"/>
                </a:solidFill>
                <a:latin typeface="Times New Roman" panose="02020603050405020304" pitchFamily="18" charset="0"/>
                <a:cs typeface="Times New Roman" panose="02020603050405020304" pitchFamily="18" charset="0"/>
              </a:rPr>
              <a:t> through real-time insights.</a:t>
            </a:r>
          </a:p>
          <a:p>
            <a:pPr>
              <a:buNone/>
            </a:pPr>
            <a:endParaRPr lang="en-US" dirty="0">
              <a:solidFill>
                <a:schemeClr val="bg1"/>
              </a:solidFill>
              <a:latin typeface="Times New Roman" panose="02020603050405020304" pitchFamily="18" charset="0"/>
              <a:cs typeface="Times New Roman" panose="02020603050405020304" pitchFamily="18" charset="0"/>
            </a:endParaRPr>
          </a:p>
          <a:p>
            <a:pPr>
              <a:buNone/>
            </a:pPr>
            <a:r>
              <a:rPr lang="en-US" sz="2000" b="1" dirty="0">
                <a:solidFill>
                  <a:srgbClr val="FFFF00"/>
                </a:solidFill>
                <a:latin typeface="Times New Roman" panose="02020603050405020304" pitchFamily="18" charset="0"/>
                <a:cs typeface="Times New Roman" panose="02020603050405020304" pitchFamily="18" charset="0"/>
              </a:rPr>
              <a:t>📊 Key Insights &amp; Analysis:</a:t>
            </a:r>
          </a:p>
          <a:p>
            <a:pPr>
              <a:buNone/>
            </a:pPr>
            <a:endParaRPr lang="en-US" sz="500" dirty="0">
              <a:solidFill>
                <a:schemeClr val="bg1"/>
              </a:solidFill>
              <a:latin typeface="Times New Roman" panose="02020603050405020304" pitchFamily="18" charset="0"/>
              <a:cs typeface="Times New Roman" panose="02020603050405020304" pitchFamily="18" charset="0"/>
            </a:endParaRPr>
          </a:p>
          <a:p>
            <a:pPr>
              <a:buNone/>
            </a:pPr>
            <a:r>
              <a:rPr lang="en-US" sz="2000" dirty="0">
                <a:solidFill>
                  <a:schemeClr val="bg1"/>
                </a:solidFill>
                <a:latin typeface="Times New Roman" panose="02020603050405020304" pitchFamily="18" charset="0"/>
                <a:cs typeface="Times New Roman" panose="02020603050405020304" pitchFamily="18" charset="0"/>
              </a:rPr>
              <a:t>1️⃣ </a:t>
            </a:r>
            <a:r>
              <a:rPr lang="en-US" b="1" dirty="0">
                <a:solidFill>
                  <a:schemeClr val="bg1"/>
                </a:solidFill>
                <a:latin typeface="Times New Roman" panose="02020603050405020304" pitchFamily="18" charset="0"/>
                <a:cs typeface="Times New Roman" panose="02020603050405020304" pitchFamily="18" charset="0"/>
              </a:rPr>
              <a:t>Sales Performance Overview</a:t>
            </a:r>
            <a:r>
              <a:rPr lang="en-US" dirty="0">
                <a:solidFill>
                  <a:schemeClr val="bg1"/>
                </a:solidFill>
                <a:latin typeface="Times New Roman" panose="02020603050405020304" pitchFamily="18" charset="0"/>
                <a:cs typeface="Times New Roman" panose="02020603050405020304" pitchFamily="18" charset="0"/>
              </a:rPr>
              <a:t> – Track total revenue, quantity sold, and customer distribution.</a:t>
            </a:r>
          </a:p>
          <a:p>
            <a:pPr>
              <a:buNone/>
            </a:pPr>
            <a:r>
              <a:rPr lang="en-US" sz="100" dirty="0">
                <a:solidFill>
                  <a:schemeClr val="bg1"/>
                </a:solidFill>
                <a:latin typeface="Times New Roman" panose="02020603050405020304" pitchFamily="18" charset="0"/>
                <a:cs typeface="Times New Roman" panose="02020603050405020304" pitchFamily="18" charset="0"/>
              </a:rPr>
              <a:t> </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2️⃣ </a:t>
            </a:r>
            <a:r>
              <a:rPr lang="en-US" b="1" dirty="0">
                <a:solidFill>
                  <a:schemeClr val="bg1"/>
                </a:solidFill>
                <a:latin typeface="Times New Roman" panose="02020603050405020304" pitchFamily="18" charset="0"/>
                <a:cs typeface="Times New Roman" panose="02020603050405020304" pitchFamily="18" charset="0"/>
              </a:rPr>
              <a:t>Time-Series Analysis</a:t>
            </a:r>
            <a:r>
              <a:rPr lang="en-US" dirty="0">
                <a:solidFill>
                  <a:schemeClr val="bg1"/>
                </a:solidFill>
                <a:latin typeface="Times New Roman" panose="02020603050405020304" pitchFamily="18" charset="0"/>
                <a:cs typeface="Times New Roman" panose="02020603050405020304" pitchFamily="18" charset="0"/>
              </a:rPr>
              <a:t> – Identify seasonal trends and peak-performing months.</a:t>
            </a:r>
          </a:p>
          <a:p>
            <a:pPr>
              <a:buNone/>
            </a:pPr>
            <a:r>
              <a:rPr lang="en-US" sz="100" dirty="0">
                <a:solidFill>
                  <a:schemeClr val="bg1"/>
                </a:solidFill>
                <a:latin typeface="Times New Roman" panose="02020603050405020304" pitchFamily="18" charset="0"/>
                <a:cs typeface="Times New Roman" panose="02020603050405020304" pitchFamily="18" charset="0"/>
              </a:rPr>
              <a:t> </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3️⃣ </a:t>
            </a:r>
            <a:r>
              <a:rPr lang="en-US" b="1" dirty="0">
                <a:solidFill>
                  <a:schemeClr val="bg1"/>
                </a:solidFill>
                <a:latin typeface="Times New Roman" panose="02020603050405020304" pitchFamily="18" charset="0"/>
                <a:cs typeface="Times New Roman" panose="02020603050405020304" pitchFamily="18" charset="0"/>
              </a:rPr>
              <a:t>Product Performance</a:t>
            </a:r>
            <a:r>
              <a:rPr lang="en-US" dirty="0">
                <a:solidFill>
                  <a:schemeClr val="bg1"/>
                </a:solidFill>
                <a:latin typeface="Times New Roman" panose="02020603050405020304" pitchFamily="18" charset="0"/>
                <a:cs typeface="Times New Roman" panose="02020603050405020304" pitchFamily="18" charset="0"/>
              </a:rPr>
              <a:t> – Determine top-selling products and their revenue contribution.</a:t>
            </a:r>
            <a:br>
              <a:rPr lang="en-US" dirty="0">
                <a:solidFill>
                  <a:schemeClr val="bg1"/>
                </a:solidFill>
                <a:latin typeface="Times New Roman" panose="02020603050405020304" pitchFamily="18" charset="0"/>
                <a:cs typeface="Times New Roman" panose="02020603050405020304" pitchFamily="18" charset="0"/>
              </a:rPr>
            </a:br>
            <a:r>
              <a:rPr lang="en-US" sz="100" dirty="0">
                <a:solidFill>
                  <a:schemeClr val="bg1"/>
                </a:solidFill>
                <a:latin typeface="Times New Roman" panose="02020603050405020304" pitchFamily="18" charset="0"/>
                <a:cs typeface="Times New Roman" panose="02020603050405020304" pitchFamily="18" charset="0"/>
              </a:rPr>
              <a:t> </a:t>
            </a:r>
            <a:endParaRPr lang="en-US" dirty="0">
              <a:solidFill>
                <a:schemeClr val="bg1"/>
              </a:solidFill>
              <a:latin typeface="Times New Roman" panose="02020603050405020304" pitchFamily="18" charset="0"/>
              <a:cs typeface="Times New Roman" panose="02020603050405020304" pitchFamily="18" charset="0"/>
            </a:endParaRPr>
          </a:p>
          <a:p>
            <a:pPr>
              <a:buNone/>
            </a:pPr>
            <a:r>
              <a:rPr lang="en-US" dirty="0">
                <a:solidFill>
                  <a:schemeClr val="bg1"/>
                </a:solidFill>
                <a:latin typeface="Times New Roman" panose="02020603050405020304" pitchFamily="18" charset="0"/>
                <a:cs typeface="Times New Roman" panose="02020603050405020304" pitchFamily="18" charset="0"/>
              </a:rPr>
              <a:t>4️⃣ </a:t>
            </a:r>
            <a:r>
              <a:rPr lang="en-US" b="1" dirty="0">
                <a:solidFill>
                  <a:schemeClr val="bg1"/>
                </a:solidFill>
                <a:latin typeface="Times New Roman" panose="02020603050405020304" pitchFamily="18" charset="0"/>
                <a:cs typeface="Times New Roman" panose="02020603050405020304" pitchFamily="18" charset="0"/>
              </a:rPr>
              <a:t>Geographical Insights</a:t>
            </a:r>
            <a:r>
              <a:rPr lang="en-US" dirty="0">
                <a:solidFill>
                  <a:schemeClr val="bg1"/>
                </a:solidFill>
                <a:latin typeface="Times New Roman" panose="02020603050405020304" pitchFamily="18" charset="0"/>
                <a:cs typeface="Times New Roman" panose="02020603050405020304" pitchFamily="18" charset="0"/>
              </a:rPr>
              <a:t> – Analyze sales distribution across cities to optimize market strategies.</a:t>
            </a:r>
          </a:p>
          <a:p>
            <a:pPr>
              <a:buNone/>
            </a:pPr>
            <a:endParaRPr lang="en-US" dirty="0">
              <a:solidFill>
                <a:schemeClr val="bg1"/>
              </a:solidFill>
              <a:latin typeface="Times New Roman" panose="02020603050405020304" pitchFamily="18" charset="0"/>
              <a:cs typeface="Times New Roman" panose="02020603050405020304" pitchFamily="18" charset="0"/>
            </a:endParaRPr>
          </a:p>
          <a:p>
            <a:pPr>
              <a:buNone/>
            </a:pPr>
            <a:r>
              <a:rPr lang="en-US" sz="2000" b="1" dirty="0">
                <a:solidFill>
                  <a:srgbClr val="FFFF00"/>
                </a:solidFill>
                <a:latin typeface="Times New Roman" panose="02020603050405020304" pitchFamily="18" charset="0"/>
                <a:cs typeface="Times New Roman" panose="02020603050405020304" pitchFamily="18" charset="0"/>
              </a:rPr>
              <a:t>📈 Business Impact:</a:t>
            </a:r>
          </a:p>
          <a:p>
            <a:r>
              <a:rPr lang="en-US" sz="500" dirty="0">
                <a:solidFill>
                  <a:schemeClr val="bg1"/>
                </a:solidFill>
                <a:latin typeface="Times New Roman" panose="02020603050405020304" pitchFamily="18" charset="0"/>
                <a:cs typeface="Times New Roman" panose="02020603050405020304" pitchFamily="18" charset="0"/>
              </a:rPr>
              <a:t> </a:t>
            </a:r>
          </a:p>
          <a:p>
            <a:r>
              <a:rPr lang="en-US" sz="2000"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Data-Driven Decision Making</a:t>
            </a:r>
            <a:r>
              <a:rPr lang="en-US" dirty="0">
                <a:solidFill>
                  <a:schemeClr val="bg1"/>
                </a:solidFill>
                <a:latin typeface="Times New Roman" panose="02020603050405020304" pitchFamily="18" charset="0"/>
                <a:cs typeface="Times New Roman" panose="02020603050405020304" pitchFamily="18" charset="0"/>
              </a:rPr>
              <a:t> – Improve pricing, marketing, and sales strategies.</a:t>
            </a:r>
            <a:br>
              <a:rPr lang="en-US" dirty="0">
                <a:solidFill>
                  <a:schemeClr val="bg1"/>
                </a:solidFill>
                <a:latin typeface="Times New Roman" panose="02020603050405020304" pitchFamily="18" charset="0"/>
                <a:cs typeface="Times New Roman" panose="02020603050405020304" pitchFamily="18" charset="0"/>
              </a:rPr>
            </a:br>
            <a:r>
              <a:rPr lang="en-US" sz="100" dirty="0">
                <a:solidFill>
                  <a:schemeClr val="bg1"/>
                </a:solidFill>
                <a:latin typeface="Times New Roman" panose="02020603050405020304" pitchFamily="18" charset="0"/>
                <a:cs typeface="Times New Roman" panose="02020603050405020304" pitchFamily="18" charset="0"/>
              </a:rPr>
              <a:t> </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Operational Efficiency</a:t>
            </a:r>
            <a:r>
              <a:rPr lang="en-US" dirty="0">
                <a:solidFill>
                  <a:schemeClr val="bg1"/>
                </a:solidFill>
                <a:latin typeface="Times New Roman" panose="02020603050405020304" pitchFamily="18" charset="0"/>
                <a:cs typeface="Times New Roman" panose="02020603050405020304" pitchFamily="18" charset="0"/>
              </a:rPr>
              <a:t> – Optimize inventory and supply chain based on demand fluctuations.</a:t>
            </a:r>
            <a:br>
              <a:rPr lang="en-US" dirty="0">
                <a:solidFill>
                  <a:schemeClr val="bg1"/>
                </a:solidFill>
                <a:latin typeface="Times New Roman" panose="02020603050405020304" pitchFamily="18" charset="0"/>
                <a:cs typeface="Times New Roman" panose="02020603050405020304" pitchFamily="18" charset="0"/>
              </a:rPr>
            </a:br>
            <a:r>
              <a:rPr lang="en-US" sz="100" dirty="0">
                <a:solidFill>
                  <a:schemeClr val="bg1"/>
                </a:solidFill>
                <a:latin typeface="Times New Roman" panose="02020603050405020304" pitchFamily="18" charset="0"/>
                <a:cs typeface="Times New Roman" panose="02020603050405020304" pitchFamily="18" charset="0"/>
              </a:rPr>
              <a:t> </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Customer Insights</a:t>
            </a:r>
            <a:r>
              <a:rPr lang="en-US" dirty="0">
                <a:solidFill>
                  <a:schemeClr val="bg1"/>
                </a:solidFill>
                <a:latin typeface="Times New Roman" panose="02020603050405020304" pitchFamily="18" charset="0"/>
                <a:cs typeface="Times New Roman" panose="02020603050405020304" pitchFamily="18" charset="0"/>
              </a:rPr>
              <a:t> – Understand regional preferences for targeted campaigns.</a:t>
            </a:r>
          </a:p>
        </p:txBody>
      </p:sp>
    </p:spTree>
    <p:extLst>
      <p:ext uri="{BB962C8B-B14F-4D97-AF65-F5344CB8AC3E}">
        <p14:creationId xmlns:p14="http://schemas.microsoft.com/office/powerpoint/2010/main" val="256455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1190</Words>
  <Application>Microsoft Office PowerPoint</Application>
  <PresentationFormat>Widescreen</PresentationFormat>
  <Paragraphs>115</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Forecasting the Future:  Sales Prediction through Data Cleaning and Insight Extraction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Balachandru S</dc:creator>
  <cp:lastModifiedBy>Balachandru S</cp:lastModifiedBy>
  <cp:revision>5</cp:revision>
  <dcterms:created xsi:type="dcterms:W3CDTF">2025-03-19T05:13:21Z</dcterms:created>
  <dcterms:modified xsi:type="dcterms:W3CDTF">2025-03-21T18:56:11Z</dcterms:modified>
</cp:coreProperties>
</file>