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49c16c87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49c16c8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49c16c877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49c16c87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49c16c877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49c16c87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49c16c877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49c16c87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Ecommerce Product Categorization</a:t>
            </a:r>
            <a:endParaRPr sz="30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 </a:t>
            </a:r>
            <a:endParaRPr/>
          </a:p>
          <a:p>
            <a:pPr indent="457200" lvl="0" marL="914400" rtl="0" algn="l">
              <a:spcBef>
                <a:spcPts val="0"/>
              </a:spcBef>
              <a:spcAft>
                <a:spcPts val="0"/>
              </a:spcAft>
              <a:buNone/>
            </a:pPr>
            <a:r>
              <a:rPr lang="en"/>
              <a:t>Balachandru Sellamuthu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2" name="Google Shape;92;p14"/>
          <p:cNvSpPr txBox="1"/>
          <p:nvPr/>
        </p:nvSpPr>
        <p:spPr>
          <a:xfrm>
            <a:off x="387000" y="1153050"/>
            <a:ext cx="8445300" cy="4082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Nowadays, for product purchase and selling, we have a lot of ecommerce sites. It helps us to do the transaction through online and reduce our time with travel and allow us to see all the products across the multiple stores. To help users to see the relevant info we want to categorize the products based on the product description.</a:t>
            </a:r>
            <a:endParaRPr sz="18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Dataset</a:t>
            </a:r>
            <a:endParaRPr/>
          </a:p>
        </p:txBody>
      </p:sp>
      <p:sp>
        <p:nvSpPr>
          <p:cNvPr id="98" name="Google Shape;98;p15"/>
          <p:cNvSpPr txBox="1"/>
          <p:nvPr/>
        </p:nvSpPr>
        <p:spPr>
          <a:xfrm>
            <a:off x="374525" y="1252925"/>
            <a:ext cx="8451900" cy="3982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Ecommerce dataset has 14999 rows and 15 columns of product_id, product_name, product_url, discount_price, product_rating, product_description, product_category_tree and few more.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Input Feature =&gt; description</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Output Feature =&gt; product_category_tree</a:t>
            </a:r>
            <a:endParaRPr sz="1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04" name="Google Shape;104;p16"/>
          <p:cNvSpPr txBox="1"/>
          <p:nvPr/>
        </p:nvSpPr>
        <p:spPr>
          <a:xfrm>
            <a:off x="461925" y="1115600"/>
            <a:ext cx="8370300" cy="3945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Let’s see insights of data. The target product_category_tree has totally 11 distinct values. Those are Clothing, Footwear,Jewellery, Watches, and few more.</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We have product description of max length 2000+. It contains alphabets, numbers and lot of special characters. We should remove it before applying the ML model.</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popular product brands details are extracted to see max solded brand.</a:t>
            </a:r>
            <a:endParaRPr sz="18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110" name="Google Shape;110;p17"/>
          <p:cNvPicPr preferRelativeResize="0"/>
          <p:nvPr/>
        </p:nvPicPr>
        <p:blipFill>
          <a:blip r:embed="rId3">
            <a:alphaModFix/>
          </a:blip>
          <a:stretch>
            <a:fillRect/>
          </a:stretch>
        </p:blipFill>
        <p:spPr>
          <a:xfrm>
            <a:off x="152400" y="1170200"/>
            <a:ext cx="3576908" cy="3820899"/>
          </a:xfrm>
          <a:prstGeom prst="rect">
            <a:avLst/>
          </a:prstGeom>
          <a:noFill/>
          <a:ln>
            <a:noFill/>
          </a:ln>
        </p:spPr>
      </p:pic>
      <p:pic>
        <p:nvPicPr>
          <p:cNvPr id="111" name="Google Shape;111;p17"/>
          <p:cNvPicPr preferRelativeResize="0"/>
          <p:nvPr/>
        </p:nvPicPr>
        <p:blipFill>
          <a:blip r:embed="rId4">
            <a:alphaModFix/>
          </a:blip>
          <a:stretch>
            <a:fillRect/>
          </a:stretch>
        </p:blipFill>
        <p:spPr>
          <a:xfrm>
            <a:off x="4068983" y="1170200"/>
            <a:ext cx="4263133" cy="38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Model</a:t>
            </a:r>
            <a:endParaRPr/>
          </a:p>
        </p:txBody>
      </p:sp>
      <p:sp>
        <p:nvSpPr>
          <p:cNvPr id="117" name="Google Shape;117;p1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Supervised - Classification</a:t>
            </a:r>
            <a:endParaRPr/>
          </a:p>
        </p:txBody>
      </p:sp>
      <p:sp>
        <p:nvSpPr>
          <p:cNvPr id="118" name="Google Shape;118;p18"/>
          <p:cNvSpPr txBox="1"/>
          <p:nvPr/>
        </p:nvSpPr>
        <p:spPr>
          <a:xfrm>
            <a:off x="4793950" y="391500"/>
            <a:ext cx="3920100" cy="40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Chosen below </a:t>
            </a:r>
            <a:r>
              <a:rPr lang="en" sz="1800">
                <a:solidFill>
                  <a:schemeClr val="lt1"/>
                </a:solidFill>
                <a:latin typeface="Roboto"/>
                <a:ea typeface="Roboto"/>
                <a:cs typeface="Roboto"/>
                <a:sym typeface="Roboto"/>
              </a:rPr>
              <a:t>algorithms to work with Multi-Class Classification:</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Logistic Regression Classifier</a:t>
            </a:r>
            <a:endParaRPr sz="1800">
              <a:solidFill>
                <a:schemeClr val="lt1"/>
              </a:solidFill>
              <a:latin typeface="Roboto"/>
              <a:ea typeface="Roboto"/>
              <a:cs typeface="Roboto"/>
              <a:sym typeface="Roboto"/>
            </a:endParaRPr>
          </a:p>
          <a:p>
            <a:pPr indent="0" lvl="0" marL="457200" rtl="0" algn="l">
              <a:spcBef>
                <a:spcPts val="0"/>
              </a:spcBef>
              <a:spcAft>
                <a:spcPts val="0"/>
              </a:spcAft>
              <a:buNone/>
            </a:pPr>
            <a:r>
              <a:rPr lang="en" sz="1800">
                <a:solidFill>
                  <a:schemeClr val="lt1"/>
                </a:solidFill>
                <a:latin typeface="Roboto"/>
                <a:ea typeface="Roboto"/>
                <a:cs typeface="Roboto"/>
                <a:sym typeface="Roboto"/>
              </a:rPr>
              <a:t>Accuracy_score 	= 84%</a:t>
            </a:r>
            <a:endParaRPr sz="1800">
              <a:solidFill>
                <a:schemeClr val="lt1"/>
              </a:solidFill>
              <a:latin typeface="Roboto"/>
              <a:ea typeface="Roboto"/>
              <a:cs typeface="Roboto"/>
              <a:sym typeface="Roboto"/>
            </a:endParaRPr>
          </a:p>
          <a:p>
            <a:pPr indent="0" lvl="0" marL="457200" rtl="0" algn="l">
              <a:spcBef>
                <a:spcPts val="0"/>
              </a:spcBef>
              <a:spcAft>
                <a:spcPts val="0"/>
              </a:spcAft>
              <a:buNone/>
            </a:pPr>
            <a:r>
              <a:rPr lang="en" sz="1800">
                <a:solidFill>
                  <a:schemeClr val="lt1"/>
                </a:solidFill>
                <a:latin typeface="Roboto"/>
                <a:ea typeface="Roboto"/>
                <a:cs typeface="Roboto"/>
                <a:sym typeface="Roboto"/>
              </a:rPr>
              <a:t>F1-Ration		= 87%</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Support Vector Machine Classifier.</a:t>
            </a:r>
            <a:endParaRPr sz="1800">
              <a:solidFill>
                <a:schemeClr val="lt1"/>
              </a:solidFill>
              <a:latin typeface="Roboto"/>
              <a:ea typeface="Roboto"/>
              <a:cs typeface="Roboto"/>
              <a:sym typeface="Roboto"/>
            </a:endParaRPr>
          </a:p>
          <a:p>
            <a:pPr indent="0" lvl="0" marL="457200" rtl="0" algn="l">
              <a:spcBef>
                <a:spcPts val="0"/>
              </a:spcBef>
              <a:spcAft>
                <a:spcPts val="0"/>
              </a:spcAft>
              <a:buNone/>
            </a:pPr>
            <a:r>
              <a:rPr lang="en" sz="1800">
                <a:solidFill>
                  <a:schemeClr val="lt1"/>
                </a:solidFill>
                <a:latin typeface="Roboto"/>
                <a:ea typeface="Roboto"/>
                <a:cs typeface="Roboto"/>
                <a:sym typeface="Roboto"/>
              </a:rPr>
              <a:t>Accuracy_score 	= 85%</a:t>
            </a:r>
            <a:endParaRPr sz="1800">
              <a:solidFill>
                <a:schemeClr val="lt1"/>
              </a:solidFill>
              <a:latin typeface="Roboto"/>
              <a:ea typeface="Roboto"/>
              <a:cs typeface="Roboto"/>
              <a:sym typeface="Roboto"/>
            </a:endParaRPr>
          </a:p>
          <a:p>
            <a:pPr indent="0" lvl="0" marL="457200" rtl="0" algn="l">
              <a:spcBef>
                <a:spcPts val="0"/>
              </a:spcBef>
              <a:spcAft>
                <a:spcPts val="0"/>
              </a:spcAft>
              <a:buNone/>
            </a:pPr>
            <a:r>
              <a:rPr lang="en" sz="1800">
                <a:solidFill>
                  <a:schemeClr val="lt1"/>
                </a:solidFill>
                <a:latin typeface="Roboto"/>
                <a:ea typeface="Roboto"/>
                <a:cs typeface="Roboto"/>
                <a:sym typeface="Roboto"/>
              </a:rPr>
              <a:t>F1-Ration		= 88%</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Random Forest Classifier (ensemble model).</a:t>
            </a:r>
            <a:endParaRPr sz="1800">
              <a:solidFill>
                <a:schemeClr val="lt1"/>
              </a:solidFill>
              <a:latin typeface="Roboto"/>
              <a:ea typeface="Roboto"/>
              <a:cs typeface="Roboto"/>
              <a:sym typeface="Roboto"/>
            </a:endParaRPr>
          </a:p>
          <a:p>
            <a:pPr indent="0" lvl="0" marL="457200" rtl="0" algn="l">
              <a:spcBef>
                <a:spcPts val="0"/>
              </a:spcBef>
              <a:spcAft>
                <a:spcPts val="0"/>
              </a:spcAft>
              <a:buNone/>
            </a:pPr>
            <a:r>
              <a:rPr lang="en" sz="1800">
                <a:solidFill>
                  <a:schemeClr val="lt1"/>
                </a:solidFill>
                <a:latin typeface="Roboto"/>
                <a:ea typeface="Roboto"/>
                <a:cs typeface="Roboto"/>
                <a:sym typeface="Roboto"/>
              </a:rPr>
              <a:t>Accuracy_score 	= 82%</a:t>
            </a:r>
            <a:endParaRPr sz="1800">
              <a:solidFill>
                <a:schemeClr val="lt1"/>
              </a:solidFill>
              <a:latin typeface="Roboto"/>
              <a:ea typeface="Roboto"/>
              <a:cs typeface="Roboto"/>
              <a:sym typeface="Roboto"/>
            </a:endParaRPr>
          </a:p>
          <a:p>
            <a:pPr indent="0" lvl="0" marL="457200" rtl="0" algn="l">
              <a:spcBef>
                <a:spcPts val="0"/>
              </a:spcBef>
              <a:spcAft>
                <a:spcPts val="0"/>
              </a:spcAft>
              <a:buNone/>
            </a:pPr>
            <a:r>
              <a:rPr lang="en" sz="1800">
                <a:solidFill>
                  <a:schemeClr val="lt1"/>
                </a:solidFill>
                <a:latin typeface="Roboto"/>
                <a:ea typeface="Roboto"/>
                <a:cs typeface="Roboto"/>
                <a:sym typeface="Roboto"/>
              </a:rPr>
              <a:t>F1-Ration		= 82%</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4" name="Google Shape;124;p1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Improved product search navigation</a:t>
            </a:r>
            <a:endParaRPr>
              <a:solidFill>
                <a:schemeClr val="lt1"/>
              </a:solidFill>
            </a:endParaRPr>
          </a:p>
        </p:txBody>
      </p:sp>
      <p:sp>
        <p:nvSpPr>
          <p:cNvPr id="126" name="Google Shape;126;p19"/>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300"/>
              <a:t>Categorizing products allows users to easily find what they’re looking for by navigating through well-organized categories, such as "Electronics", "Clothing", "Home &amp; Kitchen", etc.</a:t>
            </a:r>
            <a:endParaRPr sz="1300"/>
          </a:p>
        </p:txBody>
      </p:sp>
      <p:sp>
        <p:nvSpPr>
          <p:cNvPr id="127" name="Google Shape;127;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Personalized Recommendation</a:t>
            </a:r>
            <a:endParaRPr>
              <a:solidFill>
                <a:schemeClr val="lt1"/>
              </a:solidFill>
            </a:endParaRPr>
          </a:p>
        </p:txBody>
      </p:sp>
      <p:sp>
        <p:nvSpPr>
          <p:cNvPr id="129" name="Google Shape;129;p1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300"/>
              <a:t>Product categories help in segmenting customers, allowing businesses to send personalized offers, promotions, or recommendations based on the customer’s previous browsing and purchase history.</a:t>
            </a:r>
            <a:endParaRPr sz="1300"/>
          </a:p>
        </p:txBody>
      </p:sp>
      <p:sp>
        <p:nvSpPr>
          <p:cNvPr id="130" name="Google Shape;130;p1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1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Targeted Advertising</a:t>
            </a:r>
            <a:endParaRPr>
              <a:solidFill>
                <a:schemeClr val="lt1"/>
              </a:solidFill>
            </a:endParaRPr>
          </a:p>
        </p:txBody>
      </p:sp>
      <p:sp>
        <p:nvSpPr>
          <p:cNvPr id="132" name="Google Shape;132;p1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300"/>
              <a:t>E-commerce businesses can run targeted advertising campaigns focusing on specific product categories. For instance, a campaign for "Winter Wear" can be tailored around clothing products in that category, reaching the right audience during the right season.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20"/>
          <p:cNvGrpSpPr/>
          <p:nvPr/>
        </p:nvGrpSpPr>
        <p:grpSpPr>
          <a:xfrm>
            <a:off x="4939500" y="1219611"/>
            <a:ext cx="3837000" cy="2704200"/>
            <a:chOff x="4939500" y="1219611"/>
            <a:chExt cx="3837000" cy="2704200"/>
          </a:xfrm>
        </p:grpSpPr>
        <p:cxnSp>
          <p:nvCxnSpPr>
            <p:cNvPr id="138" name="Google Shape;138;p20"/>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9" name="Google Shape;139;p20"/>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0" name="Google Shape;140;p20"/>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1" name="Google Shape;141;p20"/>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2" name="Google Shape;142;p20"/>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3" name="Google Shape;143;p20"/>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4" name="Google Shape;144;p20"/>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5" name="Google Shape;145;p20"/>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6" name="Google Shape;146;p20"/>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7" name="Google Shape;147;p20"/>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48" name="Google Shape;148;p20"/>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150" name="Google Shape;150;p20"/>
          <p:cNvGrpSpPr/>
          <p:nvPr/>
        </p:nvGrpSpPr>
        <p:grpSpPr>
          <a:xfrm>
            <a:off x="4939534" y="2017046"/>
            <a:ext cx="3825543" cy="1573620"/>
            <a:chOff x="1000000" y="2393988"/>
            <a:chExt cx="4144235" cy="1704713"/>
          </a:xfrm>
        </p:grpSpPr>
        <p:sp>
          <p:nvSpPr>
            <p:cNvPr id="151" name="Google Shape;151;p20"/>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52" name="Google Shape;152;p20"/>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0"/>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20"/>
          <p:cNvGrpSpPr/>
          <p:nvPr/>
        </p:nvGrpSpPr>
        <p:grpSpPr>
          <a:xfrm>
            <a:off x="4939557" y="1778136"/>
            <a:ext cx="3836911" cy="1503799"/>
            <a:chOff x="1000025" y="2059300"/>
            <a:chExt cx="4156550" cy="1629075"/>
          </a:xfrm>
        </p:grpSpPr>
        <p:sp>
          <p:nvSpPr>
            <p:cNvPr id="162" name="Google Shape;162;p20"/>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63" name="Google Shape;163;p20"/>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0"/>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