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69" r:id="rId3"/>
    <p:sldId id="259" r:id="rId4"/>
    <p:sldId id="260" r:id="rId5"/>
    <p:sldId id="261" r:id="rId6"/>
    <p:sldId id="270" r:id="rId7"/>
    <p:sldId id="271" r:id="rId8"/>
    <p:sldId id="262" r:id="rId9"/>
    <p:sldId id="264" r:id="rId10"/>
    <p:sldId id="265" r:id="rId11"/>
    <p:sldId id="266" r:id="rId12"/>
    <p:sldId id="267" r:id="rId13"/>
    <p:sldId id="272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6E7358-2773-43D3-8055-84EBF8ED236C}">
          <p14:sldIdLst>
            <p14:sldId id="256"/>
            <p14:sldId id="269"/>
            <p14:sldId id="259"/>
            <p14:sldId id="260"/>
            <p14:sldId id="261"/>
            <p14:sldId id="270"/>
            <p14:sldId id="271"/>
            <p14:sldId id="262"/>
            <p14:sldId id="264"/>
            <p14:sldId id="265"/>
            <p14:sldId id="266"/>
            <p14:sldId id="267"/>
            <p14:sldId id="272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600"/>
    <a:srgbClr val="FFAA00"/>
    <a:srgbClr val="A80020"/>
    <a:srgbClr val="CC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EF6C-4B1B-4084-8483-1C742F609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AA598-F6D6-471F-A2CD-DEFDD726A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C8611-4B54-4869-9B0C-4B6FAE9F5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593D8-1D61-4C16-8E85-4B22736DC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80BE6-66EE-4332-9EE6-6B47ED0B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8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114C1-EAC9-4B23-87C0-D01B3800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A5FCA-78EF-476D-8C3F-59FD7F1CD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42819-AF6C-4D04-8A3A-237425C8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53ED4-3F9D-4AC0-9518-5ECEBCE75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97299-95E4-426E-8E4E-03C664EF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6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45223C-FB90-4431-BBD1-7FC548248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042AA-29B1-4B65-9890-D69A94FEC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63ADB-291D-4A8E-9A85-6A8530AB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0B26C-6052-400C-9B4D-E8D33CFC6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53B1C-E2E8-4697-BD74-A49EF0B0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6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A5AC6-6E17-4FE1-B435-E80F0A8B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381C0-C1BE-45D6-8ED1-C60E068D3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0D6A1-4066-4102-9B39-91D51B13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25C3D-77CE-457F-8136-437B1DEF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A0588-183C-45DB-8722-E9765A7C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46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8069-7F3F-4122-ACE6-0015488F1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4ED13-3E69-44C4-A6A7-07137D046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9470A-008A-4142-B1B8-23D489566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D2FB2-717E-42E2-8F0D-194E8BA1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BE80F-9E4D-46A5-A419-C7ECBD39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0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0846-D413-4287-8705-417E0A60B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B60CA-4422-48EF-AAF8-0FF0CEB35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86B6D-31F6-4905-81AF-BC27DFF76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6D6F5-04B2-4C0F-8FDA-AB15A2CA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37705-4E1D-42E9-9D63-BEAD577E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6B026-46F4-4454-A75A-314D17C1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4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34EF-6506-4BF8-A47B-97ADF7C5C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1E8D1-5F4D-4AAF-BCD1-1B6D20D8D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F08E7-98E8-4E95-BD30-8589CB044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D76AD-2E47-4430-B709-DA1768C07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6551AF-6473-4FB2-81CA-BCD890D62F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7DD003-BCD9-4875-AD2E-68EEC27DA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88EC47-1757-470E-9CA3-DE5F5CCA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F55DEC-0133-4B20-A111-56F473318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8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0C60-8BBD-48DF-8E43-17A6BF48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AEE52-7DB3-43F1-A78C-B55C56530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F4594-1FD4-4F85-8743-5BE5CF5B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672B3-FA98-4308-9DE4-84DB0CCA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49F7-1D81-4EEF-84C4-96F01987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F13B1-75F5-49D4-BDAA-BB3B3FD7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70F82-4539-41B2-BD29-2F4AAC8B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75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D71D-AE21-4307-AE90-5D1AC0BB9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23112-4121-41BF-98C3-D25864FBC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241A8-11E3-4A53-8240-D15267216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9520D-49C4-4CE5-8BF6-716D5C2E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B53B6-5075-4AB6-B0CD-B99F559C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8EA1A-38C0-4C86-93AC-82B6AF65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43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5B12E-170A-4520-8696-FDB6C810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1A1F9B-982D-4AF4-8C17-9EFA22115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7C235-9031-4547-A8BF-A0FD99D01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643B7-B46D-483E-8BE3-C9B3E4D0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1DA3C-D109-4085-968E-21DF9815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792D8-1DCF-4557-A5E5-AB908048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70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882917-5BA0-4127-89FC-64C57A93F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F47FD-A596-424E-A366-DE9C0D329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1B476-0C76-47FB-8BE7-AC8F89F1A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D983D-F7FB-47FD-B93D-C1BBDF8D2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B33E5-3388-4217-9670-56255A3AD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2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ode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lo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odel/XGB_Model_0311-17-26-25/feature_importance.csv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ta/predic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predict_main.py" TargetMode="External"/><Relationship Id="rId5" Type="http://schemas.openxmlformats.org/officeDocument/2006/relationships/hyperlink" Target="score/Score_0313-06-07-08/Customer_Churnscore0313-06-07-22.csv" TargetMode="External"/><Relationship Id="rId4" Type="http://schemas.openxmlformats.org/officeDocument/2006/relationships/hyperlink" Target="ChurnModule/predict_executor.py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reports/Data%20Quality%20Report-Train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EDA_Churn.pbix" TargetMode="External"/><Relationship Id="rId4" Type="http://schemas.openxmlformats.org/officeDocument/2006/relationships/hyperlink" Target="reports/Data%20Quality%20Report-Prediction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ChurnModule/train_executor.p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environment.yml" TargetMode="External"/><Relationship Id="rId4" Type="http://schemas.openxmlformats.org/officeDocument/2006/relationships/hyperlink" Target="train_main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9C12EA-306B-4908-A829-F5E9B4052E3B}"/>
              </a:ext>
            </a:extLst>
          </p:cNvPr>
          <p:cNvSpPr txBox="1"/>
          <p:nvPr/>
        </p:nvSpPr>
        <p:spPr>
          <a:xfrm>
            <a:off x="109057" y="4823670"/>
            <a:ext cx="8808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7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Churn Analysis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March 2022</a:t>
            </a:r>
          </a:p>
          <a:p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Balacoumarane Vetrivel</a:t>
            </a:r>
          </a:p>
        </p:txBody>
      </p:sp>
      <p:pic>
        <p:nvPicPr>
          <p:cNvPr id="3" name="Picture 2" descr="A picture containing text, building, outdoor, scene&#10;&#10;Description automatically generated">
            <a:extLst>
              <a:ext uri="{FF2B5EF4-FFF2-40B4-BE49-F238E27FC236}">
                <a16:creationId xmlns:a16="http://schemas.microsoft.com/office/drawing/2014/main" id="{1D425FF3-4631-46BE-B96D-AEFA9CDBE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96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0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C746AD-3ECD-416A-9030-436F923017E6}"/>
              </a:ext>
            </a:extLst>
          </p:cNvPr>
          <p:cNvSpPr txBox="1"/>
          <p:nvPr/>
        </p:nvSpPr>
        <p:spPr>
          <a:xfrm>
            <a:off x="347715" y="289927"/>
            <a:ext cx="5352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7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Performance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5A2AA7-3473-4557-A218-5DC5BCA7C9F6}"/>
              </a:ext>
            </a:extLst>
          </p:cNvPr>
          <p:cNvSpPr txBox="1"/>
          <p:nvPr/>
        </p:nvSpPr>
        <p:spPr>
          <a:xfrm>
            <a:off x="347713" y="2485576"/>
            <a:ext cx="563363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FF7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1 - ‘XGB_Model_0311-17-26-25’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Imbalance ratio: 0.2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Model threshold: 0.5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F1: 0.47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Precision: 0.54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Recall: 0.42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AD27E7-180B-420E-BF0F-66C1972053AB}"/>
              </a:ext>
            </a:extLst>
          </p:cNvPr>
          <p:cNvSpPr txBox="1"/>
          <p:nvPr/>
        </p:nvSpPr>
        <p:spPr>
          <a:xfrm>
            <a:off x="6210650" y="2485576"/>
            <a:ext cx="563363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FF7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2 – ‘XGB_Model_0312-18-17-52’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Imbalance ratio: 0.2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Model threshold: 0.5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F1: 0.46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Precision: 0.53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Recall: 0.41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EB911E-B4CB-42C3-8348-0ECB94FFD4EE}"/>
              </a:ext>
            </a:extLst>
          </p:cNvPr>
          <p:cNvSpPr txBox="1"/>
          <p:nvPr/>
        </p:nvSpPr>
        <p:spPr>
          <a:xfrm>
            <a:off x="347715" y="1226309"/>
            <a:ext cx="8796285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Model is evaluated on F1-Score, Precision and Recall.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Accuracy is not the best metric to use in the binary classification problem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Model results are stored: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file"/>
              </a:rPr>
              <a:t>model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metrics are found in the log file: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4" action="ppaction://hlinkfile"/>
              </a:rPr>
              <a:t>log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06200-89D6-4AB8-B62E-992D941CAA80}"/>
              </a:ext>
            </a:extLst>
          </p:cNvPr>
          <p:cNvSpPr txBox="1"/>
          <p:nvPr/>
        </p:nvSpPr>
        <p:spPr>
          <a:xfrm>
            <a:off x="347713" y="4929270"/>
            <a:ext cx="11245872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difference between the two models is in experiment -2; cardinality reduction is applied on ‘region’ and ‘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policy_sales_channel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’ before one-hot encoding.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Experiment-1 has better results.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Overall model predictive power is less.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Tweaking model threshold and imbalance ratio have enhanced the model results.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B0F50-5F03-40FF-A583-EE6D836006E1}"/>
              </a:ext>
            </a:extLst>
          </p:cNvPr>
          <p:cNvSpPr txBox="1"/>
          <p:nvPr/>
        </p:nvSpPr>
        <p:spPr>
          <a:xfrm>
            <a:off x="383582" y="4640012"/>
            <a:ext cx="436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7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conclusion</a:t>
            </a:r>
            <a:endParaRPr lang="en-US" sz="1800" dirty="0">
              <a:solidFill>
                <a:srgbClr val="FF7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FDD962-BA30-4FEE-9AB4-E033FAE71C0E}"/>
              </a:ext>
            </a:extLst>
          </p:cNvPr>
          <p:cNvSpPr/>
          <p:nvPr/>
        </p:nvSpPr>
        <p:spPr>
          <a:xfrm>
            <a:off x="-1" y="1098957"/>
            <a:ext cx="4572000" cy="91440"/>
          </a:xfrm>
          <a:prstGeom prst="rect">
            <a:avLst/>
          </a:prstGeom>
          <a:solidFill>
            <a:srgbClr val="FF7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7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260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3AED85-6AC2-47E6-872A-319AD1F9CA92}"/>
              </a:ext>
            </a:extLst>
          </p:cNvPr>
          <p:cNvSpPr txBox="1"/>
          <p:nvPr/>
        </p:nvSpPr>
        <p:spPr>
          <a:xfrm>
            <a:off x="500115" y="1274026"/>
            <a:ext cx="5352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7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Importance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D8AFAA-AAE3-4635-B4CE-CD01B258B788}"/>
              </a:ext>
            </a:extLst>
          </p:cNvPr>
          <p:cNvSpPr txBox="1"/>
          <p:nvPr/>
        </p:nvSpPr>
        <p:spPr>
          <a:xfrm>
            <a:off x="500115" y="1757764"/>
            <a:ext cx="10036457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calculates variable importance by the gain method.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Variable importance can be found in: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file"/>
              </a:rPr>
              <a:t>model\XGB_Model_0311-17-26-25\feature_importance.csv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Utilized the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shap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package to explain the variable impact on the predicted results.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Shap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results are shown below for experiment 1 – ‘XGB_Model_0311-17-26-25’.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6E900C-61EF-4822-8800-EA8A24310513}"/>
              </a:ext>
            </a:extLst>
          </p:cNvPr>
          <p:cNvSpPr txBox="1"/>
          <p:nvPr/>
        </p:nvSpPr>
        <p:spPr>
          <a:xfrm>
            <a:off x="500115" y="442327"/>
            <a:ext cx="5352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7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Interpretability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97CEAC-398C-40F9-8D3A-C716D1A6CCFD}"/>
              </a:ext>
            </a:extLst>
          </p:cNvPr>
          <p:cNvSpPr/>
          <p:nvPr/>
        </p:nvSpPr>
        <p:spPr>
          <a:xfrm>
            <a:off x="-1" y="1098957"/>
            <a:ext cx="4572000" cy="91440"/>
          </a:xfrm>
          <a:prstGeom prst="rect">
            <a:avLst/>
          </a:prstGeom>
          <a:solidFill>
            <a:srgbClr val="FF7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7600"/>
              </a:solidFill>
            </a:endParaRP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D2F2E384-87EA-4D32-9CB7-6D11DE508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828" y="3370196"/>
            <a:ext cx="3014445" cy="3315749"/>
          </a:xfrm>
          <a:prstGeom prst="rect">
            <a:avLst/>
          </a:prstGeom>
        </p:spPr>
      </p:pic>
      <p:pic>
        <p:nvPicPr>
          <p:cNvPr id="12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4F7884B5-470C-4720-87EF-6E21E154C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2628" y="3365399"/>
            <a:ext cx="4879604" cy="332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17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BEBB5A-D8F6-4B17-97BF-82490EE0D717}"/>
              </a:ext>
            </a:extLst>
          </p:cNvPr>
          <p:cNvSpPr txBox="1"/>
          <p:nvPr/>
        </p:nvSpPr>
        <p:spPr>
          <a:xfrm>
            <a:off x="347715" y="289927"/>
            <a:ext cx="5352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7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Prediction/Scoring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7BCECF-A2DD-4097-9570-EFD730CE9D0F}"/>
              </a:ext>
            </a:extLst>
          </p:cNvPr>
          <p:cNvSpPr txBox="1"/>
          <p:nvPr/>
        </p:nvSpPr>
        <p:spPr>
          <a:xfrm>
            <a:off x="347714" y="1806839"/>
            <a:ext cx="11623375" cy="395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Test/predict new customer data location: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file"/>
              </a:rPr>
              <a:t>./data/predict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There is no response column in the customer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Model and required parameter will be loaded from the specified path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Model will predict based on the trained data. Unseen columns will be dropped.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source file for model training is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4" action="ppaction://hlinkfile"/>
              </a:rPr>
              <a:t>ChurnModule\predict_executor.py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Results are stored in the specified path in CSV format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5" action="ppaction://hlinkfile"/>
              </a:rPr>
              <a:t>score\Score_0313-06-07-08\Customer_Churnscore0313-06-07-22.csv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run the prediction from the terminal: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6" action="ppaction://hlinkfile"/>
              </a:rPr>
              <a:t>predict_main.py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B332A-4EF6-42C6-A81A-7FBB36122D2E}"/>
              </a:ext>
            </a:extLst>
          </p:cNvPr>
          <p:cNvSpPr txBox="1"/>
          <p:nvPr/>
        </p:nvSpPr>
        <p:spPr>
          <a:xfrm>
            <a:off x="347715" y="1314782"/>
            <a:ext cx="535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7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new customer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F80106-A9E2-482C-9FCE-AD2465BADA70}"/>
              </a:ext>
            </a:extLst>
          </p:cNvPr>
          <p:cNvSpPr/>
          <p:nvPr/>
        </p:nvSpPr>
        <p:spPr>
          <a:xfrm>
            <a:off x="-1" y="1098957"/>
            <a:ext cx="4572000" cy="91440"/>
          </a:xfrm>
          <a:prstGeom prst="rect">
            <a:avLst/>
          </a:prstGeom>
          <a:solidFill>
            <a:srgbClr val="FF7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7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357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BEBB5A-D8F6-4B17-97BF-82490EE0D717}"/>
              </a:ext>
            </a:extLst>
          </p:cNvPr>
          <p:cNvSpPr txBox="1"/>
          <p:nvPr/>
        </p:nvSpPr>
        <p:spPr>
          <a:xfrm>
            <a:off x="347713" y="307267"/>
            <a:ext cx="12026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7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 to the teams for targeted campaigns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7BCECF-A2DD-4097-9570-EFD730CE9D0F}"/>
              </a:ext>
            </a:extLst>
          </p:cNvPr>
          <p:cNvSpPr txBox="1"/>
          <p:nvPr/>
        </p:nvSpPr>
        <p:spPr>
          <a:xfrm>
            <a:off x="347713" y="1549393"/>
            <a:ext cx="1162337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 is important to do customer segments and perform targeted campaigns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Along with model propensity consider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other variables (RFM)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create segments.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Few examples for targeted campaigns: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Target customers in Region 28 as they got high annual premiums.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churn rate is high in young vehicles. Discount/policy add-on coverages like late-night assistance, the no-claim bonus could be added to the offerings.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Check the Loss ratio in the pre-existing damaged vehicle segments. If the loss ratio is high then premiums have to be increased.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F80106-A9E2-482C-9FCE-AD2465BADA70}"/>
              </a:ext>
            </a:extLst>
          </p:cNvPr>
          <p:cNvSpPr/>
          <p:nvPr/>
        </p:nvSpPr>
        <p:spPr>
          <a:xfrm>
            <a:off x="-1" y="1098957"/>
            <a:ext cx="4572000" cy="91440"/>
          </a:xfrm>
          <a:prstGeom prst="rect">
            <a:avLst/>
          </a:prstGeom>
          <a:solidFill>
            <a:srgbClr val="FF7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7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053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211E6-996B-4377-8BF8-17D68727DB63}"/>
              </a:ext>
            </a:extLst>
          </p:cNvPr>
          <p:cNvSpPr txBox="1"/>
          <p:nvPr/>
        </p:nvSpPr>
        <p:spPr>
          <a:xfrm>
            <a:off x="347715" y="289927"/>
            <a:ext cx="5352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7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Wish to do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B4A37-CCF6-416F-9D68-31F2A4F8D509}"/>
              </a:ext>
            </a:extLst>
          </p:cNvPr>
          <p:cNvSpPr txBox="1"/>
          <p:nvPr/>
        </p:nvSpPr>
        <p:spPr>
          <a:xfrm>
            <a:off x="347715" y="1314782"/>
            <a:ext cx="535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7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 Scope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B8E509-89F5-4EE6-877A-48F4D3978577}"/>
              </a:ext>
            </a:extLst>
          </p:cNvPr>
          <p:cNvSpPr txBox="1"/>
          <p:nvPr/>
        </p:nvSpPr>
        <p:spPr>
          <a:xfrm>
            <a:off x="347715" y="1806839"/>
            <a:ext cx="8796285" cy="247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get a better understanding of data with the help of a data dictionary.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derive more features from the transaction, policy coverages and vehicle details.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Build various algorithms in the SK-learn pipeline method.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Try out clustering to perform customer segmentation.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Adding docstring to the functions in the module.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D22432-2FCD-4E75-8BCF-8646A2ED90D0}"/>
              </a:ext>
            </a:extLst>
          </p:cNvPr>
          <p:cNvSpPr/>
          <p:nvPr/>
        </p:nvSpPr>
        <p:spPr>
          <a:xfrm>
            <a:off x="-1" y="1098957"/>
            <a:ext cx="4572000" cy="91440"/>
          </a:xfrm>
          <a:prstGeom prst="rect">
            <a:avLst/>
          </a:prstGeom>
          <a:solidFill>
            <a:srgbClr val="FF7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7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47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0ACD7B-EA5C-41BE-9815-98E316EE6B56}"/>
              </a:ext>
            </a:extLst>
          </p:cNvPr>
          <p:cNvSpPr txBox="1"/>
          <p:nvPr/>
        </p:nvSpPr>
        <p:spPr>
          <a:xfrm>
            <a:off x="347715" y="1317586"/>
            <a:ext cx="6199465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Understanding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Exploratory Analysis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Train model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Performance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Interpretability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Prediction/Score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Wish to 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05791-FF90-4597-9977-6CA13CE08CBD}"/>
              </a:ext>
            </a:extLst>
          </p:cNvPr>
          <p:cNvSpPr txBox="1"/>
          <p:nvPr/>
        </p:nvSpPr>
        <p:spPr>
          <a:xfrm>
            <a:off x="347715" y="302872"/>
            <a:ext cx="5352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7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77589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0AB445-F78F-4B1F-9AB6-EDE5BF6303E2}"/>
              </a:ext>
            </a:extLst>
          </p:cNvPr>
          <p:cNvSpPr txBox="1"/>
          <p:nvPr/>
        </p:nvSpPr>
        <p:spPr>
          <a:xfrm>
            <a:off x="347715" y="289927"/>
            <a:ext cx="5352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7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D8F60B-3EF7-4253-9550-07B1555A8546}"/>
              </a:ext>
            </a:extLst>
          </p:cNvPr>
          <p:cNvSpPr txBox="1"/>
          <p:nvPr/>
        </p:nvSpPr>
        <p:spPr>
          <a:xfrm>
            <a:off x="347715" y="1291904"/>
            <a:ext cx="302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7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E401B-AFA9-4792-AFEA-425F72D05CD5}"/>
              </a:ext>
            </a:extLst>
          </p:cNvPr>
          <p:cNvSpPr txBox="1"/>
          <p:nvPr/>
        </p:nvSpPr>
        <p:spPr>
          <a:xfrm>
            <a:off x="347715" y="1753569"/>
            <a:ext cx="11396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predict the customers, who are likely to renew their existing policies and the ones who are likely to churn based on the customer demographics and vehicle properties.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525549-241F-4F1D-8FDA-8E17CBA25D36}"/>
              </a:ext>
            </a:extLst>
          </p:cNvPr>
          <p:cNvSpPr/>
          <p:nvPr/>
        </p:nvSpPr>
        <p:spPr>
          <a:xfrm>
            <a:off x="-1" y="1098958"/>
            <a:ext cx="4572000" cy="91440"/>
          </a:xfrm>
          <a:prstGeom prst="rect">
            <a:avLst/>
          </a:prstGeom>
          <a:solidFill>
            <a:srgbClr val="FF7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76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C986AD-0433-4D56-B798-7432FC14AC40}"/>
              </a:ext>
            </a:extLst>
          </p:cNvPr>
          <p:cNvSpPr txBox="1"/>
          <p:nvPr/>
        </p:nvSpPr>
        <p:spPr>
          <a:xfrm>
            <a:off x="347715" y="2569176"/>
            <a:ext cx="302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7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workflow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F1131A-1E39-44D7-B0F0-10EBA1E4E6AD}"/>
              </a:ext>
            </a:extLst>
          </p:cNvPr>
          <p:cNvSpPr txBox="1"/>
          <p:nvPr/>
        </p:nvSpPr>
        <p:spPr>
          <a:xfrm>
            <a:off x="397563" y="3105074"/>
            <a:ext cx="113968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Clean the column names and fix datatype in the data with the help of column mapping file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Perform Exploratory Analysis on the data with the help of the pandas-profiling and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PowerBI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algorithm (Ensemble) to train the model on historical customer renewal data.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Evaluate the model on the test data.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Score/predict the policy renewal probability.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Marketing team can use the scores/probability along with attributes like region, age group to perform targeted offerings.</a:t>
            </a:r>
          </a:p>
        </p:txBody>
      </p:sp>
    </p:spTree>
    <p:extLst>
      <p:ext uri="{BB962C8B-B14F-4D97-AF65-F5344CB8AC3E}">
        <p14:creationId xmlns:p14="http://schemas.microsoft.com/office/powerpoint/2010/main" val="260660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E2B67A-8A3D-49F1-82E7-425C3DE48166}"/>
              </a:ext>
            </a:extLst>
          </p:cNvPr>
          <p:cNvSpPr txBox="1"/>
          <p:nvPr/>
        </p:nvSpPr>
        <p:spPr>
          <a:xfrm>
            <a:off x="347715" y="289927"/>
            <a:ext cx="5352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7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Understanding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066AAB-E95C-4114-A4A6-F454B8EC1AAC}"/>
              </a:ext>
            </a:extLst>
          </p:cNvPr>
          <p:cNvSpPr/>
          <p:nvPr/>
        </p:nvSpPr>
        <p:spPr>
          <a:xfrm>
            <a:off x="-1" y="1098957"/>
            <a:ext cx="4572000" cy="91440"/>
          </a:xfrm>
          <a:prstGeom prst="rect">
            <a:avLst/>
          </a:prstGeom>
          <a:solidFill>
            <a:srgbClr val="FF7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76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18484B-097D-4CAF-B48D-9268F48D3B5C}"/>
              </a:ext>
            </a:extLst>
          </p:cNvPr>
          <p:cNvSpPr txBox="1"/>
          <p:nvPr/>
        </p:nvSpPr>
        <p:spPr>
          <a:xfrm>
            <a:off x="347714" y="1371867"/>
            <a:ext cx="1122162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FF7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Demographics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file ‘train.csv’ consists of customer demographics like age, gender, region and vehicle information like damage present or not, policy premiums etc.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‘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cust_id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’ represents the customer identifier in the file, and it is unique.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data is at snapshot level/ aggregated at the customer level.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All the variables are considered.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Please find the datatype for the variable in the below table.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B0F0BD0-FD3D-4866-9F05-6EB5D3C59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21015"/>
              </p:ext>
            </p:extLst>
          </p:nvPr>
        </p:nvGraphicFramePr>
        <p:xfrm>
          <a:off x="723332" y="3821080"/>
          <a:ext cx="4058390" cy="2560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29195">
                  <a:extLst>
                    <a:ext uri="{9D8B030D-6E8A-4147-A177-3AD203B41FA5}">
                      <a16:colId xmlns:a16="http://schemas.microsoft.com/office/drawing/2014/main" val="332660938"/>
                    </a:ext>
                  </a:extLst>
                </a:gridCol>
                <a:gridCol w="2029195">
                  <a:extLst>
                    <a:ext uri="{9D8B030D-6E8A-4147-A177-3AD203B41FA5}">
                      <a16:colId xmlns:a16="http://schemas.microsoft.com/office/drawing/2014/main" val="1067542961"/>
                    </a:ext>
                  </a:extLst>
                </a:gridCol>
              </a:tblGrid>
              <a:tr h="2841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941562"/>
                  </a:ext>
                </a:extLst>
              </a:tr>
              <a:tr h="28411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cust_id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178425"/>
                  </a:ext>
                </a:extLst>
              </a:tr>
              <a:tr h="28411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gender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512281"/>
                  </a:ext>
                </a:extLst>
              </a:tr>
              <a:tr h="28411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519351"/>
                  </a:ext>
                </a:extLst>
              </a:tr>
              <a:tr h="28411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driving_license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432831"/>
                  </a:ext>
                </a:extLst>
              </a:tr>
              <a:tr h="28411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region_code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969430"/>
                  </a:ext>
                </a:extLst>
              </a:tr>
              <a:tr h="28411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previously_insured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972969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457E781B-A8EE-4726-89A0-60C530C91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27233"/>
              </p:ext>
            </p:extLst>
          </p:nvPr>
        </p:nvGraphicFramePr>
        <p:xfrm>
          <a:off x="6146333" y="3821080"/>
          <a:ext cx="4058390" cy="2560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29195">
                  <a:extLst>
                    <a:ext uri="{9D8B030D-6E8A-4147-A177-3AD203B41FA5}">
                      <a16:colId xmlns:a16="http://schemas.microsoft.com/office/drawing/2014/main" val="332660938"/>
                    </a:ext>
                  </a:extLst>
                </a:gridCol>
                <a:gridCol w="2029195">
                  <a:extLst>
                    <a:ext uri="{9D8B030D-6E8A-4147-A177-3AD203B41FA5}">
                      <a16:colId xmlns:a16="http://schemas.microsoft.com/office/drawing/2014/main" val="1067542961"/>
                    </a:ext>
                  </a:extLst>
                </a:gridCol>
              </a:tblGrid>
              <a:tr h="2841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941562"/>
                  </a:ext>
                </a:extLst>
              </a:tr>
              <a:tr h="28411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vehicle_age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178425"/>
                  </a:ext>
                </a:extLst>
              </a:tr>
              <a:tr h="28411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vehicle_damage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512281"/>
                  </a:ext>
                </a:extLst>
              </a:tr>
              <a:tr h="28411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annual_premium($)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519351"/>
                  </a:ext>
                </a:extLst>
              </a:tr>
              <a:tr h="28411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policy_sales_channel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432831"/>
                  </a:ext>
                </a:extLst>
              </a:tr>
              <a:tr h="28411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days_since_insured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969430"/>
                  </a:ext>
                </a:extLst>
              </a:tr>
              <a:tr h="28411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Response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972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93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2377D3-8566-40AE-9297-E07300F5C00C}"/>
              </a:ext>
            </a:extLst>
          </p:cNvPr>
          <p:cNvSpPr txBox="1"/>
          <p:nvPr/>
        </p:nvSpPr>
        <p:spPr>
          <a:xfrm>
            <a:off x="213491" y="306705"/>
            <a:ext cx="5352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7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A9949-F019-4DCA-9C1C-707E712D0B4A}"/>
              </a:ext>
            </a:extLst>
          </p:cNvPr>
          <p:cNvSpPr txBox="1"/>
          <p:nvPr/>
        </p:nvSpPr>
        <p:spPr>
          <a:xfrm>
            <a:off x="356260" y="1397876"/>
            <a:ext cx="10868367" cy="435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Exploratory Analysis was done by using the pandas-profiling package.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Profiling report for train table can be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found: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hlinkClick r:id="rId3" action="ppaction://hlinkfile"/>
              </a:rPr>
              <a:t>reports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file"/>
              </a:rPr>
              <a:t>\Data Quality Report-Train.html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Profiling report for test table can be found: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4" action="ppaction://hlinkfile"/>
              </a:rPr>
              <a:t>reports\Data Quality Report-Prediction.html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There is no strong correlation between the predictor and the target variable.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There are no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in the variables.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Created premium analysis report in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PowerBI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to identify segments to target for offers.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Created churn analysis report in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PowerBI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to identify the churn patterns in the variables.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PowerBi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link: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hlinkClick r:id="rId5" action="ppaction://hlinkfile"/>
              </a:rPr>
              <a:t>EDA_Churn.pbix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521CD0-A79D-4735-B5D2-9E7A554A5C74}"/>
              </a:ext>
            </a:extLst>
          </p:cNvPr>
          <p:cNvSpPr/>
          <p:nvPr/>
        </p:nvSpPr>
        <p:spPr>
          <a:xfrm>
            <a:off x="-1" y="1098957"/>
            <a:ext cx="4572000" cy="91440"/>
          </a:xfrm>
          <a:prstGeom prst="rect">
            <a:avLst/>
          </a:prstGeom>
          <a:solidFill>
            <a:srgbClr val="FF7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7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55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2377D3-8566-40AE-9297-E07300F5C00C}"/>
              </a:ext>
            </a:extLst>
          </p:cNvPr>
          <p:cNvSpPr txBox="1"/>
          <p:nvPr/>
        </p:nvSpPr>
        <p:spPr>
          <a:xfrm>
            <a:off x="213490" y="306705"/>
            <a:ext cx="9962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7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Analysis – Premium distribution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C52E35-352B-4190-A5A6-B3003852437B}"/>
              </a:ext>
            </a:extLst>
          </p:cNvPr>
          <p:cNvSpPr/>
          <p:nvPr/>
        </p:nvSpPr>
        <p:spPr>
          <a:xfrm>
            <a:off x="-1" y="1098957"/>
            <a:ext cx="4572000" cy="91440"/>
          </a:xfrm>
          <a:prstGeom prst="rect">
            <a:avLst/>
          </a:prstGeom>
          <a:solidFill>
            <a:srgbClr val="FF7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76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7B4880-42EA-48F9-93EA-621510DB8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90" y="1288817"/>
            <a:ext cx="8686800" cy="544642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0A9B290-2F37-4817-91E3-DE811C1FE123}"/>
              </a:ext>
            </a:extLst>
          </p:cNvPr>
          <p:cNvGrpSpPr/>
          <p:nvPr/>
        </p:nvGrpSpPr>
        <p:grpSpPr>
          <a:xfrm>
            <a:off x="9052430" y="1288817"/>
            <a:ext cx="2926080" cy="4022080"/>
            <a:chOff x="9123027" y="1288817"/>
            <a:chExt cx="2902591" cy="402208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AF71D90-25D0-4362-BB78-C54C5FB4A794}"/>
                </a:ext>
              </a:extLst>
            </p:cNvPr>
            <p:cNvSpPr txBox="1"/>
            <p:nvPr/>
          </p:nvSpPr>
          <p:spPr>
            <a:xfrm>
              <a:off x="9123027" y="1288817"/>
              <a:ext cx="29025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7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Observation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A4C3C9-85CF-4CC2-BC8A-FA0C4E45FDA0}"/>
                </a:ext>
              </a:extLst>
            </p:cNvPr>
            <p:cNvSpPr txBox="1"/>
            <p:nvPr/>
          </p:nvSpPr>
          <p:spPr>
            <a:xfrm>
              <a:off x="9123027" y="1786855"/>
              <a:ext cx="2902591" cy="3524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The focused Age group should be 20 – 30 and 41- 60 years old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The policy channels 152, 26 and 124 covers 80% of the premium. Predominately it contains younger age group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Priorities should be given to the customer in region 28. 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Premiums are mainly from relatively young vehicles.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9999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2377D3-8566-40AE-9297-E07300F5C00C}"/>
              </a:ext>
            </a:extLst>
          </p:cNvPr>
          <p:cNvSpPr txBox="1"/>
          <p:nvPr/>
        </p:nvSpPr>
        <p:spPr>
          <a:xfrm>
            <a:off x="213491" y="306705"/>
            <a:ext cx="11430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7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</a:t>
            </a:r>
            <a:r>
              <a:rPr lang="en-US" sz="3200" dirty="0">
                <a:solidFill>
                  <a:srgbClr val="A800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FF7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– Churn pattern in the variables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481037-1D5E-4E4C-ACE4-B0A849C1F9BB}"/>
              </a:ext>
            </a:extLst>
          </p:cNvPr>
          <p:cNvSpPr/>
          <p:nvPr/>
        </p:nvSpPr>
        <p:spPr>
          <a:xfrm>
            <a:off x="-1" y="1098957"/>
            <a:ext cx="4572000" cy="91440"/>
          </a:xfrm>
          <a:prstGeom prst="rect">
            <a:avLst/>
          </a:prstGeom>
          <a:solidFill>
            <a:srgbClr val="FF7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76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A967FB3-8D32-4771-9F53-3434129F4082}"/>
              </a:ext>
            </a:extLst>
          </p:cNvPr>
          <p:cNvGrpSpPr/>
          <p:nvPr/>
        </p:nvGrpSpPr>
        <p:grpSpPr>
          <a:xfrm>
            <a:off x="9052429" y="1297204"/>
            <a:ext cx="2926080" cy="4022080"/>
            <a:chOff x="9123027" y="1288817"/>
            <a:chExt cx="2902591" cy="402208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190325-6DD3-45B7-833F-C96F2A965388}"/>
                </a:ext>
              </a:extLst>
            </p:cNvPr>
            <p:cNvSpPr txBox="1"/>
            <p:nvPr/>
          </p:nvSpPr>
          <p:spPr>
            <a:xfrm>
              <a:off x="9123027" y="1288817"/>
              <a:ext cx="29025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7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Observation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0CB012-C1A2-4C50-89BC-2CB5E97A593B}"/>
                </a:ext>
              </a:extLst>
            </p:cNvPr>
            <p:cNvSpPr txBox="1"/>
            <p:nvPr/>
          </p:nvSpPr>
          <p:spPr>
            <a:xfrm>
              <a:off x="9123027" y="1786855"/>
              <a:ext cx="2902591" cy="3524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The response rate is low in the young age group.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The policy renewal rate is low in top sales channels and regions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The renewal rate is low in young vehicle groups.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Unsurprisingly, the response rate is good if the vehicle has been </a:t>
              </a:r>
              <a:r>
                <a:rPr lang="en-US" sz="1600" dirty="0"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damaged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. It will be difficult to better deal with the pre-existing damages.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FF1CD9B-AFB1-44D3-9E70-9D0670838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91" y="1297204"/>
            <a:ext cx="875810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84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04ADDC-E34F-43BD-9191-A20E37B21E15}"/>
              </a:ext>
            </a:extLst>
          </p:cNvPr>
          <p:cNvSpPr txBox="1"/>
          <p:nvPr/>
        </p:nvSpPr>
        <p:spPr>
          <a:xfrm>
            <a:off x="347715" y="289927"/>
            <a:ext cx="5352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7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6F60E-9DC8-470F-8E1D-399E75EC8C66}"/>
              </a:ext>
            </a:extLst>
          </p:cNvPr>
          <p:cNvSpPr txBox="1"/>
          <p:nvPr/>
        </p:nvSpPr>
        <p:spPr>
          <a:xfrm>
            <a:off x="347715" y="1290949"/>
            <a:ext cx="10901922" cy="247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customer data is present at the snapshot level.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Any engineered feature can be correlated with the existing variables. It won’t have an impact on model performance.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If Customer Data is in transaction format, features like the number of responses and historical renewals can be calculated before aggregating.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F7ABD2-E752-458C-BF80-A83611140DCB}"/>
              </a:ext>
            </a:extLst>
          </p:cNvPr>
          <p:cNvSpPr/>
          <p:nvPr/>
        </p:nvSpPr>
        <p:spPr>
          <a:xfrm>
            <a:off x="-1" y="1098957"/>
            <a:ext cx="4572000" cy="91440"/>
          </a:xfrm>
          <a:prstGeom prst="rect">
            <a:avLst/>
          </a:prstGeom>
          <a:solidFill>
            <a:srgbClr val="FF7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7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216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5205A1-CE8A-4DAC-B370-4D1B049BDFDC}"/>
              </a:ext>
            </a:extLst>
          </p:cNvPr>
          <p:cNvSpPr txBox="1"/>
          <p:nvPr/>
        </p:nvSpPr>
        <p:spPr>
          <a:xfrm>
            <a:off x="347715" y="289927"/>
            <a:ext cx="5352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7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7D77A-A540-4824-B404-904DEF92051E}"/>
              </a:ext>
            </a:extLst>
          </p:cNvPr>
          <p:cNvSpPr txBox="1"/>
          <p:nvPr/>
        </p:nvSpPr>
        <p:spPr>
          <a:xfrm>
            <a:off x="347714" y="1404167"/>
            <a:ext cx="10507640" cy="3462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was used to perform the binary classification task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dataset isn’t highly imbalanced. Sampling methods are implemented to tackle the imbalance problem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Random Grid search and Hyperparameter tuning were implemented (Not used due to high training time).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Considered 80:20 as train and test split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source file for model training is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file"/>
              </a:rPr>
              <a:t>ChurnModule\train_executor.py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run the training from the terminal. Execute file: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4" action="ppaction://hlinkfile"/>
              </a:rPr>
              <a:t>train_main.py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Requirements are mentioned in the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hlinkClick r:id="rId5" action="ppaction://hlinkfile"/>
              </a:rPr>
              <a:t>environment.yml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49B53F-D0E2-421E-8EF5-F503F28A3890}"/>
              </a:ext>
            </a:extLst>
          </p:cNvPr>
          <p:cNvSpPr/>
          <p:nvPr/>
        </p:nvSpPr>
        <p:spPr>
          <a:xfrm>
            <a:off x="-1" y="1098957"/>
            <a:ext cx="4572000" cy="91440"/>
          </a:xfrm>
          <a:prstGeom prst="rect">
            <a:avLst/>
          </a:prstGeom>
          <a:solidFill>
            <a:srgbClr val="FF7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7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32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925</TotalTime>
  <Words>1140</Words>
  <Application>Microsoft Office PowerPoint</Application>
  <PresentationFormat>Widescreen</PresentationFormat>
  <Paragraphs>143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Vetrivel Balacoumarane - Singapore-MR</cp:lastModifiedBy>
  <cp:revision>39</cp:revision>
  <dcterms:created xsi:type="dcterms:W3CDTF">2021-08-29T04:46:11Z</dcterms:created>
  <dcterms:modified xsi:type="dcterms:W3CDTF">2022-03-13T08:43:27Z</dcterms:modified>
</cp:coreProperties>
</file>