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bal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[bala.xlsx]Sheet1!PivotTable1</c:name>
    <c:fmtId val="-1"/>
  </c:pivotSource>
  <c:chart>
    <c:title>
      <c:overlay val="0"/>
    </c:title>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
        <c:idx val="8"/>
        <c:marker>
          <c:symbol val="none"/>
        </c:marker>
        <c:dLbl>
          <c:idx val="0"/>
          <c:delete val="1"/>
          <c:extLst>
            <c:ext xmlns:c15="http://schemas.microsoft.com/office/drawing/2012/chart" uri="{CE6537A1-D6FC-4f65-9D91-7224C49458BB}"/>
          </c:extLst>
        </c:dLbl>
      </c:pivotFmt>
      <c:pivotFmt>
        <c:idx val="9"/>
        <c:marker>
          <c:symbol val="none"/>
        </c:marker>
        <c:dLbl>
          <c:idx val="0"/>
          <c:delete val="1"/>
          <c:extLst>
            <c:ext xmlns:c15="http://schemas.microsoft.com/office/drawing/2012/chart" uri="{CE6537A1-D6FC-4f65-9D91-7224C49458BB}"/>
          </c:extLst>
        </c:dLbl>
      </c:pivotFmt>
      <c:pivotFmt>
        <c:idx val="10"/>
        <c:marker>
          <c:symbol val="none"/>
        </c:marker>
        <c:dLbl>
          <c:idx val="0"/>
          <c:delete val="1"/>
          <c:extLst>
            <c:ext xmlns:c15="http://schemas.microsoft.com/office/drawing/2012/chart" uri="{CE6537A1-D6FC-4f65-9D91-7224C49458BB}"/>
          </c:extLst>
        </c:dLbl>
      </c:pivotFmt>
      <c:pivotFmt>
        <c:idx val="11"/>
        <c:marker>
          <c:symbol val="none"/>
        </c:marker>
        <c:dLbl>
          <c:idx val="0"/>
          <c:delete val="1"/>
          <c:extLst>
            <c:ext xmlns:c15="http://schemas.microsoft.com/office/drawing/2012/chart" uri="{CE6537A1-D6FC-4f65-9D91-7224C49458BB}"/>
          </c:extLst>
        </c:dLbl>
      </c:pivotFmt>
    </c:pivotFmts>
    <c:plotArea>
      <c:layout/>
      <c:ofPieChart>
        <c:ofPieType val="bar"/>
        <c:varyColors val="1"/>
        <c:ser>
          <c:idx val="0"/>
          <c:order val="0"/>
          <c:tx>
            <c:strRef>
              <c:f>Sheet1!$B$3:$B$4</c:f>
              <c:strCache>
                <c:ptCount val="1"/>
                <c:pt idx="0">
                  <c:v>Exceeds</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974A-BB40-A199-630635483D4D}"/>
            </c:ext>
          </c:extLst>
        </c:ser>
        <c:ser>
          <c:idx val="1"/>
          <c:order val="1"/>
          <c:tx>
            <c:strRef>
              <c:f>Sheet1!$C$3:$C$4</c:f>
              <c:strCache>
                <c:ptCount val="1"/>
                <c:pt idx="0">
                  <c:v>Fully Meets</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974A-BB40-A199-630635483D4D}"/>
            </c:ext>
          </c:extLst>
        </c:ser>
        <c:ser>
          <c:idx val="2"/>
          <c:order val="2"/>
          <c:tx>
            <c:strRef>
              <c:f>Sheet1!$D$3:$D$4</c:f>
              <c:strCache>
                <c:ptCount val="1"/>
                <c:pt idx="0">
                  <c:v>Needs Improvement</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974A-BB40-A199-630635483D4D}"/>
            </c:ext>
          </c:extLst>
        </c:ser>
        <c:ser>
          <c:idx val="3"/>
          <c:order val="3"/>
          <c:tx>
            <c:strRef>
              <c:f>Sheet1!$E$3:$E$4</c:f>
              <c:strCache>
                <c:ptCount val="1"/>
                <c:pt idx="0">
                  <c:v>PIP</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974A-BB40-A199-630635483D4D}"/>
            </c:ext>
          </c:extLst>
        </c:ser>
        <c:dLbls>
          <c:showLegendKey val="0"/>
          <c:showVal val="0"/>
          <c:showCatName val="0"/>
          <c:showSerName val="0"/>
          <c:showPercent val="0"/>
          <c:showBubbleSize val="0"/>
          <c:showLeaderLines val="1"/>
        </c:dLbls>
        <c:gapWidth val="100"/>
        <c:secondPieSize val="75"/>
        <c:serLines/>
      </c:ofPie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5" Type="http://schemas.openxmlformats.org/officeDocument/2006/relationships/hyperlink" Target="https://www.jobstreet.com.ph/career-advice/article/7-skills-every-young-professional-must-have/" TargetMode="External" /><Relationship Id="rId4" Type="http://schemas.openxmlformats.org/officeDocument/2006/relationships/hyperlink" Target="https://www.forbes.com/sites/forbesbusinesscouncil/2022/12/13/whats-the-problem-a-different-approach-to-problem-solving/" TargetMode="Externa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hyperlink" Target="https://byjus.com/maths/data-management/" TargetMode="Externa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 </a:t>
            </a:r>
            <a:r>
              <a:rPr lang="en-IN" sz="2400" dirty="0" err="1"/>
              <a:t>Bala</a:t>
            </a:r>
            <a:endParaRPr lang="en-US" sz="2400" dirty="0"/>
          </a:p>
          <a:p>
            <a:r>
              <a:rPr lang="en-US" sz="2400" dirty="0"/>
              <a:t>REGISTER NO:</a:t>
            </a:r>
            <a:r>
              <a:rPr lang="en-IN" sz="2400" dirty="0"/>
              <a:t> 312212072</a:t>
            </a:r>
            <a:endParaRPr lang="en-US" sz="2400" dirty="0"/>
          </a:p>
          <a:p>
            <a:r>
              <a:rPr lang="en-US" sz="2400" dirty="0"/>
              <a:t>DEPARTMENT:</a:t>
            </a:r>
            <a:r>
              <a:rPr lang="en-IN" sz="2400" dirty="0"/>
              <a:t>  B. Com general 3 year</a:t>
            </a:r>
            <a:endParaRPr lang="en-US" sz="2400" dirty="0"/>
          </a:p>
          <a:p>
            <a:r>
              <a:rPr lang="en-US" sz="2400" dirty="0"/>
              <a:t>COLLEGE</a:t>
            </a:r>
            <a:r>
              <a:rPr lang="en-IN" sz="2400" dirty="0"/>
              <a:t> Mar </a:t>
            </a:r>
            <a:r>
              <a:rPr lang="en-IN" sz="2400" dirty="0" err="1"/>
              <a:t>gregorios</a:t>
            </a:r>
            <a:r>
              <a:rPr lang="en-IN" sz="2400" dirty="0"/>
              <a:t> college of arts </a:t>
            </a:r>
            <a:r>
              <a:rPr lang="en-IN" sz="2400"/>
              <a:t>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B205C31-2FA7-9985-BFAF-253BE78F7272}"/>
              </a:ext>
            </a:extLst>
          </p:cNvPr>
          <p:cNvSpPr txBox="1"/>
          <p:nvPr/>
        </p:nvSpPr>
        <p:spPr>
          <a:xfrm>
            <a:off x="1429369" y="1515404"/>
            <a:ext cx="7792563" cy="2585323"/>
          </a:xfrm>
          <a:prstGeom prst="rect">
            <a:avLst/>
          </a:prstGeom>
          <a:noFill/>
        </p:spPr>
        <p:txBody>
          <a:bodyPr wrap="square">
            <a:spAutoFit/>
          </a:bodyPr>
          <a:lstStyle/>
          <a:p>
            <a:pPr algn="l" fontAlgn="base"/>
            <a:r>
              <a:rPr lang="en-GB" b="0" i="0" dirty="0">
                <a:solidFill>
                  <a:srgbClr val="180F36"/>
                </a:solidFill>
                <a:effectLst/>
                <a:latin typeface="Work Sans" panose="02000000000000000000" pitchFamily="2" charset="0"/>
              </a:rPr>
              <a:t>Employee well-being is key to recruiting and retaining top talent, and crucial to how you keep employees productive and engaged on the job.</a:t>
            </a:r>
          </a:p>
          <a:p>
            <a:pPr algn="l" fontAlgn="base"/>
            <a:r>
              <a:rPr lang="en-GB" b="0" i="0" dirty="0">
                <a:solidFill>
                  <a:srgbClr val="180F36"/>
                </a:solidFill>
                <a:effectLst/>
                <a:latin typeface="Work Sans" panose="02000000000000000000" pitchFamily="2" charset="0"/>
              </a:rPr>
              <a:t>It’s why you’ve invested in an array of health and wellness offerings, from chronic disease management apps to fitness programs. And it’s why more employers like you are turning to advanced predictive analytics to evaluate programs, design impactful strategies, and understand major drivers of not just healthcare spend, but total cost of care.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6B7200B-0930-4545-B859-516B69ED3134}"/>
              </a:ext>
            </a:extLst>
          </p:cNvPr>
          <p:cNvGraphicFramePr>
            <a:graphicFrameLocks/>
          </p:cNvGraphicFramePr>
          <p:nvPr>
            <p:extLst>
              <p:ext uri="{D42A27DB-BD31-4B8C-83A1-F6EECF244321}">
                <p14:modId xmlns:p14="http://schemas.microsoft.com/office/powerpoint/2010/main" val="2078471478"/>
              </p:ext>
            </p:extLst>
          </p:nvPr>
        </p:nvGraphicFramePr>
        <p:xfrm>
          <a:off x="1666875" y="1507395"/>
          <a:ext cx="4706190" cy="174380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D7B494-44C5-C4D4-6314-8425002D500C}"/>
              </a:ext>
            </a:extLst>
          </p:cNvPr>
          <p:cNvSpPr txBox="1"/>
          <p:nvPr/>
        </p:nvSpPr>
        <p:spPr>
          <a:xfrm>
            <a:off x="2737202" y="1505018"/>
            <a:ext cx="7616598" cy="1482368"/>
          </a:xfrm>
          <a:prstGeom prst="rect">
            <a:avLst/>
          </a:prstGeom>
          <a:noFill/>
        </p:spPr>
        <p:txBody>
          <a:bodyPr wrap="square">
            <a:spAutoFit/>
          </a:bodyPr>
          <a:lstStyle/>
          <a:p>
            <a:r>
              <a:rPr lang="en-GB" b="0" i="0" dirty="0">
                <a:solidFill>
                  <a:srgbClr val="474747"/>
                </a:solidFill>
                <a:effectLst/>
                <a:latin typeface="Google Sans"/>
              </a:rPr>
              <a:t>To conclude, a job analysis is a crucial tool to provide organisations with a detailed understanding of the nature and requirements of a job for developing accurate job descriptions, set performance standards, designing effective training programs, and making informed decisions about recruitment, selection, promotion,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2AD9FD82-34AF-CA8F-5C74-FC75B537ACB9}"/>
              </a:ext>
            </a:extLst>
          </p:cNvPr>
          <p:cNvSpPr txBox="1"/>
          <p:nvPr/>
        </p:nvSpPr>
        <p:spPr>
          <a:xfrm>
            <a:off x="1688523" y="1582339"/>
            <a:ext cx="6445827" cy="3416320"/>
          </a:xfrm>
          <a:prstGeom prst="rect">
            <a:avLst/>
          </a:prstGeom>
          <a:noFill/>
        </p:spPr>
        <p:txBody>
          <a:bodyPr wrap="square">
            <a:spAutoFit/>
          </a:bodyPr>
          <a:lstStyle/>
          <a:p>
            <a:pPr algn="l"/>
            <a:r>
              <a:rPr lang="en-GB" b="0" i="0" dirty="0">
                <a:solidFill>
                  <a:srgbClr val="2E3849"/>
                </a:solidFill>
                <a:effectLst/>
                <a:latin typeface="SeekSans"/>
              </a:rPr>
              <a:t>Picture this: in the middle of work, the realization that not everything in the workplace is okay hits you.</a:t>
            </a:r>
          </a:p>
          <a:p>
            <a:pPr algn="l"/>
            <a:r>
              <a:rPr lang="en-GB" b="0" i="0" dirty="0">
                <a:solidFill>
                  <a:srgbClr val="2E3849"/>
                </a:solidFill>
                <a:effectLst/>
                <a:latin typeface="SeekSans"/>
              </a:rPr>
              <a:t>Your colleagues are always absent or late. There's an unspoken conflict between the Marketing and Sales Departments. Your workforce's morale is low. Your stakeholders are beginning to </a:t>
            </a:r>
            <a:r>
              <a:rPr lang="en-GB" b="0" i="0" dirty="0" err="1">
                <a:solidFill>
                  <a:srgbClr val="2E3849"/>
                </a:solidFill>
                <a:effectLst/>
                <a:latin typeface="SeekSans"/>
              </a:rPr>
              <a:t>favor</a:t>
            </a:r>
            <a:r>
              <a:rPr lang="en-GB" b="0" i="0" dirty="0">
                <a:solidFill>
                  <a:srgbClr val="2E3849"/>
                </a:solidFill>
                <a:effectLst/>
                <a:latin typeface="SeekSans"/>
              </a:rPr>
              <a:t> your competitors in the market. It's clear to you that your workplace is facing a challenge that you need to address and find an effective solution for.</a:t>
            </a:r>
          </a:p>
          <a:p>
            <a:pPr algn="l"/>
            <a:r>
              <a:rPr lang="en-GB" b="0" i="0" dirty="0">
                <a:solidFill>
                  <a:srgbClr val="2E3849"/>
                </a:solidFill>
                <a:effectLst/>
                <a:latin typeface="SeekSans"/>
              </a:rPr>
              <a:t>All companies are bound to face a problem or issue within their workplace. As </a:t>
            </a:r>
            <a:r>
              <a:rPr lang="en-GB" b="0" i="0" u="none" strike="noStrike" dirty="0">
                <a:solidFill>
                  <a:srgbClr val="2E3849"/>
                </a:solidFill>
                <a:effectLst/>
                <a:latin typeface="SeekSans"/>
                <a:hlinkClick r:id="rId4"/>
              </a:rPr>
              <a:t>problems</a:t>
            </a:r>
            <a:r>
              <a:rPr lang="en-GB" b="0" i="0" dirty="0">
                <a:solidFill>
                  <a:srgbClr val="2E3849"/>
                </a:solidFill>
                <a:effectLst/>
                <a:latin typeface="SeekSans"/>
              </a:rPr>
              <a:t> are occurring, members must </a:t>
            </a:r>
            <a:r>
              <a:rPr lang="en-GB" b="0" i="0" u="none" strike="noStrike" dirty="0">
                <a:solidFill>
                  <a:srgbClr val="2E3849"/>
                </a:solidFill>
                <a:effectLst/>
                <a:latin typeface="SeekSans"/>
                <a:hlinkClick r:id="rId5"/>
              </a:rPr>
              <a:t>develop a habit</a:t>
            </a:r>
            <a:r>
              <a:rPr lang="en-GB" b="0" i="0" dirty="0">
                <a:solidFill>
                  <a:srgbClr val="2E3849"/>
                </a:solidFill>
                <a:effectLst/>
                <a:latin typeface="SeekSans"/>
              </a:rPr>
              <a:t> of handling complex company challenges. They must also propose the appropriate solutions to address these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EC7D98A2-DED1-210F-23F8-0067CBE9E4F9}"/>
              </a:ext>
            </a:extLst>
          </p:cNvPr>
          <p:cNvSpPr txBox="1"/>
          <p:nvPr/>
        </p:nvSpPr>
        <p:spPr>
          <a:xfrm>
            <a:off x="2381250" y="1656636"/>
            <a:ext cx="6104658" cy="4801314"/>
          </a:xfrm>
          <a:prstGeom prst="rect">
            <a:avLst/>
          </a:prstGeom>
          <a:noFill/>
        </p:spPr>
        <p:txBody>
          <a:bodyPr wrap="square">
            <a:spAutoFit/>
          </a:bodyPr>
          <a:lstStyle/>
          <a:p>
            <a:pPr algn="l"/>
            <a:r>
              <a:rPr lang="en-GB" b="0" i="0" dirty="0">
                <a:solidFill>
                  <a:srgbClr val="1F2328"/>
                </a:solidFill>
                <a:effectLst/>
                <a:latin typeface="-apple-system"/>
              </a:rPr>
              <a:t>In this data analysis project, data </a:t>
            </a:r>
            <a:r>
              <a:rPr lang="en-GB" b="0" i="0" dirty="0" err="1">
                <a:solidFill>
                  <a:srgbClr val="1F2328"/>
                </a:solidFill>
                <a:effectLst/>
                <a:latin typeface="-apple-system"/>
              </a:rPr>
              <a:t>preprocessing</a:t>
            </a:r>
            <a:r>
              <a:rPr lang="en-GB" b="0" i="0" dirty="0">
                <a:solidFill>
                  <a:srgbClr val="1F2328"/>
                </a:solidFill>
                <a:effectLst/>
                <a:latin typeface="-apple-system"/>
              </a:rPr>
              <a:t> and data visualization task also performed for Employees table.</a:t>
            </a:r>
          </a:p>
          <a:p>
            <a:pPr algn="l"/>
            <a:r>
              <a:rPr lang="en-GB" b="1" i="0" dirty="0">
                <a:solidFill>
                  <a:srgbClr val="1F2328"/>
                </a:solidFill>
                <a:effectLst/>
                <a:latin typeface="-apple-system"/>
              </a:rPr>
              <a:t>Data</a:t>
            </a:r>
            <a:r>
              <a:rPr lang="en-GB" b="0" i="0" dirty="0">
                <a:solidFill>
                  <a:srgbClr val="1F2328"/>
                </a:solidFill>
                <a:effectLst/>
                <a:latin typeface="-apple-system"/>
              </a:rPr>
              <a:t>: The Employees table contains six tables such as department, </a:t>
            </a:r>
            <a:r>
              <a:rPr lang="en-GB" b="0" i="0" dirty="0" err="1">
                <a:solidFill>
                  <a:srgbClr val="1F2328"/>
                </a:solidFill>
                <a:effectLst/>
                <a:latin typeface="-apple-system"/>
              </a:rPr>
              <a:t>department_employee</a:t>
            </a:r>
            <a:r>
              <a:rPr lang="en-GB" b="0" i="0" dirty="0">
                <a:solidFill>
                  <a:srgbClr val="1F2328"/>
                </a:solidFill>
                <a:effectLst/>
                <a:latin typeface="-apple-system"/>
              </a:rPr>
              <a:t>, </a:t>
            </a:r>
            <a:r>
              <a:rPr lang="en-GB" b="0" i="0" dirty="0" err="1">
                <a:solidFill>
                  <a:srgbClr val="1F2328"/>
                </a:solidFill>
                <a:effectLst/>
                <a:latin typeface="-apple-system"/>
              </a:rPr>
              <a:t>department_manager</a:t>
            </a:r>
            <a:r>
              <a:rPr lang="en-GB" b="0" i="0" dirty="0">
                <a:solidFill>
                  <a:srgbClr val="1F2328"/>
                </a:solidFill>
                <a:effectLst/>
                <a:latin typeface="-apple-system"/>
              </a:rPr>
              <a:t>, employee, salary, and title table. Each of those includes information about employees such as </a:t>
            </a:r>
            <a:r>
              <a:rPr lang="en-GB" b="0" i="0" dirty="0" err="1">
                <a:solidFill>
                  <a:srgbClr val="1F2328"/>
                </a:solidFill>
                <a:effectLst/>
                <a:latin typeface="-apple-system"/>
              </a:rPr>
              <a:t>employee_id</a:t>
            </a:r>
            <a:r>
              <a:rPr lang="en-GB" b="0" i="0" dirty="0">
                <a:solidFill>
                  <a:srgbClr val="1F2328"/>
                </a:solidFill>
                <a:effectLst/>
                <a:latin typeface="-apple-system"/>
              </a:rPr>
              <a:t>, </a:t>
            </a:r>
            <a:r>
              <a:rPr lang="en-GB" b="0" i="0" dirty="0" err="1">
                <a:solidFill>
                  <a:srgbClr val="1F2328"/>
                </a:solidFill>
                <a:effectLst/>
                <a:latin typeface="-apple-system"/>
              </a:rPr>
              <a:t>first_name</a:t>
            </a:r>
            <a:r>
              <a:rPr lang="en-GB" b="0" i="0" dirty="0">
                <a:solidFill>
                  <a:srgbClr val="1F2328"/>
                </a:solidFill>
                <a:effectLst/>
                <a:latin typeface="-apple-system"/>
              </a:rPr>
              <a:t>, </a:t>
            </a:r>
            <a:r>
              <a:rPr lang="en-GB" b="0" i="0" dirty="0" err="1">
                <a:solidFill>
                  <a:srgbClr val="1F2328"/>
                </a:solidFill>
                <a:effectLst/>
                <a:latin typeface="-apple-system"/>
              </a:rPr>
              <a:t>last_name</a:t>
            </a:r>
            <a:r>
              <a:rPr lang="en-GB" b="0" i="0" dirty="0">
                <a:solidFill>
                  <a:srgbClr val="1F2328"/>
                </a:solidFill>
                <a:effectLst/>
                <a:latin typeface="-apple-system"/>
              </a:rPr>
              <a:t>, salary, title, </a:t>
            </a:r>
            <a:r>
              <a:rPr lang="en-GB" b="0" i="0" dirty="0" err="1">
                <a:solidFill>
                  <a:srgbClr val="1F2328"/>
                </a:solidFill>
                <a:effectLst/>
                <a:latin typeface="-apple-system"/>
              </a:rPr>
              <a:t>department_id</a:t>
            </a:r>
            <a:r>
              <a:rPr lang="en-GB" b="0" i="0" dirty="0">
                <a:solidFill>
                  <a:srgbClr val="1F2328"/>
                </a:solidFill>
                <a:effectLst/>
                <a:latin typeface="-apple-system"/>
              </a:rPr>
              <a:t>, etc.</a:t>
            </a:r>
          </a:p>
          <a:p>
            <a:pPr algn="l"/>
            <a:r>
              <a:rPr lang="en-GB" b="0" i="0" dirty="0">
                <a:solidFill>
                  <a:srgbClr val="1F2328"/>
                </a:solidFill>
                <a:effectLst/>
                <a:latin typeface="-apple-system"/>
              </a:rPr>
              <a:t>In this project few SQL queries solved to answer the given questions, all questions are given below:</a:t>
            </a:r>
          </a:p>
          <a:p>
            <a:pPr algn="l">
              <a:buFont typeface="+mj-lt"/>
              <a:buAutoNum type="arabicPeriod"/>
            </a:pPr>
            <a:r>
              <a:rPr lang="en-GB" b="0" i="0" dirty="0">
                <a:solidFill>
                  <a:srgbClr val="1F2328"/>
                </a:solidFill>
                <a:effectLst/>
                <a:latin typeface="-apple-system"/>
              </a:rPr>
              <a:t>Check for data inconsistency.</a:t>
            </a:r>
          </a:p>
          <a:p>
            <a:pPr algn="l">
              <a:buFont typeface="+mj-lt"/>
              <a:buAutoNum type="arabicPeriod"/>
            </a:pPr>
            <a:r>
              <a:rPr lang="en-GB" b="0" i="0" dirty="0">
                <a:solidFill>
                  <a:srgbClr val="1F2328"/>
                </a:solidFill>
                <a:effectLst/>
                <a:latin typeface="-apple-system"/>
              </a:rPr>
              <a:t>Which department has the highest average salary of active employees ? Give some plots to show the </a:t>
            </a:r>
            <a:r>
              <a:rPr lang="en-GB" b="0" i="0" dirty="0" err="1">
                <a:solidFill>
                  <a:srgbClr val="1F2328"/>
                </a:solidFill>
                <a:effectLst/>
                <a:latin typeface="-apple-system"/>
              </a:rPr>
              <a:t>avg</a:t>
            </a:r>
            <a:r>
              <a:rPr lang="en-GB" b="0" i="0" dirty="0">
                <a:solidFill>
                  <a:srgbClr val="1F2328"/>
                </a:solidFill>
                <a:effectLst/>
                <a:latin typeface="-apple-system"/>
              </a:rPr>
              <a:t> salary department-wise.</a:t>
            </a:r>
          </a:p>
          <a:p>
            <a:pPr algn="l">
              <a:buFont typeface="+mj-lt"/>
              <a:buAutoNum type="arabicPeriod"/>
            </a:pPr>
            <a:r>
              <a:rPr lang="en-GB" b="0" i="0" dirty="0">
                <a:solidFill>
                  <a:srgbClr val="1F2328"/>
                </a:solidFill>
                <a:effectLst/>
                <a:latin typeface="-apple-system"/>
              </a:rPr>
              <a:t>Which title has the highest </a:t>
            </a:r>
            <a:r>
              <a:rPr lang="en-GB" b="0" i="0" dirty="0" err="1">
                <a:solidFill>
                  <a:srgbClr val="1F2328"/>
                </a:solidFill>
                <a:effectLst/>
                <a:latin typeface="-apple-system"/>
              </a:rPr>
              <a:t>avg</a:t>
            </a:r>
            <a:r>
              <a:rPr lang="en-GB" b="0" i="0" dirty="0">
                <a:solidFill>
                  <a:srgbClr val="1F2328"/>
                </a:solidFill>
                <a:effectLst/>
                <a:latin typeface="-apple-system"/>
              </a:rPr>
              <a:t> salary? Give some plots to show the </a:t>
            </a:r>
            <a:r>
              <a:rPr lang="en-GB" b="0" i="0" dirty="0" err="1">
                <a:solidFill>
                  <a:srgbClr val="1F2328"/>
                </a:solidFill>
                <a:effectLst/>
                <a:latin typeface="-apple-system"/>
              </a:rPr>
              <a:t>avg</a:t>
            </a:r>
            <a:r>
              <a:rPr lang="en-GB" b="0" i="0" dirty="0">
                <a:solidFill>
                  <a:srgbClr val="1F2328"/>
                </a:solidFill>
                <a:effectLst/>
                <a:latin typeface="-apple-system"/>
              </a:rPr>
              <a:t> salary title-wise.</a:t>
            </a:r>
          </a:p>
          <a:p>
            <a:pPr algn="l">
              <a:buFont typeface="+mj-lt"/>
              <a:buAutoNum type="arabicPeriod"/>
            </a:pPr>
            <a:r>
              <a:rPr lang="en-GB" b="0" i="0" dirty="0">
                <a:solidFill>
                  <a:srgbClr val="1F2328"/>
                </a:solidFill>
                <a:effectLst/>
                <a:latin typeface="-apple-system"/>
              </a:rPr>
              <a:t>Distribution of salary across titles.</a:t>
            </a:r>
          </a:p>
          <a:p>
            <a:pPr algn="l">
              <a:buFont typeface="+mj-lt"/>
              <a:buAutoNum type="arabicPeriod"/>
            </a:pPr>
            <a:r>
              <a:rPr lang="en-GB" b="0" i="0" dirty="0">
                <a:solidFill>
                  <a:srgbClr val="1F2328"/>
                </a:solidFill>
                <a:effectLst/>
                <a:latin typeface="-apple-system"/>
              </a:rPr>
              <a:t>Distribution of salary across departments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BFE9884-DA20-646A-DCE6-490B268B8FD1}"/>
              </a:ext>
            </a:extLst>
          </p:cNvPr>
          <p:cNvSpPr txBox="1"/>
          <p:nvPr/>
        </p:nvSpPr>
        <p:spPr>
          <a:xfrm>
            <a:off x="2905125" y="1857375"/>
            <a:ext cx="6052395" cy="3693319"/>
          </a:xfrm>
          <a:prstGeom prst="rect">
            <a:avLst/>
          </a:prstGeom>
          <a:noFill/>
        </p:spPr>
        <p:txBody>
          <a:bodyPr wrap="square">
            <a:spAutoFit/>
          </a:bodyPr>
          <a:lstStyle/>
          <a:p>
            <a:pPr algn="l"/>
            <a:r>
              <a:rPr lang="en-IN" b="0" i="0" dirty="0">
                <a:solidFill>
                  <a:srgbClr val="2C2D2D"/>
                </a:solidFill>
                <a:effectLst/>
                <a:latin typeface="Open Sans" panose="02000000000000000000" pitchFamily="2" charset="0"/>
              </a:rPr>
              <a:t>1) </a:t>
            </a:r>
            <a:r>
              <a:rPr lang="en-GB" b="0" i="0" dirty="0">
                <a:solidFill>
                  <a:srgbClr val="2C2D2D"/>
                </a:solidFill>
                <a:effectLst/>
                <a:latin typeface="Open Sans" panose="02000000000000000000" pitchFamily="2" charset="0"/>
              </a:rPr>
              <a:t>The end-user is the person who will actually be using the solution on a regular basis as part of their day to day work, once it has been released the project team.</a:t>
            </a:r>
            <a:endParaRPr lang="en-IN" b="0" i="0" dirty="0">
              <a:solidFill>
                <a:srgbClr val="2C2D2D"/>
              </a:solidFill>
              <a:effectLst/>
              <a:latin typeface="Open Sans" panose="02000000000000000000" pitchFamily="2" charset="0"/>
            </a:endParaRPr>
          </a:p>
          <a:p>
            <a:pPr algn="l"/>
            <a:endParaRPr lang="en-GB" b="0" i="0" dirty="0">
              <a:solidFill>
                <a:srgbClr val="2C2D2D"/>
              </a:solidFill>
              <a:effectLst/>
              <a:latin typeface="Open Sans" panose="02000000000000000000" pitchFamily="2" charset="0"/>
            </a:endParaRPr>
          </a:p>
          <a:p>
            <a:pPr algn="l"/>
            <a:r>
              <a:rPr lang="en-IN" b="0" i="0" dirty="0">
                <a:solidFill>
                  <a:srgbClr val="2C2D2D"/>
                </a:solidFill>
                <a:effectLst/>
                <a:latin typeface="Open Sans" panose="02000000000000000000" pitchFamily="2" charset="0"/>
              </a:rPr>
              <a:t>2) </a:t>
            </a:r>
            <a:r>
              <a:rPr lang="en-GB" b="0" i="0" dirty="0">
                <a:solidFill>
                  <a:srgbClr val="2C2D2D"/>
                </a:solidFill>
                <a:effectLst/>
                <a:latin typeface="Open Sans" panose="02000000000000000000" pitchFamily="2" charset="0"/>
              </a:rPr>
              <a:t>The end-user is often at the operational level of the organization, meaning that they understand the details of how the business functions on the ground.</a:t>
            </a:r>
            <a:endParaRPr lang="en-IN" b="0" i="0" dirty="0">
              <a:solidFill>
                <a:srgbClr val="2C2D2D"/>
              </a:solidFill>
              <a:effectLst/>
              <a:latin typeface="Open Sans" panose="02000000000000000000" pitchFamily="2" charset="0"/>
            </a:endParaRPr>
          </a:p>
          <a:p>
            <a:pPr algn="l"/>
            <a:endParaRPr lang="en-GB" b="0" i="0" dirty="0">
              <a:solidFill>
                <a:srgbClr val="2C2D2D"/>
              </a:solidFill>
              <a:effectLst/>
              <a:latin typeface="Open Sans" panose="02000000000000000000" pitchFamily="2" charset="0"/>
            </a:endParaRPr>
          </a:p>
          <a:p>
            <a:pPr algn="l"/>
            <a:r>
              <a:rPr lang="en-IN" b="0" i="0" dirty="0">
                <a:solidFill>
                  <a:srgbClr val="2C2D2D"/>
                </a:solidFill>
                <a:effectLst/>
                <a:latin typeface="Open Sans" panose="02000000000000000000" pitchFamily="2" charset="0"/>
              </a:rPr>
              <a:t>3) </a:t>
            </a:r>
            <a:r>
              <a:rPr lang="en-GB" b="0" i="0" dirty="0">
                <a:solidFill>
                  <a:srgbClr val="2C2D2D"/>
                </a:solidFill>
                <a:effectLst/>
                <a:latin typeface="Open Sans" panose="02000000000000000000" pitchFamily="2" charset="0"/>
              </a:rPr>
              <a:t>As a business analyst, you must clearly understand the processes that end-users go through to perform their work to make sure you can clearly articulate their user needs within your requirements and specifications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4716" y="652278"/>
            <a:ext cx="10870273" cy="5553443"/>
          </a:xfrm>
          <a:prstGeom prst="rect">
            <a:avLst/>
          </a:prstGeom>
        </p:spPr>
        <p:txBody>
          <a:bodyPr vert="horz" wrap="square" lIns="0" tIns="13335" rIns="0" bIns="0" rtlCol="0">
            <a:spAutoFit/>
          </a:bodyPr>
          <a:lstStyle/>
          <a:p>
            <a:pPr marL="12700">
              <a:lnSpc>
                <a:spcPct val="100000"/>
              </a:lnSpc>
              <a:spcBef>
                <a:spcPts val="105"/>
              </a:spcBef>
            </a:pPr>
            <a:r>
              <a:rPr sz="3600" i="1" spc="10" dirty="0"/>
              <a:t>O</a:t>
            </a:r>
            <a:r>
              <a:rPr sz="3600" i="1" spc="25" dirty="0"/>
              <a:t>U</a:t>
            </a:r>
            <a:r>
              <a:rPr sz="3600" i="1" dirty="0"/>
              <a:t>R</a:t>
            </a:r>
            <a:r>
              <a:rPr sz="3600" i="1" spc="5" dirty="0"/>
              <a:t> </a:t>
            </a:r>
            <a:r>
              <a:rPr sz="3600" i="1" spc="25" dirty="0"/>
              <a:t>S</a:t>
            </a:r>
            <a:r>
              <a:rPr sz="3600" i="1" spc="10" dirty="0"/>
              <a:t>O</a:t>
            </a:r>
            <a:r>
              <a:rPr sz="3600" i="1" spc="25" dirty="0"/>
              <a:t>LU</a:t>
            </a:r>
            <a:r>
              <a:rPr sz="3600" i="1" spc="-35" dirty="0"/>
              <a:t>T</a:t>
            </a:r>
            <a:r>
              <a:rPr sz="3600" i="1" spc="-30" dirty="0"/>
              <a:t>I</a:t>
            </a:r>
            <a:r>
              <a:rPr sz="3600" i="1" spc="10" dirty="0"/>
              <a:t>O</a:t>
            </a:r>
            <a:r>
              <a:rPr sz="3600" i="1" dirty="0"/>
              <a:t>N</a:t>
            </a:r>
            <a:r>
              <a:rPr sz="3600" i="1" spc="-345" dirty="0"/>
              <a:t> </a:t>
            </a:r>
            <a:r>
              <a:rPr sz="3600" i="1" spc="-35" dirty="0"/>
              <a:t>A</a:t>
            </a:r>
            <a:r>
              <a:rPr sz="3600" i="1" spc="-5" dirty="0"/>
              <a:t>N</a:t>
            </a:r>
            <a:r>
              <a:rPr sz="3600" i="1" dirty="0"/>
              <a:t>D</a:t>
            </a:r>
            <a:r>
              <a:rPr sz="3600" i="1" spc="35" dirty="0"/>
              <a:t> </a:t>
            </a:r>
            <a:r>
              <a:rPr sz="3600" i="1" spc="-30" dirty="0"/>
              <a:t>I</a:t>
            </a:r>
            <a:r>
              <a:rPr sz="3600" i="1" spc="-35" dirty="0"/>
              <a:t>T</a:t>
            </a:r>
            <a:r>
              <a:rPr sz="3600" i="1" dirty="0"/>
              <a:t>S</a:t>
            </a:r>
            <a:r>
              <a:rPr sz="3600" i="1" spc="60" dirty="0"/>
              <a:t> </a:t>
            </a:r>
            <a:r>
              <a:rPr sz="3600" i="1" spc="-295" dirty="0"/>
              <a:t>V</a:t>
            </a:r>
            <a:r>
              <a:rPr sz="3600" i="1" spc="-35" dirty="0"/>
              <a:t>A</a:t>
            </a:r>
            <a:r>
              <a:rPr sz="3600" i="1" spc="25" dirty="0"/>
              <a:t>LU</a:t>
            </a:r>
            <a:r>
              <a:rPr sz="3600" i="1" dirty="0"/>
              <a:t>E</a:t>
            </a:r>
            <a:r>
              <a:rPr sz="3600" i="1" spc="-65" dirty="0"/>
              <a:t> </a:t>
            </a:r>
            <a:r>
              <a:rPr sz="3600" i="1" spc="-15" dirty="0"/>
              <a:t>P</a:t>
            </a:r>
            <a:r>
              <a:rPr sz="3600" i="1" spc="-30" dirty="0"/>
              <a:t>R</a:t>
            </a:r>
            <a:r>
              <a:rPr sz="3600" i="1" spc="10" dirty="0"/>
              <a:t>O</a:t>
            </a:r>
            <a:r>
              <a:rPr sz="3600" i="1" spc="-15" dirty="0"/>
              <a:t>P</a:t>
            </a:r>
            <a:r>
              <a:rPr sz="3600" i="1" spc="10" dirty="0"/>
              <a:t>O</a:t>
            </a:r>
            <a:r>
              <a:rPr sz="3600" i="1" spc="25" dirty="0"/>
              <a:t>S</a:t>
            </a:r>
            <a:r>
              <a:rPr sz="3600" i="1" spc="-30" dirty="0"/>
              <a:t>I</a:t>
            </a:r>
            <a:r>
              <a:rPr sz="3600" i="1" spc="-35" dirty="0"/>
              <a:t>T</a:t>
            </a:r>
            <a:r>
              <a:rPr sz="3600" i="1" spc="-30" dirty="0"/>
              <a:t>I</a:t>
            </a:r>
            <a:r>
              <a:rPr sz="3600" i="1" spc="10" dirty="0"/>
              <a:t>O</a:t>
            </a:r>
            <a:r>
              <a:rPr sz="3600" i="1" dirty="0"/>
              <a:t>N</a:t>
            </a:r>
            <a:br>
              <a:rPr lang="en-IN" sz="3600" i="1" dirty="0"/>
            </a:br>
            <a:br>
              <a:rPr lang="en-IN" sz="3600" i="1" dirty="0"/>
            </a:br>
            <a:br>
              <a:rPr lang="en-IN" sz="3600" i="1" dirty="0"/>
            </a:br>
            <a:br>
              <a:rPr lang="en-IN" sz="3600" i="1" dirty="0"/>
            </a:br>
            <a:br>
              <a:rPr lang="en-IN" sz="3600" i="1" dirty="0"/>
            </a:br>
            <a:br>
              <a:rPr lang="en-IN" sz="3600" i="1" dirty="0"/>
            </a:br>
            <a:br>
              <a:rPr lang="en-IN" sz="3600" i="1" dirty="0"/>
            </a:br>
            <a:r>
              <a:rPr lang="en-IN" sz="3600" i="1" dirty="0"/>
              <a:t>                    =IFSIZ8&gt;=5,”VERY HIGH”,Z8&gt;=4,”HIGH”, Z8&gt;=3,”MED”, TRUE, “LOW”</a:t>
            </a:r>
            <a:endParaRPr sz="3600" i="1"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A5DBCCE-8C6B-AD86-7BF7-1FC378D6FAD1}"/>
              </a:ext>
            </a:extLst>
          </p:cNvPr>
          <p:cNvSpPr txBox="1"/>
          <p:nvPr/>
        </p:nvSpPr>
        <p:spPr>
          <a:xfrm>
            <a:off x="3043671" y="1859339"/>
            <a:ext cx="6104658" cy="3139321"/>
          </a:xfrm>
          <a:prstGeom prst="rect">
            <a:avLst/>
          </a:prstGeom>
          <a:noFill/>
        </p:spPr>
        <p:txBody>
          <a:bodyPr wrap="square">
            <a:spAutoFit/>
          </a:bodyPr>
          <a:lstStyle/>
          <a:p>
            <a:r>
              <a:rPr lang="en-GB" b="1" i="0">
                <a:solidFill>
                  <a:srgbClr val="444444"/>
                </a:solidFill>
                <a:effectLst/>
                <a:latin typeface="Poppins" panose="020B0502040504020204" pitchFamily="34" charset="0"/>
              </a:rPr>
              <a:t>A Dataset</a:t>
            </a:r>
            <a:r>
              <a:rPr lang="en-GB" b="0" i="0">
                <a:solidFill>
                  <a:srgbClr val="444444"/>
                </a:solidFill>
                <a:effectLst/>
                <a:latin typeface="Poppins" panose="020B0502040504020204" pitchFamily="34" charset="0"/>
              </a:rPr>
              <a:t> is a set or collection of data. </a:t>
            </a:r>
            <a:r>
              <a:rPr lang="en-GB" b="0" i="0" dirty="0">
                <a:solidFill>
                  <a:srgbClr val="444444"/>
                </a:solidFill>
                <a:effectLst/>
                <a:latin typeface="Poppins" panose="020B0502040504020204" pitchFamily="34" charset="0"/>
              </a:rPr>
              <a:t>This set is normally presented in a tabular pattern. Every column describes a particular variable. And each row corresponds to a given member of the data set, as per the given question. This is a part of </a:t>
            </a:r>
            <a:r>
              <a:rPr lang="en-GB" b="0" i="0" u="none" strike="noStrike" dirty="0">
                <a:solidFill>
                  <a:srgbClr val="8C69FF"/>
                </a:solidFill>
                <a:effectLst/>
                <a:latin typeface="Poppins" panose="020B0502040504020204" pitchFamily="34" charset="0"/>
                <a:hlinkClick r:id="rId2"/>
              </a:rPr>
              <a:t>data management</a:t>
            </a:r>
            <a:r>
              <a:rPr lang="en-GB" b="0" i="0" dirty="0">
                <a:solidFill>
                  <a:srgbClr val="444444"/>
                </a:solidFill>
                <a:effectLst/>
                <a:latin typeface="Poppins" panose="020B0502040504020204" pitchFamily="34" charset="0"/>
              </a:rPr>
              <a:t>. Data sets describe values for each variable for unknown quantities such as height, weight, temperature, volume, etc., of an object or values of random numbers. The values in this set are known as a </a:t>
            </a:r>
            <a:r>
              <a:rPr lang="en-GB" b="1" i="0" dirty="0">
                <a:solidFill>
                  <a:srgbClr val="444444"/>
                </a:solidFill>
                <a:effectLst/>
                <a:latin typeface="Poppins" panose="020B0502040504020204" pitchFamily="34" charset="0"/>
              </a:rPr>
              <a:t>datum</a:t>
            </a:r>
            <a:r>
              <a:rPr lang="en-GB" b="0" i="0" dirty="0">
                <a:solidFill>
                  <a:srgbClr val="444444"/>
                </a:solidFill>
                <a:effectLst/>
                <a:latin typeface="Poppins" panose="020B0502040504020204" pitchFamily="34" charset="0"/>
              </a:rPr>
              <a:t>. The data set consists of data of one or more members corresponding to each row. </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417125" y="1401834"/>
            <a:ext cx="8534018" cy="5262979"/>
          </a:xfrm>
          <a:prstGeom prst="rect">
            <a:avLst/>
          </a:prstGeom>
          <a:noFill/>
        </p:spPr>
        <p:txBody>
          <a:bodyPr wrap="square" rtlCol="0">
            <a:spAutoFit/>
          </a:bodyPr>
          <a:lstStyle/>
          <a:p>
            <a:r>
              <a:rPr lang="en-GB" sz="2800" b="1" i="0" dirty="0">
                <a:solidFill>
                  <a:srgbClr val="1F1F1F"/>
                </a:solidFill>
                <a:effectLst/>
                <a:latin typeface="Google Sans"/>
              </a:rPr>
              <a:t>How Do I Impress My Employees?</a:t>
            </a:r>
            <a:endParaRPr lang="en-IN" sz="2800" b="1" i="0" dirty="0">
              <a:solidFill>
                <a:srgbClr val="1F1F1F"/>
              </a:solidFill>
              <a:effectLst/>
              <a:latin typeface="Google Sans"/>
            </a:endParaRPr>
          </a:p>
          <a:p>
            <a:endParaRPr lang="en-GB" sz="2800" b="0" i="0" dirty="0">
              <a:solidFill>
                <a:srgbClr val="1F1F1F"/>
              </a:solidFill>
              <a:effectLst/>
              <a:latin typeface="Google Sans"/>
            </a:endParaRPr>
          </a:p>
          <a:p>
            <a:r>
              <a:rPr lang="en-IN" sz="2800" b="0" i="0" dirty="0">
                <a:solidFill>
                  <a:srgbClr val="1F1F1F"/>
                </a:solidFill>
                <a:effectLst/>
                <a:latin typeface="Google Sans"/>
              </a:rPr>
              <a:t>1)</a:t>
            </a:r>
            <a:r>
              <a:rPr lang="en-GB" sz="2800" b="0" i="0" dirty="0">
                <a:solidFill>
                  <a:srgbClr val="1F1F1F"/>
                </a:solidFill>
                <a:effectLst/>
                <a:latin typeface="Google Sans"/>
              </a:rPr>
              <a:t>Stand up and advocate for them.</a:t>
            </a:r>
          </a:p>
          <a:p>
            <a:r>
              <a:rPr lang="en-IN" sz="2800" b="0" i="0" dirty="0">
                <a:solidFill>
                  <a:srgbClr val="1F1F1F"/>
                </a:solidFill>
                <a:effectLst/>
                <a:latin typeface="Google Sans"/>
              </a:rPr>
              <a:t>2)</a:t>
            </a:r>
            <a:r>
              <a:rPr lang="en-GB" sz="2800" b="0" i="0" dirty="0">
                <a:solidFill>
                  <a:srgbClr val="1F1F1F"/>
                </a:solidFill>
                <a:effectLst/>
                <a:latin typeface="Google Sans"/>
              </a:rPr>
              <a:t>Show humility.</a:t>
            </a:r>
          </a:p>
          <a:p>
            <a:r>
              <a:rPr lang="en-IN" sz="2800" b="0" i="0" dirty="0">
                <a:solidFill>
                  <a:srgbClr val="1F1F1F"/>
                </a:solidFill>
                <a:effectLst/>
                <a:latin typeface="Google Sans"/>
              </a:rPr>
              <a:t>3)</a:t>
            </a:r>
            <a:r>
              <a:rPr lang="en-GB" sz="2800" b="0" i="0" dirty="0">
                <a:solidFill>
                  <a:srgbClr val="1F1F1F"/>
                </a:solidFill>
                <a:effectLst/>
                <a:latin typeface="Google Sans"/>
              </a:rPr>
              <a:t>Help them before they become burnt out.</a:t>
            </a:r>
          </a:p>
          <a:p>
            <a:r>
              <a:rPr lang="en-IN" sz="2800" b="0" i="0" dirty="0">
                <a:solidFill>
                  <a:srgbClr val="1F1F1F"/>
                </a:solidFill>
                <a:effectLst/>
                <a:latin typeface="Google Sans"/>
              </a:rPr>
              <a:t>4)</a:t>
            </a:r>
            <a:r>
              <a:rPr lang="en-GB" sz="2800" b="0" i="0" dirty="0">
                <a:solidFill>
                  <a:srgbClr val="1F1F1F"/>
                </a:solidFill>
                <a:effectLst/>
                <a:latin typeface="Google Sans"/>
              </a:rPr>
              <a:t>Walk the walk.</a:t>
            </a:r>
          </a:p>
          <a:p>
            <a:r>
              <a:rPr lang="en-IN" sz="2800" dirty="0">
                <a:solidFill>
                  <a:srgbClr val="1F1F1F"/>
                </a:solidFill>
                <a:latin typeface="Google Sans"/>
              </a:rPr>
              <a:t>5)</a:t>
            </a:r>
            <a:r>
              <a:rPr lang="en-GB" sz="2800" b="0" i="0" dirty="0">
                <a:solidFill>
                  <a:srgbClr val="1F1F1F"/>
                </a:solidFill>
                <a:effectLst/>
                <a:latin typeface="Google Sans"/>
              </a:rPr>
              <a:t>Don't just show up when they need something.</a:t>
            </a:r>
          </a:p>
          <a:p>
            <a:r>
              <a:rPr lang="en-IN" sz="2800" b="0" i="0" dirty="0">
                <a:solidFill>
                  <a:srgbClr val="1F1F1F"/>
                </a:solidFill>
                <a:effectLst/>
                <a:latin typeface="Google Sans"/>
              </a:rPr>
              <a:t>6)</a:t>
            </a:r>
            <a:r>
              <a:rPr lang="en-GB" sz="2800" b="0" i="0" dirty="0">
                <a:solidFill>
                  <a:srgbClr val="1F1F1F"/>
                </a:solidFill>
                <a:effectLst/>
                <a:latin typeface="Google Sans"/>
              </a:rPr>
              <a:t>Get your hands dirty.</a:t>
            </a:r>
          </a:p>
          <a:p>
            <a:r>
              <a:rPr lang="en-IN" sz="2800" b="0" i="0" dirty="0">
                <a:solidFill>
                  <a:srgbClr val="1F1F1F"/>
                </a:solidFill>
                <a:effectLst/>
                <a:latin typeface="Google Sans"/>
              </a:rPr>
              <a:t>7)</a:t>
            </a:r>
            <a:r>
              <a:rPr lang="en-GB" sz="2800" b="0" i="0" dirty="0">
                <a:solidFill>
                  <a:srgbClr val="1F1F1F"/>
                </a:solidFill>
                <a:effectLst/>
                <a:latin typeface="Google Sans"/>
              </a:rPr>
              <a:t>Invest in yourself.</a:t>
            </a:r>
          </a:p>
          <a:p>
            <a:r>
              <a:rPr lang="en-IN" sz="2800" b="0" i="0" dirty="0">
                <a:solidFill>
                  <a:srgbClr val="1F1F1F"/>
                </a:solidFill>
                <a:effectLst/>
                <a:latin typeface="Google Sans"/>
              </a:rPr>
              <a:t>8)</a:t>
            </a:r>
            <a:r>
              <a:rPr lang="en-GB" sz="2800" b="0" i="0" dirty="0">
                <a:solidFill>
                  <a:srgbClr val="1F1F1F"/>
                </a:solidFill>
                <a:effectLst/>
                <a:latin typeface="Google Sans"/>
              </a:rPr>
              <a:t>See them as people.</a:t>
            </a:r>
          </a:p>
          <a:p>
            <a:r>
              <a:rPr lang="en-GB" sz="2800" dirty="0">
                <a:solidFill>
                  <a:srgbClr val="1F1F1F"/>
                </a:solidFill>
                <a:latin typeface="Google Sans"/>
              </a:rPr>
              <a:t>More </a:t>
            </a:r>
            <a:r>
              <a:rPr lang="en-IN" sz="2800" dirty="0">
                <a:solidFill>
                  <a:srgbClr val="1F1F1F"/>
                </a:solidFill>
                <a:latin typeface="Google Sans"/>
              </a:rPr>
              <a:t>items..</a:t>
            </a:r>
          </a:p>
          <a:p>
            <a:endParaRPr lang="en-GB" sz="2800" b="0" i="0" dirty="0">
              <a:solidFill>
                <a:srgbClr val="1F1F1F"/>
              </a:solidFill>
              <a:effectLs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                           =IFSIZ8&gt;=5,”VERY HIGH”,Z8&gt;=4,”HIGH”, Z8&gt;=3,”MED”, TRUE, “LOW”</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balapr7603891193@gmail.com</cp:lastModifiedBy>
  <cp:revision>24</cp:revision>
  <dcterms:created xsi:type="dcterms:W3CDTF">2024-03-29T15:07:22Z</dcterms:created>
  <dcterms:modified xsi:type="dcterms:W3CDTF">2024-09-05T09:01:23Z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