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9" r:id="rId10"/>
    <p:sldId id="268" r:id="rId11"/>
    <p:sldId id="267" r:id="rId12"/>
    <p:sldId id="266" r:id="rId13"/>
    <p:sldId id="273" r:id="rId14"/>
    <p:sldId id="272" r:id="rId15"/>
    <p:sldId id="271" r:id="rId16"/>
    <p:sldId id="270" r:id="rId17"/>
    <p:sldId id="265" r:id="rId18"/>
    <p:sldId id="276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A929"/>
    <a:srgbClr val="32CD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202763560936406"/>
          <c:y val="8.9130871362375769E-2"/>
          <c:w val="0.84496842065724365"/>
          <c:h val="0.77533051197173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2020</c:v>
                </c:pt>
                <c:pt idx="1">
                  <c:v>2021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245</c:v>
                </c:pt>
                <c:pt idx="1">
                  <c:v>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07-4494-8777-CC2B7891F8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240309232"/>
        <c:axId val="240311152"/>
      </c:barChart>
      <c:catAx>
        <c:axId val="240309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0311152"/>
        <c:crosses val="autoZero"/>
        <c:auto val="1"/>
        <c:lblAlgn val="ctr"/>
        <c:lblOffset val="100"/>
        <c:noMultiLvlLbl val="0"/>
      </c:catAx>
      <c:valAx>
        <c:axId val="2403111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0309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BA418-B9CE-34AC-43AE-90D74DC11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2B6EF-98DD-4F05-2A61-C8B0AAF06F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11D69-D4A2-DF15-C4AE-8A2C1CC3E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0552-65E2-48FB-B554-BAF3D4A488AF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F7991-04EF-5713-4D8B-11D5A8DE8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4C833-1753-383E-9B2C-F5CC55408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9BB5-495D-411E-8B2A-BE72A63A39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64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D1EE8-08C0-4E54-0083-2B98A024B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BF1449-7E6A-5255-FCDD-C570AE5ED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365BF-DDD3-F308-B775-BB88C7365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0552-65E2-48FB-B554-BAF3D4A488AF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2B116-531F-366B-76E4-B38941DF8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C450D-E37F-B350-FD15-24B57E416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9BB5-495D-411E-8B2A-BE72A63A39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116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7EDF88-208E-857A-8311-C3D65E9B4D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6C7FE-2457-459B-4B35-7F9EB15A0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5640B-A08D-DF5D-2B89-53C6787BD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0552-65E2-48FB-B554-BAF3D4A488AF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4F3A3-F083-C2A8-B022-AD2DFE0CD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75B7F-0797-2632-8FD8-6628AE992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9BB5-495D-411E-8B2A-BE72A63A39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726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A5835-B64D-67EB-FCF7-6CF0058D6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9000F-AC2F-53C9-5AC0-FDFA6A451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D9F1D-DF1A-5EB5-715B-15D0B3D5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0552-65E2-48FB-B554-BAF3D4A488AF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95F29-7F5A-0DAA-30D7-7B40E9662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CB209-65A7-083A-EAE6-4F735DF4D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9BB5-495D-411E-8B2A-BE72A63A39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79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2E81C-33D3-13F1-F99D-CB9549C8C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3EF4C-7773-58D8-912D-6D88C14E3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7B019-0E7C-B000-525A-16BFA4540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0552-65E2-48FB-B554-BAF3D4A488AF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8250C-0D48-3ECC-409D-0251BDE74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D20F0-03B3-B3BA-1132-4155DFDB6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9BB5-495D-411E-8B2A-BE72A63A39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459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C06AD-51D6-FE56-207E-2E6FC81E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884F3-1DBE-2C36-1B4F-5D62D1E34B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7E386-0BEB-1F24-5E5B-0F87EBF35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14E0B-9910-8B7F-94B3-F26A75C75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0552-65E2-48FB-B554-BAF3D4A488AF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EC60E-36F2-83FE-82A5-4B9F87F55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19BDB-090E-6CA2-EA0E-E229B1B1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9BB5-495D-411E-8B2A-BE72A63A39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025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D00D8-E8D0-122B-2CE9-80E6C9036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367B2-3C23-F96D-2666-F15AC2FEB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B6B06-4796-0DC5-D9E6-894EB9215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283F96-E11C-8D25-E858-7734C217C4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E0B351-3EDD-C232-B894-FF056D6CC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EA0207-BBAD-C32E-8246-9323BE7F3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0552-65E2-48FB-B554-BAF3D4A488AF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9F17A4-16EC-9005-0772-5680F74F6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C1BE6E-383E-50A4-B0FB-FF6CB0A96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9BB5-495D-411E-8B2A-BE72A63A39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860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2D2F2-530F-0BFE-7FA4-030A0610F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118CA0-77ED-0188-42B6-77340AEFF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0552-65E2-48FB-B554-BAF3D4A488AF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CB258F-5464-4CE8-5C1B-153DC36A1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EB645-0128-436C-3E95-1D315FB39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9BB5-495D-411E-8B2A-BE72A63A39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305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E601ED-94B9-29A1-C0F6-CF009E8FF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0552-65E2-48FB-B554-BAF3D4A488AF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378F28-2926-CCB4-A43D-F9BE3887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CC9871-95E5-2941-2DDB-04FFBEC95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9BB5-495D-411E-8B2A-BE72A63A39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894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88D71-4960-B5D7-3B3A-35FB9BDE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F82D1-33A8-3501-D594-08841DAF7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4B50E-D022-197B-AED7-172A89005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4E839-DB5A-415C-0988-01D967D3E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0552-65E2-48FB-B554-BAF3D4A488AF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A1D9F-EC10-2810-835B-398BDC61C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EA114-18F9-028C-844B-BF8CCC405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9BB5-495D-411E-8B2A-BE72A63A39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3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C801D-2C09-E596-3D68-B372E3C2B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AF540B-54CB-BA49-F3CC-0706A006DB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2799B6-5BE1-0F13-AE3F-5267B4CDF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2B12C-F838-4BCD-5DA9-755910E0D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0552-65E2-48FB-B554-BAF3D4A488AF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48FAC-B2A2-4092-4588-533741580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147B6-9686-9EE8-0F6C-B76E2AAC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9BB5-495D-411E-8B2A-BE72A63A39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958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A0C70A-DD3F-DBDC-29CE-B5D696548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9B6E9-676E-2E57-1473-AC0F5BFBD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27133-609B-0E55-1594-766076249C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F0552-65E2-48FB-B554-BAF3D4A488AF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DC34B-E167-D9D5-2861-AC4C7E461E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BBF17-81D9-EBEC-4CA2-DB96A93E1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29BB5-495D-411E-8B2A-BE72A63A39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515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7" Type="http://schemas.openxmlformats.org/officeDocument/2006/relationships/image" Target="../media/image21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6FB45-69F5-3F4F-45A8-C2E3875B0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9468" y="4264034"/>
            <a:ext cx="6274692" cy="92871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dirty="0">
                <a:solidFill>
                  <a:schemeClr val="bg1"/>
                </a:solidFill>
                <a:latin typeface="Aptos Display" panose="020B0004020202020204" pitchFamily="34" charset="0"/>
                <a:ea typeface="+mn-ea"/>
                <a:cs typeface="+mn-cs"/>
              </a:rPr>
              <a:t>Ad Hoc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8D4E97-8486-6618-679A-5D2F4ED56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1920" y="5192750"/>
            <a:ext cx="8260080" cy="618853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Domain : Consumer Goods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2B5CFCA-9A3C-7365-887F-596EE4B8262B}"/>
              </a:ext>
            </a:extLst>
          </p:cNvPr>
          <p:cNvSpPr/>
          <p:nvPr/>
        </p:nvSpPr>
        <p:spPr>
          <a:xfrm>
            <a:off x="10485120" y="403702"/>
            <a:ext cx="1209040" cy="128285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416067-CD1E-CCA0-D0D6-8D0C80C42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613581"/>
            <a:ext cx="851657" cy="8334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211538-F094-54FF-A52F-1094D450351C}"/>
              </a:ext>
            </a:extLst>
          </p:cNvPr>
          <p:cNvSpPr txBox="1"/>
          <p:nvPr/>
        </p:nvSpPr>
        <p:spPr>
          <a:xfrm>
            <a:off x="4788345" y="3137349"/>
            <a:ext cx="7536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>
                <a:solidFill>
                  <a:srgbClr val="32CD32"/>
                </a:solidFill>
                <a:latin typeface="Aptos Display" panose="020B0004020202020204" pitchFamily="34" charset="0"/>
              </a:rPr>
              <a:t>ATLIQ HARDWARES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E5AD977-5111-98A4-DCE9-A87B2E879BA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93920" cy="6858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DC5F569-5101-9E7C-DDD4-D6ED94CFA19C}"/>
              </a:ext>
            </a:extLst>
          </p:cNvPr>
          <p:cNvSpPr txBox="1"/>
          <p:nvPr/>
        </p:nvSpPr>
        <p:spPr>
          <a:xfrm>
            <a:off x="0" y="6400800"/>
            <a:ext cx="469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Presented by : Nuthin B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9ED551E-7638-C62B-EE3F-0B146381A0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1667" y="340656"/>
            <a:ext cx="1408950" cy="140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371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121EA2-666B-5EFB-248E-34E2205FD8F6}"/>
              </a:ext>
            </a:extLst>
          </p:cNvPr>
          <p:cNvSpPr txBox="1"/>
          <p:nvPr/>
        </p:nvSpPr>
        <p:spPr>
          <a:xfrm>
            <a:off x="1127395" y="164893"/>
            <a:ext cx="394943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29A929"/>
                </a:solidFill>
              </a:rPr>
              <a:t>Request – 4 :</a:t>
            </a:r>
          </a:p>
          <a:p>
            <a:endParaRPr lang="en-IN" sz="3600" b="1" dirty="0">
              <a:solidFill>
                <a:srgbClr val="29A929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Follow-up: Which segment had the most increase in unique products in 2021 vs 2020? The final output contains these fields</a:t>
            </a:r>
          </a:p>
          <a:p>
            <a:endParaRPr lang="en-US" sz="1600" dirty="0"/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segment 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product_count_2020 product_count_2021 difference </a:t>
            </a:r>
            <a:endParaRPr lang="en-IN" sz="1600" b="1" dirty="0">
              <a:solidFill>
                <a:schemeClr val="bg2">
                  <a:lumMod val="75000"/>
                </a:schemeClr>
              </a:solidFill>
            </a:endParaRPr>
          </a:p>
          <a:p>
            <a:endParaRPr lang="en-IN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F71096-587D-0B64-D237-AC3F00809D7E}"/>
              </a:ext>
            </a:extLst>
          </p:cNvPr>
          <p:cNvSpPr txBox="1"/>
          <p:nvPr/>
        </p:nvSpPr>
        <p:spPr>
          <a:xfrm>
            <a:off x="5797563" y="155165"/>
            <a:ext cx="1756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29A929"/>
                </a:solidFill>
              </a:rPr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B7CF82-6EA6-2B9D-7E6B-C21C7ED4B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563" y="874516"/>
            <a:ext cx="5189220" cy="16459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8E997F-C304-B74D-D289-A72C113558D2}"/>
              </a:ext>
            </a:extLst>
          </p:cNvPr>
          <p:cNvSpPr txBox="1"/>
          <p:nvPr/>
        </p:nvSpPr>
        <p:spPr>
          <a:xfrm>
            <a:off x="5797563" y="3104244"/>
            <a:ext cx="1756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none" strike="noStrike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600" b="1" u="none" strike="noStrike" kern="100" dirty="0">
                <a:solidFill>
                  <a:srgbClr val="29A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9CE8ED-94E9-5815-1EE5-3E201D04F0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563" y="4027574"/>
            <a:ext cx="4490994" cy="25964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CF1829EF-D29F-2487-4199-40571D2FC14B}"/>
              </a:ext>
            </a:extLst>
          </p:cNvPr>
          <p:cNvSpPr/>
          <p:nvPr/>
        </p:nvSpPr>
        <p:spPr>
          <a:xfrm>
            <a:off x="5154647" y="2010207"/>
            <a:ext cx="6576910" cy="510229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Curved Left 11">
            <a:extLst>
              <a:ext uri="{FF2B5EF4-FFF2-40B4-BE49-F238E27FC236}">
                <a16:creationId xmlns:a16="http://schemas.microsoft.com/office/drawing/2014/main" id="{2A46737A-B4A9-A824-5E68-677AC479011C}"/>
              </a:ext>
            </a:extLst>
          </p:cNvPr>
          <p:cNvSpPr/>
          <p:nvPr/>
        </p:nvSpPr>
        <p:spPr>
          <a:xfrm>
            <a:off x="11239702" y="2177772"/>
            <a:ext cx="491855" cy="792804"/>
          </a:xfrm>
          <a:prstGeom prst="curvedLeftArrow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5DAE64-B03C-35B0-65FF-7B10CA00A006}"/>
              </a:ext>
            </a:extLst>
          </p:cNvPr>
          <p:cNvSpPr txBox="1"/>
          <p:nvPr/>
        </p:nvSpPr>
        <p:spPr>
          <a:xfrm>
            <a:off x="8531093" y="2688001"/>
            <a:ext cx="3514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Low production growth comparatively with other segments</a:t>
            </a:r>
          </a:p>
        </p:txBody>
      </p:sp>
    </p:spTree>
    <p:extLst>
      <p:ext uri="{BB962C8B-B14F-4D97-AF65-F5344CB8AC3E}">
        <p14:creationId xmlns:p14="http://schemas.microsoft.com/office/powerpoint/2010/main" val="36958832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03D6F0-8108-66EC-165F-94F5E9450868}"/>
              </a:ext>
            </a:extLst>
          </p:cNvPr>
          <p:cNvSpPr txBox="1"/>
          <p:nvPr/>
        </p:nvSpPr>
        <p:spPr>
          <a:xfrm>
            <a:off x="1205217" y="1487857"/>
            <a:ext cx="39494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29A929"/>
                </a:solidFill>
              </a:rPr>
              <a:t>Request – 5 :</a:t>
            </a:r>
          </a:p>
          <a:p>
            <a:endParaRPr lang="en-IN" sz="3600" b="1" dirty="0">
              <a:solidFill>
                <a:srgbClr val="29A929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Get the products that have the highest and lowest manufacturing costs. The final output should contain these fields</a:t>
            </a:r>
          </a:p>
          <a:p>
            <a:endParaRPr lang="en-US" dirty="0"/>
          </a:p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product_code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Product</a:t>
            </a:r>
          </a:p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manufacturing_cost</a:t>
            </a:r>
            <a:endParaRPr lang="en-IN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61D234-7179-B5D9-61E0-89534FB7592B}"/>
              </a:ext>
            </a:extLst>
          </p:cNvPr>
          <p:cNvSpPr txBox="1"/>
          <p:nvPr/>
        </p:nvSpPr>
        <p:spPr>
          <a:xfrm>
            <a:off x="7733368" y="1468406"/>
            <a:ext cx="1756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29A929"/>
                </a:solidFill>
              </a:rPr>
              <a:t>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8F9E20-1249-C456-61B0-F568DA57D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992" y="2722221"/>
            <a:ext cx="5943600" cy="9429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57997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AFF372-FA09-62B5-B503-DF64A51A0E3B}"/>
              </a:ext>
            </a:extLst>
          </p:cNvPr>
          <p:cNvSpPr txBox="1"/>
          <p:nvPr/>
        </p:nvSpPr>
        <p:spPr>
          <a:xfrm>
            <a:off x="1205217" y="408081"/>
            <a:ext cx="39494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29A929"/>
                </a:solidFill>
              </a:rPr>
              <a:t>Request – 6 :</a:t>
            </a:r>
          </a:p>
          <a:p>
            <a:endParaRPr lang="en-IN" sz="3600" b="1" dirty="0">
              <a:solidFill>
                <a:srgbClr val="29A929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Generate a report which contains the top 5 customers who received an average high </a:t>
            </a:r>
            <a:r>
              <a:rPr lang="en-US" dirty="0" err="1">
                <a:solidFill>
                  <a:schemeClr val="bg1"/>
                </a:solidFill>
              </a:rPr>
              <a:t>pre_invoice_discount_pct</a:t>
            </a:r>
            <a:r>
              <a:rPr lang="en-US" dirty="0">
                <a:solidFill>
                  <a:schemeClr val="bg1"/>
                </a:solidFill>
              </a:rPr>
              <a:t> for the fiscal year 2021 and in the Indian market. The final output contains these fields 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customer_code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customer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average_discount_percentage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302DF0-C49C-C413-BBBA-F48175C7A6A9}"/>
              </a:ext>
            </a:extLst>
          </p:cNvPr>
          <p:cNvSpPr txBox="1"/>
          <p:nvPr/>
        </p:nvSpPr>
        <p:spPr>
          <a:xfrm>
            <a:off x="6779209" y="427546"/>
            <a:ext cx="1756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29A929"/>
                </a:solidFill>
              </a:rPr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6D3601-D13C-0F2C-A739-AD5CE778E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267" y="1487116"/>
            <a:ext cx="3676650" cy="1257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61C6DC-0B65-5E67-6E34-661BFAA6BD6D}"/>
              </a:ext>
            </a:extLst>
          </p:cNvPr>
          <p:cNvSpPr txBox="1"/>
          <p:nvPr/>
        </p:nvSpPr>
        <p:spPr>
          <a:xfrm>
            <a:off x="6851113" y="3104244"/>
            <a:ext cx="1756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none" strike="noStrike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600" b="1" u="none" strike="noStrike" kern="100" dirty="0">
                <a:solidFill>
                  <a:srgbClr val="29A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78BF6B-7DF6-8918-1231-2B90B3F5A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267" y="3854105"/>
            <a:ext cx="4697632" cy="27554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406099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A6A96F-5602-527A-421F-B9B933CBB967}"/>
              </a:ext>
            </a:extLst>
          </p:cNvPr>
          <p:cNvSpPr txBox="1"/>
          <p:nvPr/>
        </p:nvSpPr>
        <p:spPr>
          <a:xfrm>
            <a:off x="1205217" y="408081"/>
            <a:ext cx="39494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29A929"/>
                </a:solidFill>
              </a:rPr>
              <a:t>Request – 7 :</a:t>
            </a:r>
          </a:p>
          <a:p>
            <a:endParaRPr lang="en-IN" sz="3600" b="1" dirty="0">
              <a:solidFill>
                <a:srgbClr val="29A929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Get the complete report of the Gross sales amount for the customer “</a:t>
            </a:r>
            <a:r>
              <a:rPr lang="en-US" dirty="0" err="1">
                <a:solidFill>
                  <a:schemeClr val="bg1"/>
                </a:solidFill>
              </a:rPr>
              <a:t>Atliq</a:t>
            </a:r>
            <a:r>
              <a:rPr lang="en-US" dirty="0">
                <a:solidFill>
                  <a:schemeClr val="bg1"/>
                </a:solidFill>
              </a:rPr>
              <a:t> Exclusive” for each month. This analysis helps to get an idea of low and high-performing months and take strategic decisions. The final report contains these columns: </a:t>
            </a:r>
          </a:p>
          <a:p>
            <a:endParaRPr lang="en-US" dirty="0"/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Month 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Year 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Gross sales Amount</a:t>
            </a:r>
            <a:endParaRPr lang="en-IN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201A2B-C84E-6C8C-7FFA-05D334C441F5}"/>
              </a:ext>
            </a:extLst>
          </p:cNvPr>
          <p:cNvSpPr txBox="1"/>
          <p:nvPr/>
        </p:nvSpPr>
        <p:spPr>
          <a:xfrm>
            <a:off x="5689709" y="427546"/>
            <a:ext cx="1756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29A929"/>
                </a:solidFill>
              </a:rPr>
              <a:t>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787A03-359F-CA65-3A60-39686FC7B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412" y="1289320"/>
            <a:ext cx="4338435" cy="2562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A0F691-E812-9FC8-9BFF-07B128A10C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33"/>
          <a:stretch/>
        </p:blipFill>
        <p:spPr>
          <a:xfrm>
            <a:off x="5807411" y="3851440"/>
            <a:ext cx="4338435" cy="2560807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453EBB1-930B-9814-3887-0AAF29046FB4}"/>
              </a:ext>
            </a:extLst>
          </p:cNvPr>
          <p:cNvSpPr/>
          <p:nvPr/>
        </p:nvSpPr>
        <p:spPr>
          <a:xfrm>
            <a:off x="5368696" y="2684834"/>
            <a:ext cx="5049627" cy="22672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800A4C-83CA-F209-0441-778695BF9F24}"/>
              </a:ext>
            </a:extLst>
          </p:cNvPr>
          <p:cNvSpPr/>
          <p:nvPr/>
        </p:nvSpPr>
        <p:spPr>
          <a:xfrm>
            <a:off x="5451814" y="4307076"/>
            <a:ext cx="5049627" cy="226728"/>
          </a:xfrm>
          <a:prstGeom prst="ellipse">
            <a:avLst/>
          </a:prstGeom>
          <a:noFill/>
          <a:ln w="19050">
            <a:solidFill>
              <a:srgbClr val="29A9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5036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E20F64-5929-09BE-8B86-3B301071680B}"/>
              </a:ext>
            </a:extLst>
          </p:cNvPr>
          <p:cNvSpPr txBox="1"/>
          <p:nvPr/>
        </p:nvSpPr>
        <p:spPr>
          <a:xfrm>
            <a:off x="836456" y="312406"/>
            <a:ext cx="1756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none" strike="noStrike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600" b="1" u="none" strike="noStrike" kern="100" dirty="0">
                <a:solidFill>
                  <a:srgbClr val="29A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0ECEC3-D3B8-99CC-068B-FE2777BCC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16" y="1498380"/>
            <a:ext cx="7934746" cy="471759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0D19758-D6D7-5F32-3D79-8167430EC375}"/>
              </a:ext>
            </a:extLst>
          </p:cNvPr>
          <p:cNvCxnSpPr/>
          <p:nvPr/>
        </p:nvCxnSpPr>
        <p:spPr>
          <a:xfrm flipV="1">
            <a:off x="5321028" y="1498380"/>
            <a:ext cx="0" cy="3190349"/>
          </a:xfrm>
          <a:prstGeom prst="line">
            <a:avLst/>
          </a:prstGeom>
          <a:ln w="9525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74684BE-2A53-2BF6-8F88-B769A7469149}"/>
              </a:ext>
            </a:extLst>
          </p:cNvPr>
          <p:cNvSpPr txBox="1"/>
          <p:nvPr/>
        </p:nvSpPr>
        <p:spPr>
          <a:xfrm>
            <a:off x="9280188" y="1498380"/>
            <a:ext cx="17023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March       2020 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April          2020</a:t>
            </a:r>
          </a:p>
          <a:p>
            <a:r>
              <a:rPr lang="en-IN" dirty="0">
                <a:solidFill>
                  <a:schemeClr val="bg1"/>
                </a:solidFill>
              </a:rPr>
              <a:t>May          2020</a:t>
            </a:r>
          </a:p>
          <a:p>
            <a:r>
              <a:rPr lang="en-IN" dirty="0">
                <a:solidFill>
                  <a:schemeClr val="bg1"/>
                </a:solidFill>
              </a:rPr>
              <a:t>June          2020</a:t>
            </a:r>
          </a:p>
          <a:p>
            <a:r>
              <a:rPr lang="en-IN" dirty="0">
                <a:solidFill>
                  <a:schemeClr val="bg1"/>
                </a:solidFill>
              </a:rPr>
              <a:t>July            2020</a:t>
            </a:r>
          </a:p>
          <a:p>
            <a:r>
              <a:rPr lang="en-IN" dirty="0">
                <a:solidFill>
                  <a:schemeClr val="bg1"/>
                </a:solidFill>
              </a:rPr>
              <a:t>August      2020 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A8909061-826E-4E05-EBEB-E04BA6C91902}"/>
              </a:ext>
            </a:extLst>
          </p:cNvPr>
          <p:cNvSpPr/>
          <p:nvPr/>
        </p:nvSpPr>
        <p:spPr>
          <a:xfrm>
            <a:off x="10982528" y="1592626"/>
            <a:ext cx="194656" cy="156583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94C708B-21D2-7AFB-D20F-072C1CEB157B}"/>
              </a:ext>
            </a:extLst>
          </p:cNvPr>
          <p:cNvSpPr/>
          <p:nvPr/>
        </p:nvSpPr>
        <p:spPr>
          <a:xfrm rot="20711772">
            <a:off x="3695283" y="4151773"/>
            <a:ext cx="1916345" cy="5421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728F3C6-2E47-C9B0-2BAC-DB5906CFED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363" y="3158459"/>
            <a:ext cx="1027465" cy="102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61095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A2EB12-9DE9-5F8F-EBD6-002CA875D2A8}"/>
              </a:ext>
            </a:extLst>
          </p:cNvPr>
          <p:cNvSpPr txBox="1"/>
          <p:nvPr/>
        </p:nvSpPr>
        <p:spPr>
          <a:xfrm>
            <a:off x="1205217" y="408081"/>
            <a:ext cx="39494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29A929"/>
                </a:solidFill>
              </a:rPr>
              <a:t>Request – 8 :</a:t>
            </a:r>
          </a:p>
          <a:p>
            <a:endParaRPr lang="en-IN" sz="3600" b="1" dirty="0">
              <a:solidFill>
                <a:srgbClr val="29A929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 which quarter of 2020, got the maximum </a:t>
            </a:r>
            <a:r>
              <a:rPr lang="en-US" dirty="0" err="1">
                <a:solidFill>
                  <a:schemeClr val="bg1"/>
                </a:solidFill>
              </a:rPr>
              <a:t>total_sold_quantity</a:t>
            </a:r>
            <a:r>
              <a:rPr lang="en-US" dirty="0">
                <a:solidFill>
                  <a:schemeClr val="bg1"/>
                </a:solidFill>
              </a:rPr>
              <a:t>? The final output contains these fields sorted by the </a:t>
            </a:r>
            <a:r>
              <a:rPr lang="en-US" dirty="0" err="1">
                <a:solidFill>
                  <a:schemeClr val="bg1"/>
                </a:solidFill>
              </a:rPr>
              <a:t>total_sold_quantity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endParaRPr lang="en-US" dirty="0"/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Quarter </a:t>
            </a:r>
          </a:p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total_sold_quantity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EE15AE-F65F-5026-0555-5586AA498118}"/>
              </a:ext>
            </a:extLst>
          </p:cNvPr>
          <p:cNvSpPr txBox="1"/>
          <p:nvPr/>
        </p:nvSpPr>
        <p:spPr>
          <a:xfrm>
            <a:off x="6594380" y="427546"/>
            <a:ext cx="1756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29A929"/>
                </a:solidFill>
              </a:rPr>
              <a:t>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05808A-A9DD-C320-39B3-0D1EC6D3A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380" y="1226699"/>
            <a:ext cx="2838122" cy="15554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F8D098-C800-1E45-87B2-68E4802D9B94}"/>
              </a:ext>
            </a:extLst>
          </p:cNvPr>
          <p:cNvSpPr txBox="1"/>
          <p:nvPr/>
        </p:nvSpPr>
        <p:spPr>
          <a:xfrm>
            <a:off x="6594379" y="2822136"/>
            <a:ext cx="1756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none" strike="noStrike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600" b="1" u="none" strike="noStrike" kern="100" dirty="0">
                <a:solidFill>
                  <a:srgbClr val="29A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E66C6D-D1B0-924D-0299-E167CF8902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378" y="3620115"/>
            <a:ext cx="5054081" cy="29946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9" name="Arrow: Curved Right 8">
            <a:extLst>
              <a:ext uri="{FF2B5EF4-FFF2-40B4-BE49-F238E27FC236}">
                <a16:creationId xmlns:a16="http://schemas.microsoft.com/office/drawing/2014/main" id="{625C84BF-7E61-6CA6-F18A-2B7778E4B73F}"/>
              </a:ext>
            </a:extLst>
          </p:cNvPr>
          <p:cNvSpPr/>
          <p:nvPr/>
        </p:nvSpPr>
        <p:spPr>
          <a:xfrm>
            <a:off x="5729591" y="2373549"/>
            <a:ext cx="778213" cy="2062264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BB4A252-FC95-6ABC-C3F4-40AE9D726C81}"/>
              </a:ext>
            </a:extLst>
          </p:cNvPr>
          <p:cNvSpPr/>
          <p:nvPr/>
        </p:nvSpPr>
        <p:spPr>
          <a:xfrm>
            <a:off x="5807412" y="1549269"/>
            <a:ext cx="4134256" cy="322587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2291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F00962-F58C-BEED-CA86-E2E0076A03AA}"/>
              </a:ext>
            </a:extLst>
          </p:cNvPr>
          <p:cNvSpPr txBox="1"/>
          <p:nvPr/>
        </p:nvSpPr>
        <p:spPr>
          <a:xfrm>
            <a:off x="1205217" y="408081"/>
            <a:ext cx="39494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29A929"/>
                </a:solidFill>
              </a:rPr>
              <a:t>Request – 9 :</a:t>
            </a:r>
          </a:p>
          <a:p>
            <a:endParaRPr lang="en-IN" sz="3600" b="1" dirty="0">
              <a:solidFill>
                <a:srgbClr val="29A929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Which channel helped to bring more gross sales in the fiscal year 2021 and the percentage of contribution? The final output contains these fields</a:t>
            </a:r>
          </a:p>
          <a:p>
            <a:endParaRPr lang="en-US" dirty="0"/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channel </a:t>
            </a:r>
          </a:p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gross_sales_mln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percentage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4F966D-5B9A-AD2F-F8A5-4A409594146E}"/>
              </a:ext>
            </a:extLst>
          </p:cNvPr>
          <p:cNvSpPr txBox="1"/>
          <p:nvPr/>
        </p:nvSpPr>
        <p:spPr>
          <a:xfrm>
            <a:off x="6594380" y="427546"/>
            <a:ext cx="1756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29A929"/>
                </a:solidFill>
              </a:rPr>
              <a:t>Output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CA77BF-C606-574D-2D52-15BBAAF097AB}"/>
              </a:ext>
            </a:extLst>
          </p:cNvPr>
          <p:cNvSpPr txBox="1"/>
          <p:nvPr/>
        </p:nvSpPr>
        <p:spPr>
          <a:xfrm>
            <a:off x="6594379" y="2822136"/>
            <a:ext cx="1756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none" strike="noStrike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600" b="1" u="none" strike="noStrike" kern="100" dirty="0">
                <a:solidFill>
                  <a:srgbClr val="29A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7CC911-59D1-D0E8-7FA5-4EC61309C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460" y="1278581"/>
            <a:ext cx="4769653" cy="1338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A438C6-8B15-C402-42A4-38AA73418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379" y="3663111"/>
            <a:ext cx="4897734" cy="28892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9" name="Minus Sign 8">
            <a:extLst>
              <a:ext uri="{FF2B5EF4-FFF2-40B4-BE49-F238E27FC236}">
                <a16:creationId xmlns:a16="http://schemas.microsoft.com/office/drawing/2014/main" id="{84B5FD7F-8DEF-7413-C039-720928593244}"/>
              </a:ext>
            </a:extLst>
          </p:cNvPr>
          <p:cNvSpPr/>
          <p:nvPr/>
        </p:nvSpPr>
        <p:spPr>
          <a:xfrm>
            <a:off x="5935582" y="1199780"/>
            <a:ext cx="6256418" cy="1173770"/>
          </a:xfrm>
          <a:prstGeom prst="mathMinus">
            <a:avLst/>
          </a:prstGeom>
          <a:noFill/>
          <a:ln w="41275">
            <a:solidFill>
              <a:srgbClr val="29A9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1135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94D455-558C-AD16-472F-27179BAED841}"/>
              </a:ext>
            </a:extLst>
          </p:cNvPr>
          <p:cNvSpPr txBox="1"/>
          <p:nvPr/>
        </p:nvSpPr>
        <p:spPr>
          <a:xfrm>
            <a:off x="1205217" y="408081"/>
            <a:ext cx="39494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29A929"/>
                </a:solidFill>
              </a:rPr>
              <a:t>Request – 10 :</a:t>
            </a:r>
          </a:p>
          <a:p>
            <a:endParaRPr lang="en-IN" sz="3600" b="1" dirty="0">
              <a:solidFill>
                <a:srgbClr val="29A929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Get the Top 3 products in each division that have a high </a:t>
            </a:r>
            <a:r>
              <a:rPr lang="en-US" dirty="0" err="1">
                <a:solidFill>
                  <a:schemeClr val="bg1"/>
                </a:solidFill>
              </a:rPr>
              <a:t>total_sold_quantity</a:t>
            </a:r>
            <a:r>
              <a:rPr lang="en-US" dirty="0">
                <a:solidFill>
                  <a:schemeClr val="bg1"/>
                </a:solidFill>
              </a:rPr>
              <a:t> in the </a:t>
            </a:r>
            <a:r>
              <a:rPr lang="en-US" dirty="0" err="1">
                <a:solidFill>
                  <a:schemeClr val="bg1"/>
                </a:solidFill>
              </a:rPr>
              <a:t>fiscal_year</a:t>
            </a:r>
            <a:r>
              <a:rPr lang="en-US" dirty="0">
                <a:solidFill>
                  <a:schemeClr val="bg1"/>
                </a:solidFill>
              </a:rPr>
              <a:t> 2021? The final output contains these fields : </a:t>
            </a:r>
          </a:p>
          <a:p>
            <a:endParaRPr lang="en-US" dirty="0"/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division </a:t>
            </a:r>
          </a:p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product_code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Product</a:t>
            </a:r>
          </a:p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total_sold_quantity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rank_order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F39B68-5131-38A4-DF91-288C8A92FC56}"/>
              </a:ext>
            </a:extLst>
          </p:cNvPr>
          <p:cNvSpPr txBox="1"/>
          <p:nvPr/>
        </p:nvSpPr>
        <p:spPr>
          <a:xfrm>
            <a:off x="5816167" y="408081"/>
            <a:ext cx="1756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29A929"/>
                </a:solidFill>
              </a:rPr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DB583D-4770-A058-41E0-442467FA9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167" y="1551764"/>
            <a:ext cx="5634144" cy="24754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6252987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6985F0-E67D-6331-B8CE-CAA9492717D3}"/>
              </a:ext>
            </a:extLst>
          </p:cNvPr>
          <p:cNvSpPr txBox="1"/>
          <p:nvPr/>
        </p:nvSpPr>
        <p:spPr>
          <a:xfrm>
            <a:off x="1020430" y="691779"/>
            <a:ext cx="1756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none" strike="noStrike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600" b="1" u="none" strike="noStrike" kern="100" dirty="0">
                <a:solidFill>
                  <a:srgbClr val="29A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E4028A-AC9B-5428-D1E1-59FE21A7B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487" y="2071687"/>
            <a:ext cx="9286875" cy="4562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7306A6-FB9C-AAD7-5399-3BFF7A1075F7}"/>
              </a:ext>
            </a:extLst>
          </p:cNvPr>
          <p:cNvSpPr txBox="1"/>
          <p:nvPr/>
        </p:nvSpPr>
        <p:spPr>
          <a:xfrm rot="5400000">
            <a:off x="3336661" y="418057"/>
            <a:ext cx="25277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dirty="0">
                <a:solidFill>
                  <a:schemeClr val="bg1"/>
                </a:solidFill>
                <a:latin typeface="+mj-lt"/>
              </a:rPr>
              <a:t>{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C56DE1-79A2-CBED-29B6-17F5CDFA6559}"/>
              </a:ext>
            </a:extLst>
          </p:cNvPr>
          <p:cNvSpPr txBox="1"/>
          <p:nvPr/>
        </p:nvSpPr>
        <p:spPr>
          <a:xfrm rot="5400000">
            <a:off x="6173895" y="1630771"/>
            <a:ext cx="25277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dirty="0">
                <a:solidFill>
                  <a:schemeClr val="bg1"/>
                </a:solidFill>
                <a:latin typeface="+mj-lt"/>
              </a:rPr>
              <a:t>{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1E3095-9514-1F29-754F-10E1D464C41A}"/>
              </a:ext>
            </a:extLst>
          </p:cNvPr>
          <p:cNvSpPr txBox="1"/>
          <p:nvPr/>
        </p:nvSpPr>
        <p:spPr>
          <a:xfrm rot="5400000">
            <a:off x="8981946" y="3534150"/>
            <a:ext cx="25277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dirty="0">
                <a:solidFill>
                  <a:schemeClr val="bg1"/>
                </a:solidFill>
                <a:latin typeface="+mj-lt"/>
              </a:rPr>
              <a:t>{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C2BEFE-B190-518D-37FE-FA4DEA6CA85B}"/>
              </a:ext>
            </a:extLst>
          </p:cNvPr>
          <p:cNvSpPr txBox="1"/>
          <p:nvPr/>
        </p:nvSpPr>
        <p:spPr>
          <a:xfrm>
            <a:off x="2990111" y="1429657"/>
            <a:ext cx="1323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 &amp; 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14E308-7786-3821-EFFB-D7D37536846C}"/>
              </a:ext>
            </a:extLst>
          </p:cNvPr>
          <p:cNvSpPr txBox="1"/>
          <p:nvPr/>
        </p:nvSpPr>
        <p:spPr>
          <a:xfrm>
            <a:off x="5798162" y="2554100"/>
            <a:ext cx="1323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 &amp;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3497E4-1C40-B7D6-2577-000267EB9DD9}"/>
              </a:ext>
            </a:extLst>
          </p:cNvPr>
          <p:cNvSpPr txBox="1"/>
          <p:nvPr/>
        </p:nvSpPr>
        <p:spPr>
          <a:xfrm>
            <a:off x="8771583" y="4457479"/>
            <a:ext cx="1323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</a:t>
            </a:r>
          </a:p>
        </p:txBody>
      </p:sp>
    </p:spTree>
    <p:extLst>
      <p:ext uri="{BB962C8B-B14F-4D97-AF65-F5344CB8AC3E}">
        <p14:creationId xmlns:p14="http://schemas.microsoft.com/office/powerpoint/2010/main" val="231840917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145315-95FB-0001-3D6B-A9EA2E987FCB}"/>
              </a:ext>
            </a:extLst>
          </p:cNvPr>
          <p:cNvSpPr txBox="1"/>
          <p:nvPr/>
        </p:nvSpPr>
        <p:spPr>
          <a:xfrm>
            <a:off x="3878094" y="2967335"/>
            <a:ext cx="4435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chemeClr val="bg1"/>
                </a:solidFill>
                <a:latin typeface="Script MT Bold" panose="03040602040607080904" pitchFamily="66" charset="0"/>
              </a:rPr>
              <a:t>Thank you  😊</a:t>
            </a:r>
          </a:p>
        </p:txBody>
      </p:sp>
    </p:spTree>
    <p:extLst>
      <p:ext uri="{BB962C8B-B14F-4D97-AF65-F5344CB8AC3E}">
        <p14:creationId xmlns:p14="http://schemas.microsoft.com/office/powerpoint/2010/main" val="657970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B7067CA2-80D7-005B-A59B-6C4BEA4CCEEF}"/>
              </a:ext>
            </a:extLst>
          </p:cNvPr>
          <p:cNvSpPr txBox="1"/>
          <p:nvPr/>
        </p:nvSpPr>
        <p:spPr>
          <a:xfrm>
            <a:off x="2589064" y="0"/>
            <a:ext cx="32630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>
                <a:solidFill>
                  <a:srgbClr val="29A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515014-6EB0-27D8-11B1-6E53689F0541}"/>
              </a:ext>
            </a:extLst>
          </p:cNvPr>
          <p:cNvSpPr txBox="1"/>
          <p:nvPr/>
        </p:nvSpPr>
        <p:spPr>
          <a:xfrm>
            <a:off x="2589064" y="1239520"/>
            <a:ext cx="43484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INTRODUCTION TO COMPANY</a:t>
            </a:r>
          </a:p>
          <a:p>
            <a:r>
              <a:rPr lang="en-IN" sz="2400" dirty="0">
                <a:solidFill>
                  <a:schemeClr val="bg1"/>
                </a:solidFill>
              </a:rPr>
              <a:t>-------------------------------------------</a:t>
            </a:r>
          </a:p>
          <a:p>
            <a:r>
              <a:rPr lang="en-IN" sz="2400" dirty="0">
                <a:solidFill>
                  <a:schemeClr val="bg1"/>
                </a:solidFill>
              </a:rPr>
              <a:t>ATLIQ BUSINESS MODEL</a:t>
            </a:r>
          </a:p>
          <a:p>
            <a:r>
              <a:rPr lang="en-IN" sz="2400" dirty="0">
                <a:solidFill>
                  <a:schemeClr val="bg1"/>
                </a:solidFill>
              </a:rPr>
              <a:t>-------------------------------------------</a:t>
            </a:r>
          </a:p>
          <a:p>
            <a:r>
              <a:rPr lang="en-IN" sz="2400" dirty="0">
                <a:solidFill>
                  <a:schemeClr val="bg1"/>
                </a:solidFill>
              </a:rPr>
              <a:t>INPUTS PROVIDED</a:t>
            </a:r>
          </a:p>
          <a:p>
            <a:r>
              <a:rPr lang="en-IN" sz="2400" dirty="0">
                <a:solidFill>
                  <a:schemeClr val="bg1"/>
                </a:solidFill>
              </a:rPr>
              <a:t>-------------------------------------------</a:t>
            </a:r>
          </a:p>
          <a:p>
            <a:r>
              <a:rPr lang="en-IN" sz="2400" dirty="0">
                <a:solidFill>
                  <a:schemeClr val="bg1"/>
                </a:solidFill>
              </a:rPr>
              <a:t>REQUESTED AD-HOC INSIGHTS</a:t>
            </a:r>
          </a:p>
          <a:p>
            <a:r>
              <a:rPr lang="en-IN" sz="2400" dirty="0">
                <a:solidFill>
                  <a:schemeClr val="bg1"/>
                </a:solidFill>
              </a:rPr>
              <a:t>-------------------------------------------</a:t>
            </a:r>
          </a:p>
        </p:txBody>
      </p:sp>
      <p:pic>
        <p:nvPicPr>
          <p:cNvPr id="31" name="Graphic 30" descr="Teacher with solid fill">
            <a:extLst>
              <a:ext uri="{FF2B5EF4-FFF2-40B4-BE49-F238E27FC236}">
                <a16:creationId xmlns:a16="http://schemas.microsoft.com/office/drawing/2014/main" id="{2BD57EF4-B879-197D-FF72-96FB571B6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4160" y="60623"/>
            <a:ext cx="955040" cy="95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7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allAtOnce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F07579-CD2D-899C-FDCC-F9345F56BD8D}"/>
              </a:ext>
            </a:extLst>
          </p:cNvPr>
          <p:cNvSpPr txBox="1"/>
          <p:nvPr/>
        </p:nvSpPr>
        <p:spPr>
          <a:xfrm>
            <a:off x="3810000" y="14224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29A929"/>
                </a:solidFill>
              </a:rPr>
              <a:t>ATLIQ HARDWARES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DE9281-D571-35BB-4380-D090221BAE6E}"/>
              </a:ext>
            </a:extLst>
          </p:cNvPr>
          <p:cNvSpPr txBox="1"/>
          <p:nvPr/>
        </p:nvSpPr>
        <p:spPr>
          <a:xfrm>
            <a:off x="856034" y="1118681"/>
            <a:ext cx="2733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Company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B6D7F3-DD89-1CEF-6C45-7C9502F7F7C3}"/>
              </a:ext>
            </a:extLst>
          </p:cNvPr>
          <p:cNvSpPr txBox="1"/>
          <p:nvPr/>
        </p:nvSpPr>
        <p:spPr>
          <a:xfrm>
            <a:off x="856034" y="1643974"/>
            <a:ext cx="2733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Atliq hardware is a company that specializes in manufacture and distribution of computer hardware  across four key regions</a:t>
            </a:r>
          </a:p>
        </p:txBody>
      </p:sp>
      <p:pic>
        <p:nvPicPr>
          <p:cNvPr id="6" name="Graphic 5" descr="Building with solid fill">
            <a:extLst>
              <a:ext uri="{FF2B5EF4-FFF2-40B4-BE49-F238E27FC236}">
                <a16:creationId xmlns:a16="http://schemas.microsoft.com/office/drawing/2014/main" id="{A1CFAA32-C442-D9E3-0D73-5DEB3A8FC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660" y="1118681"/>
            <a:ext cx="356999" cy="35699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63C473-E45C-5A73-4906-427B87648295}"/>
              </a:ext>
            </a:extLst>
          </p:cNvPr>
          <p:cNvCxnSpPr>
            <a:cxnSpLocks/>
          </p:cNvCxnSpPr>
          <p:nvPr/>
        </p:nvCxnSpPr>
        <p:spPr>
          <a:xfrm>
            <a:off x="4114800" y="1118681"/>
            <a:ext cx="0" cy="21257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EE71542-925E-1EB8-D41B-4B071B8A6563}"/>
              </a:ext>
            </a:extLst>
          </p:cNvPr>
          <p:cNvSpPr txBox="1"/>
          <p:nvPr/>
        </p:nvSpPr>
        <p:spPr>
          <a:xfrm>
            <a:off x="5165387" y="1102627"/>
            <a:ext cx="2256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Problem</a:t>
            </a:r>
          </a:p>
        </p:txBody>
      </p:sp>
      <p:pic>
        <p:nvPicPr>
          <p:cNvPr id="14" name="Graphic 13" descr="Question mark with solid fill">
            <a:extLst>
              <a:ext uri="{FF2B5EF4-FFF2-40B4-BE49-F238E27FC236}">
                <a16:creationId xmlns:a16="http://schemas.microsoft.com/office/drawing/2014/main" id="{933F9AC8-11DE-8E50-5B88-56DC563F75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73355" y="1040539"/>
            <a:ext cx="356400" cy="356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9B77FF9-0755-46F0-806A-3EF02A36C075}"/>
              </a:ext>
            </a:extLst>
          </p:cNvPr>
          <p:cNvSpPr txBox="1"/>
          <p:nvPr/>
        </p:nvSpPr>
        <p:spPr>
          <a:xfrm>
            <a:off x="4542817" y="1643974"/>
            <a:ext cx="27140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The management at Atliq has observed a lack of sufficient insights to enable quick and smart data-driven decisions.</a:t>
            </a:r>
            <a:endParaRPr lang="en-IN" sz="14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C7D4D83-96BB-805C-1967-2B33B1BD356A}"/>
              </a:ext>
            </a:extLst>
          </p:cNvPr>
          <p:cNvCxnSpPr>
            <a:cxnSpLocks/>
          </p:cNvCxnSpPr>
          <p:nvPr/>
        </p:nvCxnSpPr>
        <p:spPr>
          <a:xfrm>
            <a:off x="7564877" y="1118681"/>
            <a:ext cx="0" cy="21257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040CE0-F05E-4EF8-3A28-A14098ADE4A5}"/>
              </a:ext>
            </a:extLst>
          </p:cNvPr>
          <p:cNvSpPr txBox="1"/>
          <p:nvPr/>
        </p:nvSpPr>
        <p:spPr>
          <a:xfrm>
            <a:off x="8382000" y="1118681"/>
            <a:ext cx="2256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Ultimate goal</a:t>
            </a:r>
          </a:p>
        </p:txBody>
      </p:sp>
      <p:pic>
        <p:nvPicPr>
          <p:cNvPr id="23" name="Graphic 22" descr="Target Audience with solid fill">
            <a:extLst>
              <a:ext uri="{FF2B5EF4-FFF2-40B4-BE49-F238E27FC236}">
                <a16:creationId xmlns:a16="http://schemas.microsoft.com/office/drawing/2014/main" id="{3DC47F56-999E-3DD6-4417-EB927F8620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92896" y="1104219"/>
            <a:ext cx="356400" cy="356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F0CF694-570A-BCDF-3D9E-A3C9F3FEFEFF}"/>
              </a:ext>
            </a:extLst>
          </p:cNvPr>
          <p:cNvSpPr txBox="1"/>
          <p:nvPr/>
        </p:nvSpPr>
        <p:spPr>
          <a:xfrm>
            <a:off x="7992896" y="1643974"/>
            <a:ext cx="248379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They plan to expand their data analytics team with junior analysts. To assess both technical and soft skills, Tony Sharma, the data analytics director, decided to conduct a SQL challenge.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8994E5-4B25-49F5-5CFE-7DE3CB003AE9}"/>
              </a:ext>
            </a:extLst>
          </p:cNvPr>
          <p:cNvSpPr txBox="1"/>
          <p:nvPr/>
        </p:nvSpPr>
        <p:spPr>
          <a:xfrm>
            <a:off x="583660" y="3531140"/>
            <a:ext cx="1702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DIVISIONS :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F840DFB-38BC-9D78-DB43-FAD2C8B060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567" y="4239497"/>
            <a:ext cx="1320020" cy="132002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101FE64-1D35-3E4D-A781-7A6F342DEDFE}"/>
              </a:ext>
            </a:extLst>
          </p:cNvPr>
          <p:cNvSpPr txBox="1"/>
          <p:nvPr/>
        </p:nvSpPr>
        <p:spPr>
          <a:xfrm>
            <a:off x="2006839" y="5712766"/>
            <a:ext cx="18031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chemeClr val="bg1"/>
                </a:solidFill>
              </a:rPr>
              <a:t>Networking &amp;</a:t>
            </a:r>
          </a:p>
          <a:p>
            <a:r>
              <a:rPr lang="en-IN" sz="1800" b="1" dirty="0">
                <a:solidFill>
                  <a:schemeClr val="bg1"/>
                </a:solidFill>
              </a:rPr>
              <a:t> Storage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9A9CA6D6-A9E2-537C-E82A-68025F34D1A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387" y="4434173"/>
            <a:ext cx="1675647" cy="13212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1A4C469-BEF9-67EF-3CA8-9CF6F423E987}"/>
              </a:ext>
            </a:extLst>
          </p:cNvPr>
          <p:cNvSpPr txBox="1"/>
          <p:nvPr/>
        </p:nvSpPr>
        <p:spPr>
          <a:xfrm>
            <a:off x="5224592" y="5799066"/>
            <a:ext cx="15572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Peripherals &amp; Accessories </a:t>
            </a:r>
            <a:endParaRPr lang="en-IN" sz="1800" b="1" dirty="0">
              <a:solidFill>
                <a:schemeClr val="bg1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882DBBD-EA5B-AFAF-B94A-CEDC90D530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307" y="4418119"/>
            <a:ext cx="1321200" cy="13212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909E8D2-4090-C8F5-5771-33EB00FB1E10}"/>
              </a:ext>
            </a:extLst>
          </p:cNvPr>
          <p:cNvSpPr txBox="1"/>
          <p:nvPr/>
        </p:nvSpPr>
        <p:spPr>
          <a:xfrm>
            <a:off x="8471307" y="5799065"/>
            <a:ext cx="15572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Personal </a:t>
            </a:r>
          </a:p>
          <a:p>
            <a:r>
              <a:rPr lang="en-IN" sz="1800" b="1" dirty="0">
                <a:solidFill>
                  <a:schemeClr val="bg1"/>
                </a:solidFill>
              </a:rPr>
              <a:t>Computers</a:t>
            </a:r>
          </a:p>
        </p:txBody>
      </p:sp>
    </p:spTree>
    <p:extLst>
      <p:ext uri="{BB962C8B-B14F-4D97-AF65-F5344CB8AC3E}">
        <p14:creationId xmlns:p14="http://schemas.microsoft.com/office/powerpoint/2010/main" val="294055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D231802-77C5-02F4-9966-AD01E0561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79" y="675513"/>
            <a:ext cx="8693460" cy="409104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F463BECF-1BA7-FD95-608A-B348439DA8E9}"/>
              </a:ext>
            </a:extLst>
          </p:cNvPr>
          <p:cNvSpPr/>
          <p:nvPr/>
        </p:nvSpPr>
        <p:spPr>
          <a:xfrm>
            <a:off x="2203315" y="1691138"/>
            <a:ext cx="262647" cy="485028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BC8D8C-1F04-A98D-A239-D580E25A9B5E}"/>
              </a:ext>
            </a:extLst>
          </p:cNvPr>
          <p:cNvSpPr txBox="1"/>
          <p:nvPr/>
        </p:nvSpPr>
        <p:spPr>
          <a:xfrm>
            <a:off x="1566153" y="1789889"/>
            <a:ext cx="7684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400" b="1" dirty="0"/>
              <a:t>LATAM</a:t>
            </a:r>
            <a:r>
              <a:rPr lang="en-IN" sz="1400" b="1" dirty="0">
                <a:highlight>
                  <a:srgbClr val="C0C0C0"/>
                </a:highlight>
              </a:rPr>
              <a:t> 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1873D5E-7EBB-76F5-9019-83307B482D5D}"/>
              </a:ext>
            </a:extLst>
          </p:cNvPr>
          <p:cNvSpPr/>
          <p:nvPr/>
        </p:nvSpPr>
        <p:spPr>
          <a:xfrm>
            <a:off x="4036979" y="1293779"/>
            <a:ext cx="865761" cy="803887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FD8BE4-B2C8-F6FC-45CC-D626F8A68198}"/>
              </a:ext>
            </a:extLst>
          </p:cNvPr>
          <p:cNvSpPr txBox="1"/>
          <p:nvPr/>
        </p:nvSpPr>
        <p:spPr>
          <a:xfrm>
            <a:off x="3482502" y="1625874"/>
            <a:ext cx="70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EU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A6A1134-30BF-8BCA-9C55-4C3CA4562F80}"/>
              </a:ext>
            </a:extLst>
          </p:cNvPr>
          <p:cNvSpPr/>
          <p:nvPr/>
        </p:nvSpPr>
        <p:spPr>
          <a:xfrm>
            <a:off x="4902740" y="2485417"/>
            <a:ext cx="768486" cy="943583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66D5126-0AAE-91F3-8F0E-D5134568F177}"/>
              </a:ext>
            </a:extLst>
          </p:cNvPr>
          <p:cNvSpPr/>
          <p:nvPr/>
        </p:nvSpPr>
        <p:spPr>
          <a:xfrm>
            <a:off x="4698460" y="3429000"/>
            <a:ext cx="204280" cy="267511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6E2A2A-835A-E13A-778C-0DB526C18FA2}"/>
              </a:ext>
            </a:extLst>
          </p:cNvPr>
          <p:cNvSpPr txBox="1"/>
          <p:nvPr/>
        </p:nvSpPr>
        <p:spPr>
          <a:xfrm>
            <a:off x="5671226" y="2937753"/>
            <a:ext cx="76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APAC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938002-D049-7C7D-23A7-66AE7E4045AA}"/>
              </a:ext>
            </a:extLst>
          </p:cNvPr>
          <p:cNvSpPr txBox="1"/>
          <p:nvPr/>
        </p:nvSpPr>
        <p:spPr>
          <a:xfrm>
            <a:off x="4241259" y="3394634"/>
            <a:ext cx="57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A3A308-D977-37A4-63D9-4998DECC2B58}"/>
              </a:ext>
            </a:extLst>
          </p:cNvPr>
          <p:cNvSpPr txBox="1"/>
          <p:nvPr/>
        </p:nvSpPr>
        <p:spPr>
          <a:xfrm>
            <a:off x="3865211" y="4861916"/>
            <a:ext cx="172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29A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F1CE23-B004-2D78-FD59-81DA6ECE9119}"/>
              </a:ext>
            </a:extLst>
          </p:cNvPr>
          <p:cNvSpPr txBox="1"/>
          <p:nvPr/>
        </p:nvSpPr>
        <p:spPr>
          <a:xfrm>
            <a:off x="9328826" y="5154303"/>
            <a:ext cx="22081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</a:t>
            </a:r>
            <a:r>
              <a:rPr lang="en-IN" b="1" dirty="0">
                <a:solidFill>
                  <a:srgbClr val="FFC000"/>
                </a:solidFill>
              </a:rPr>
              <a:t>Fiscal Year 2020</a:t>
            </a:r>
          </a:p>
          <a:p>
            <a:r>
              <a:rPr lang="en-IN" dirty="0">
                <a:solidFill>
                  <a:schemeClr val="bg1"/>
                </a:solidFill>
              </a:rPr>
              <a:t>Sep 2019 – Aug 2020</a:t>
            </a:r>
          </a:p>
          <a:p>
            <a:r>
              <a:rPr lang="en-IN" dirty="0"/>
              <a:t>   </a:t>
            </a:r>
            <a:r>
              <a:rPr lang="en-IN" b="1" dirty="0">
                <a:solidFill>
                  <a:srgbClr val="FFC000"/>
                </a:solidFill>
              </a:rPr>
              <a:t>Fiscal Year 2021</a:t>
            </a:r>
          </a:p>
          <a:p>
            <a:r>
              <a:rPr lang="en-IN" dirty="0">
                <a:solidFill>
                  <a:schemeClr val="bg1"/>
                </a:solidFill>
              </a:rPr>
              <a:t>Sep 2020 – Aug 2021</a:t>
            </a:r>
          </a:p>
        </p:txBody>
      </p:sp>
    </p:spTree>
    <p:extLst>
      <p:ext uri="{BB962C8B-B14F-4D97-AF65-F5344CB8AC3E}">
        <p14:creationId xmlns:p14="http://schemas.microsoft.com/office/powerpoint/2010/main" val="172990079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012486-B088-5CA1-A51B-4D0D1C2507D3}"/>
              </a:ext>
            </a:extLst>
          </p:cNvPr>
          <p:cNvSpPr txBox="1"/>
          <p:nvPr/>
        </p:nvSpPr>
        <p:spPr>
          <a:xfrm>
            <a:off x="1133475" y="304800"/>
            <a:ext cx="5800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29A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INPUTS PROVIDED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77F5B1-8E89-A311-5B73-E1DEF8972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20" y="1221308"/>
            <a:ext cx="2369820" cy="11963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2E1305-0229-B14D-BC54-B12DF16FF8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546" y="1221308"/>
            <a:ext cx="1790700" cy="1371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662D20-9EE8-A3CF-4470-0D2B5E26BD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596" y="3355335"/>
            <a:ext cx="1752600" cy="12039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9B24D0-E2B2-FA06-08AA-53B4EB31C3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991" y="1298033"/>
            <a:ext cx="1485900" cy="7467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84840F-CF2D-AE28-E836-DE3E416A24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991" y="2592908"/>
            <a:ext cx="2186940" cy="7467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4BF4A07-3E8F-DC18-5342-27E26B8DEE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991" y="3887783"/>
            <a:ext cx="21812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16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FDE6DDD-C468-FBF0-3758-AC0202B2C09F}"/>
              </a:ext>
            </a:extLst>
          </p:cNvPr>
          <p:cNvSpPr txBox="1"/>
          <p:nvPr/>
        </p:nvSpPr>
        <p:spPr>
          <a:xfrm>
            <a:off x="590550" y="333375"/>
            <a:ext cx="68511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29A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REQUESTED AD-HOC INSIGHTS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24A550-45B8-C086-8D7E-4AEC890E0CC5}"/>
              </a:ext>
            </a:extLst>
          </p:cNvPr>
          <p:cNvSpPr txBox="1"/>
          <p:nvPr/>
        </p:nvSpPr>
        <p:spPr>
          <a:xfrm>
            <a:off x="1293779" y="2228671"/>
            <a:ext cx="39494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29A929"/>
                </a:solidFill>
              </a:rPr>
              <a:t>Request – 1 :</a:t>
            </a:r>
          </a:p>
          <a:p>
            <a:endParaRPr lang="en-IN" sz="3600" b="1" dirty="0">
              <a:solidFill>
                <a:srgbClr val="29A929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Provide the list of markets in which customer "Atliq Exclusive" operates its business in the APAC region. 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FC29608-A634-4E08-5F14-EEB55A84F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609" y="3220414"/>
            <a:ext cx="1157592" cy="21050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FBEFE3F-6CE3-B1FF-E7D6-5A25C4EC8A0E}"/>
              </a:ext>
            </a:extLst>
          </p:cNvPr>
          <p:cNvSpPr txBox="1"/>
          <p:nvPr/>
        </p:nvSpPr>
        <p:spPr>
          <a:xfrm>
            <a:off x="8185217" y="2228671"/>
            <a:ext cx="2684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29A929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2283185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E963A0-E615-A309-7EC0-A39533B03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72" t="21252"/>
          <a:stretch/>
        </p:blipFill>
        <p:spPr>
          <a:xfrm>
            <a:off x="2228850" y="2031662"/>
            <a:ext cx="7734300" cy="4572000"/>
          </a:xfrm>
          <a:prstGeom prst="rect">
            <a:avLst/>
          </a:prstGeom>
        </p:spPr>
      </p:pic>
      <p:pic>
        <p:nvPicPr>
          <p:cNvPr id="15" name="Graphic 14" descr="Marker with solid fill">
            <a:extLst>
              <a:ext uri="{FF2B5EF4-FFF2-40B4-BE49-F238E27FC236}">
                <a16:creationId xmlns:a16="http://schemas.microsoft.com/office/drawing/2014/main" id="{C02D9323-B491-905A-B981-E72D9BB812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65871" y="2935472"/>
            <a:ext cx="333984" cy="333984"/>
          </a:xfrm>
          <a:prstGeom prst="rect">
            <a:avLst/>
          </a:prstGeom>
        </p:spPr>
      </p:pic>
      <p:pic>
        <p:nvPicPr>
          <p:cNvPr id="16" name="Graphic 15" descr="Marker with solid fill">
            <a:extLst>
              <a:ext uri="{FF2B5EF4-FFF2-40B4-BE49-F238E27FC236}">
                <a16:creationId xmlns:a16="http://schemas.microsoft.com/office/drawing/2014/main" id="{FD43D8AA-605B-E968-C659-0432C8286C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12647" y="2872187"/>
            <a:ext cx="333984" cy="333984"/>
          </a:xfrm>
          <a:prstGeom prst="rect">
            <a:avLst/>
          </a:prstGeom>
        </p:spPr>
      </p:pic>
      <p:pic>
        <p:nvPicPr>
          <p:cNvPr id="17" name="Graphic 16" descr="Marker with solid fill">
            <a:extLst>
              <a:ext uri="{FF2B5EF4-FFF2-40B4-BE49-F238E27FC236}">
                <a16:creationId xmlns:a16="http://schemas.microsoft.com/office/drawing/2014/main" id="{219C5046-17BD-DB22-9D80-42E01BD66A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56621" y="2398115"/>
            <a:ext cx="333984" cy="333984"/>
          </a:xfrm>
          <a:prstGeom prst="rect">
            <a:avLst/>
          </a:prstGeom>
        </p:spPr>
      </p:pic>
      <p:pic>
        <p:nvPicPr>
          <p:cNvPr id="18" name="Graphic 17" descr="Marker with solid fill">
            <a:extLst>
              <a:ext uri="{FF2B5EF4-FFF2-40B4-BE49-F238E27FC236}">
                <a16:creationId xmlns:a16="http://schemas.microsoft.com/office/drawing/2014/main" id="{7D429865-4006-98D4-D5EA-07EA9889AB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58699" y="2398115"/>
            <a:ext cx="333984" cy="333984"/>
          </a:xfrm>
          <a:prstGeom prst="rect">
            <a:avLst/>
          </a:prstGeom>
        </p:spPr>
      </p:pic>
      <p:pic>
        <p:nvPicPr>
          <p:cNvPr id="19" name="Graphic 18" descr="Marker with solid fill">
            <a:extLst>
              <a:ext uri="{FF2B5EF4-FFF2-40B4-BE49-F238E27FC236}">
                <a16:creationId xmlns:a16="http://schemas.microsoft.com/office/drawing/2014/main" id="{6C451E54-63F4-58C2-D120-DD6D0C6F8D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79612" y="3102464"/>
            <a:ext cx="333984" cy="333984"/>
          </a:xfrm>
          <a:prstGeom prst="rect">
            <a:avLst/>
          </a:prstGeom>
        </p:spPr>
      </p:pic>
      <p:pic>
        <p:nvPicPr>
          <p:cNvPr id="20" name="Graphic 19" descr="Marker with solid fill">
            <a:extLst>
              <a:ext uri="{FF2B5EF4-FFF2-40B4-BE49-F238E27FC236}">
                <a16:creationId xmlns:a16="http://schemas.microsoft.com/office/drawing/2014/main" id="{2F4E7011-722E-116E-CC97-A7374D3195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22637" y="3693927"/>
            <a:ext cx="333984" cy="333984"/>
          </a:xfrm>
          <a:prstGeom prst="rect">
            <a:avLst/>
          </a:prstGeom>
        </p:spPr>
      </p:pic>
      <p:pic>
        <p:nvPicPr>
          <p:cNvPr id="21" name="Graphic 20" descr="Marker with solid fill">
            <a:extLst>
              <a:ext uri="{FF2B5EF4-FFF2-40B4-BE49-F238E27FC236}">
                <a16:creationId xmlns:a16="http://schemas.microsoft.com/office/drawing/2014/main" id="{2F1BBA81-8E8E-2781-641B-F052FDB0C0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5691" y="4706565"/>
            <a:ext cx="333984" cy="333984"/>
          </a:xfrm>
          <a:prstGeom prst="rect">
            <a:avLst/>
          </a:prstGeom>
        </p:spPr>
      </p:pic>
      <p:pic>
        <p:nvPicPr>
          <p:cNvPr id="22" name="Graphic 21" descr="Marker with solid fill">
            <a:extLst>
              <a:ext uri="{FF2B5EF4-FFF2-40B4-BE49-F238E27FC236}">
                <a16:creationId xmlns:a16="http://schemas.microsoft.com/office/drawing/2014/main" id="{55F0E1EE-94BF-07D4-F629-3F0A759812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70313" y="5452352"/>
            <a:ext cx="333984" cy="33398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9350C7C-6513-6AEE-73D1-48503676AB53}"/>
              </a:ext>
            </a:extLst>
          </p:cNvPr>
          <p:cNvSpPr txBox="1"/>
          <p:nvPr/>
        </p:nvSpPr>
        <p:spPr>
          <a:xfrm>
            <a:off x="4063227" y="2776910"/>
            <a:ext cx="743556" cy="261610"/>
          </a:xfrm>
          <a:prstGeom prst="rect">
            <a:avLst/>
          </a:prstGeom>
          <a:solidFill>
            <a:schemeClr val="bg1">
              <a:lumMod val="95000"/>
              <a:alpha val="4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100" b="1" dirty="0"/>
              <a:t>India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758773-3F5D-04A4-234D-3B9343665607}"/>
              </a:ext>
            </a:extLst>
          </p:cNvPr>
          <p:cNvSpPr txBox="1"/>
          <p:nvPr/>
        </p:nvSpPr>
        <p:spPr>
          <a:xfrm>
            <a:off x="4534963" y="2680739"/>
            <a:ext cx="1457224" cy="261610"/>
          </a:xfrm>
          <a:prstGeom prst="rect">
            <a:avLst/>
          </a:prstGeom>
          <a:solidFill>
            <a:schemeClr val="bg1">
              <a:lumMod val="95000"/>
              <a:alpha val="4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100" b="1" dirty="0"/>
              <a:t>Bangladesh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94DFF2-E515-6E26-9FF9-5B2D8377A0E0}"/>
              </a:ext>
            </a:extLst>
          </p:cNvPr>
          <p:cNvSpPr txBox="1"/>
          <p:nvPr/>
        </p:nvSpPr>
        <p:spPr>
          <a:xfrm>
            <a:off x="6225222" y="2027750"/>
            <a:ext cx="596781" cy="430887"/>
          </a:xfrm>
          <a:prstGeom prst="rect">
            <a:avLst/>
          </a:prstGeom>
          <a:solidFill>
            <a:schemeClr val="bg1">
              <a:lumMod val="95000"/>
              <a:alpha val="4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100" b="1" dirty="0"/>
              <a:t>South</a:t>
            </a:r>
          </a:p>
          <a:p>
            <a:r>
              <a:rPr lang="en-IN" sz="1100" b="1" dirty="0"/>
              <a:t>Korea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5A85F7-EFA3-0510-D2C0-1250BB1551BD}"/>
              </a:ext>
            </a:extLst>
          </p:cNvPr>
          <p:cNvSpPr txBox="1"/>
          <p:nvPr/>
        </p:nvSpPr>
        <p:spPr>
          <a:xfrm>
            <a:off x="7066414" y="2448567"/>
            <a:ext cx="596781" cy="261610"/>
          </a:xfrm>
          <a:prstGeom prst="rect">
            <a:avLst/>
          </a:prstGeom>
          <a:solidFill>
            <a:schemeClr val="bg1">
              <a:lumMod val="95000"/>
              <a:alpha val="4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100" b="1" dirty="0"/>
              <a:t>Japan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564A25-4E61-CAB8-933D-AA0E7FA96286}"/>
              </a:ext>
            </a:extLst>
          </p:cNvPr>
          <p:cNvSpPr txBox="1"/>
          <p:nvPr/>
        </p:nvSpPr>
        <p:spPr>
          <a:xfrm>
            <a:off x="6567883" y="3038520"/>
            <a:ext cx="1049599" cy="261610"/>
          </a:xfrm>
          <a:prstGeom prst="rect">
            <a:avLst/>
          </a:prstGeom>
          <a:solidFill>
            <a:schemeClr val="bg1">
              <a:lumMod val="95000"/>
              <a:alpha val="4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100" b="1" dirty="0"/>
              <a:t>Philippines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FB8AC7-C1FD-B603-AEBD-83BF80C7FDE1}"/>
              </a:ext>
            </a:extLst>
          </p:cNvPr>
          <p:cNvSpPr txBox="1"/>
          <p:nvPr/>
        </p:nvSpPr>
        <p:spPr>
          <a:xfrm>
            <a:off x="6356621" y="3730114"/>
            <a:ext cx="1049599" cy="261610"/>
          </a:xfrm>
          <a:prstGeom prst="rect">
            <a:avLst/>
          </a:prstGeom>
          <a:solidFill>
            <a:schemeClr val="bg1">
              <a:lumMod val="95000"/>
              <a:alpha val="4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100" b="1" dirty="0"/>
              <a:t>Indonesia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84F51D-749F-2B91-E1FA-7DEE9D27F144}"/>
              </a:ext>
            </a:extLst>
          </p:cNvPr>
          <p:cNvSpPr txBox="1"/>
          <p:nvPr/>
        </p:nvSpPr>
        <p:spPr>
          <a:xfrm>
            <a:off x="6758699" y="5036083"/>
            <a:ext cx="1049599" cy="261610"/>
          </a:xfrm>
          <a:prstGeom prst="rect">
            <a:avLst/>
          </a:prstGeom>
          <a:solidFill>
            <a:schemeClr val="bg1">
              <a:lumMod val="95000"/>
              <a:alpha val="4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100" b="1" dirty="0"/>
              <a:t>Australia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3D3C23-389A-CDCE-40A1-1036902C13BF}"/>
              </a:ext>
            </a:extLst>
          </p:cNvPr>
          <p:cNvSpPr txBox="1"/>
          <p:nvPr/>
        </p:nvSpPr>
        <p:spPr>
          <a:xfrm>
            <a:off x="8070313" y="5781471"/>
            <a:ext cx="1049599" cy="261610"/>
          </a:xfrm>
          <a:prstGeom prst="rect">
            <a:avLst/>
          </a:prstGeom>
          <a:solidFill>
            <a:schemeClr val="bg1">
              <a:lumMod val="95000"/>
              <a:alpha val="4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100" b="1" dirty="0"/>
              <a:t>New Zealand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D9CE69-D9DC-77A3-20EB-5BE6EFDC61AC}"/>
              </a:ext>
            </a:extLst>
          </p:cNvPr>
          <p:cNvSpPr txBox="1"/>
          <p:nvPr/>
        </p:nvSpPr>
        <p:spPr>
          <a:xfrm>
            <a:off x="2122859" y="662162"/>
            <a:ext cx="794628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29A929"/>
                </a:solidFill>
              </a:rPr>
              <a:t>Insight :</a:t>
            </a:r>
          </a:p>
          <a:p>
            <a:endParaRPr lang="en-IN" sz="2400" dirty="0">
              <a:solidFill>
                <a:srgbClr val="29A929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In APAC region, our exclusive store has established it’s presence in 8 major markets.</a:t>
            </a:r>
          </a:p>
        </p:txBody>
      </p:sp>
    </p:spTree>
    <p:extLst>
      <p:ext uri="{BB962C8B-B14F-4D97-AF65-F5344CB8AC3E}">
        <p14:creationId xmlns:p14="http://schemas.microsoft.com/office/powerpoint/2010/main" val="354564462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3AA66B-186A-896F-CE6A-CBF0A21BFFB7}"/>
              </a:ext>
            </a:extLst>
          </p:cNvPr>
          <p:cNvSpPr txBox="1"/>
          <p:nvPr/>
        </p:nvSpPr>
        <p:spPr>
          <a:xfrm>
            <a:off x="1205217" y="614198"/>
            <a:ext cx="39494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29A929"/>
                </a:solidFill>
              </a:rPr>
              <a:t>Request – 2 :</a:t>
            </a:r>
          </a:p>
          <a:p>
            <a:endParaRPr lang="en-IN" sz="3600" b="1" dirty="0">
              <a:solidFill>
                <a:srgbClr val="29A929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What is the percentage of unique product increase in 2021 vs. 2020? The final output contains these fields 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unique_products_2020 unique_products_2021 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percentage_chg 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AE6BE1-D3A1-5180-DBE3-E30A21C013DB}"/>
              </a:ext>
            </a:extLst>
          </p:cNvPr>
          <p:cNvSpPr txBox="1"/>
          <p:nvPr/>
        </p:nvSpPr>
        <p:spPr>
          <a:xfrm>
            <a:off x="5675695" y="589046"/>
            <a:ext cx="2684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29A929"/>
                </a:solidFill>
              </a:rPr>
              <a:t>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167837-A89E-62C1-E2A6-EC10639A1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397" y="1555911"/>
            <a:ext cx="6200775" cy="704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C16E0DF-246D-F24D-CCDB-1EC880B085F6}"/>
              </a:ext>
            </a:extLst>
          </p:cNvPr>
          <p:cNvSpPr txBox="1"/>
          <p:nvPr/>
        </p:nvSpPr>
        <p:spPr>
          <a:xfrm>
            <a:off x="5661397" y="2362783"/>
            <a:ext cx="2548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29A929"/>
                </a:solidFill>
              </a:rPr>
              <a:t>Insight</a:t>
            </a:r>
            <a:endParaRPr lang="en-IN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600" b="1" dirty="0">
              <a:solidFill>
                <a:srgbClr val="29A929"/>
              </a:solidFill>
            </a:endParaRP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F896A71C-2F8E-D78D-8071-1918798E17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9808861"/>
              </p:ext>
            </p:extLst>
          </p:nvPr>
        </p:nvGraphicFramePr>
        <p:xfrm>
          <a:off x="5661397" y="3247776"/>
          <a:ext cx="4635542" cy="3139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Arrow: Right 17">
            <a:extLst>
              <a:ext uri="{FF2B5EF4-FFF2-40B4-BE49-F238E27FC236}">
                <a16:creationId xmlns:a16="http://schemas.microsoft.com/office/drawing/2014/main" id="{02EAB9C6-1DBD-59EC-7759-04AC6EB226C4}"/>
              </a:ext>
            </a:extLst>
          </p:cNvPr>
          <p:cNvSpPr/>
          <p:nvPr/>
        </p:nvSpPr>
        <p:spPr>
          <a:xfrm rot="-1560000">
            <a:off x="6928964" y="3767851"/>
            <a:ext cx="979338" cy="196009"/>
          </a:xfrm>
          <a:prstGeom prst="rightArrow">
            <a:avLst/>
          </a:prstGeom>
          <a:solidFill>
            <a:schemeClr val="tx1">
              <a:lumMod val="95000"/>
              <a:lumOff val="5000"/>
              <a:alpha val="88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3DA96E-044C-1DB8-E685-3D4542C77C2C}"/>
              </a:ext>
            </a:extLst>
          </p:cNvPr>
          <p:cNvSpPr txBox="1"/>
          <p:nvPr/>
        </p:nvSpPr>
        <p:spPr>
          <a:xfrm rot="-1380000">
            <a:off x="6954658" y="3561369"/>
            <a:ext cx="8809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>
                    <a:lumMod val="95000"/>
                  </a:schemeClr>
                </a:solidFill>
              </a:rPr>
              <a:t>36.33%</a:t>
            </a:r>
          </a:p>
        </p:txBody>
      </p:sp>
    </p:spTree>
    <p:extLst>
      <p:ext uri="{BB962C8B-B14F-4D97-AF65-F5344CB8AC3E}">
        <p14:creationId xmlns:p14="http://schemas.microsoft.com/office/powerpoint/2010/main" val="16116680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9A025B-CD0A-CBE1-6673-8E883E5EC5B7}"/>
              </a:ext>
            </a:extLst>
          </p:cNvPr>
          <p:cNvSpPr txBox="1"/>
          <p:nvPr/>
        </p:nvSpPr>
        <p:spPr>
          <a:xfrm>
            <a:off x="1205217" y="155165"/>
            <a:ext cx="39494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29A929"/>
                </a:solidFill>
              </a:rPr>
              <a:t>Request – 3 :</a:t>
            </a:r>
          </a:p>
          <a:p>
            <a:endParaRPr lang="en-IN" sz="3600" b="1" dirty="0">
              <a:solidFill>
                <a:srgbClr val="29A929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Provide a report with all the unique product counts for each segment and sort them in descending order of product counts. The final output contains 2 fields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segment </a:t>
            </a:r>
          </a:p>
          <a:p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product_count</a:t>
            </a:r>
            <a:endParaRPr lang="en-IN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5554B-4276-F993-8170-B2757A751D9A}"/>
              </a:ext>
            </a:extLst>
          </p:cNvPr>
          <p:cNvSpPr txBox="1"/>
          <p:nvPr/>
        </p:nvSpPr>
        <p:spPr>
          <a:xfrm>
            <a:off x="6482168" y="219320"/>
            <a:ext cx="2684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29A929"/>
                </a:solidFill>
              </a:rPr>
              <a:t>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480956-FBE9-778F-1211-59012A2A3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168" y="929807"/>
            <a:ext cx="2914650" cy="20669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19716E-E8A5-0003-245F-374B10D532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168" y="3866322"/>
            <a:ext cx="4748769" cy="28365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F6D818-780B-5B20-BF48-6821272A46DC}"/>
              </a:ext>
            </a:extLst>
          </p:cNvPr>
          <p:cNvSpPr txBox="1"/>
          <p:nvPr/>
        </p:nvSpPr>
        <p:spPr>
          <a:xfrm>
            <a:off x="6482168" y="3053808"/>
            <a:ext cx="3347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N" sz="3600" b="1" u="none" strike="noStrike" kern="100" dirty="0">
                <a:solidFill>
                  <a:srgbClr val="29A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</a:t>
            </a:r>
            <a:endParaRPr lang="en-IN" sz="2400" b="1" u="none" strike="noStrike" kern="100" dirty="0">
              <a:solidFill>
                <a:srgbClr val="29A92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58956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631</Words>
  <Application>Microsoft Office PowerPoint</Application>
  <PresentationFormat>Widescreen</PresentationFormat>
  <Paragraphs>145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 Display</vt:lpstr>
      <vt:lpstr>Arial</vt:lpstr>
      <vt:lpstr>Calibri</vt:lpstr>
      <vt:lpstr>Calibri Light</vt:lpstr>
      <vt:lpstr>Script MT Bold</vt:lpstr>
      <vt:lpstr>Office Theme</vt:lpstr>
      <vt:lpstr>Ad Hoc 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Nuthin Balagoni</dc:creator>
  <cp:lastModifiedBy>Nuthin Balagoni</cp:lastModifiedBy>
  <cp:revision>19</cp:revision>
  <dcterms:created xsi:type="dcterms:W3CDTF">2024-09-20T07:36:51Z</dcterms:created>
  <dcterms:modified xsi:type="dcterms:W3CDTF">2024-09-23T08:11:01Z</dcterms:modified>
</cp:coreProperties>
</file>